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EB6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37E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EB6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EB6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4" y="463768"/>
            <a:ext cx="9143238" cy="68574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3476" y="608030"/>
            <a:ext cx="768223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EEB6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5994" y="2140135"/>
            <a:ext cx="8166411" cy="4511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37E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F51F-F0A3-42D8-97BB-3AE11A8D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76756"/>
            <a:ext cx="8549640" cy="2492990"/>
          </a:xfrm>
        </p:spPr>
        <p:txBody>
          <a:bodyPr/>
          <a:lstStyle/>
          <a:p>
            <a:pPr algn="ctr"/>
            <a:r>
              <a:rPr lang="en-US" sz="5400" dirty="0"/>
              <a:t>Bloodborne Pathogens                                     &amp;                                Universal Precautions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A8113367-C12C-477F-98C6-2280D337836C}"/>
              </a:ext>
            </a:extLst>
          </p:cNvPr>
          <p:cNvSpPr txBox="1"/>
          <p:nvPr/>
        </p:nvSpPr>
        <p:spPr>
          <a:xfrm>
            <a:off x="1239520" y="4173062"/>
            <a:ext cx="79806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F37E5A"/>
                </a:solidFill>
                <a:latin typeface="Times New Roman"/>
                <a:cs typeface="Times New Roman"/>
              </a:rPr>
              <a:t>Training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for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Employees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of </a:t>
            </a:r>
            <a:r>
              <a:rPr sz="2400" b="1" spc="-40" dirty="0">
                <a:solidFill>
                  <a:srgbClr val="F37E5A"/>
                </a:solidFill>
                <a:latin typeface="Times New Roman"/>
                <a:cs typeface="Times New Roman"/>
              </a:rPr>
              <a:t>Taylor</a:t>
            </a:r>
            <a:r>
              <a:rPr lang="en-US" sz="2400" b="1" spc="-40" dirty="0">
                <a:solidFill>
                  <a:srgbClr val="F37E5A"/>
                </a:solidFill>
                <a:latin typeface="Times New Roman"/>
                <a:cs typeface="Times New Roman"/>
              </a:rPr>
              <a:t>’s</a:t>
            </a:r>
            <a:r>
              <a:rPr sz="2400" b="1" spc="-4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Special </a:t>
            </a:r>
            <a:r>
              <a:rPr sz="2400" b="1" spc="-15" dirty="0">
                <a:solidFill>
                  <a:srgbClr val="F37E5A"/>
                </a:solidFill>
                <a:latin typeface="Times New Roman"/>
                <a:cs typeface="Times New Roman"/>
              </a:rPr>
              <a:t>Care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Services,</a:t>
            </a:r>
            <a:r>
              <a:rPr sz="2400" b="1" spc="-11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Inc.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8D2AEC-DD56-4A9D-A404-05548E15E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520" y="5638800"/>
            <a:ext cx="2176461" cy="1054699"/>
          </a:xfrm>
          <a:prstGeom prst="rect">
            <a:avLst/>
          </a:prstGeom>
        </p:spPr>
      </p:pic>
      <p:sp>
        <p:nvSpPr>
          <p:cNvPr id="8" name="object 15">
            <a:extLst>
              <a:ext uri="{FF2B5EF4-FFF2-40B4-BE49-F238E27FC236}">
                <a16:creationId xmlns:a16="http://schemas.microsoft.com/office/drawing/2014/main" id="{D6621B2F-4793-48FB-AB88-066A710FBEFE}"/>
              </a:ext>
            </a:extLst>
          </p:cNvPr>
          <p:cNvSpPr/>
          <p:nvPr/>
        </p:nvSpPr>
        <p:spPr>
          <a:xfrm>
            <a:off x="1325043" y="5756194"/>
            <a:ext cx="2005414" cy="539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0">
            <a:extLst>
              <a:ext uri="{FF2B5EF4-FFF2-40B4-BE49-F238E27FC236}">
                <a16:creationId xmlns:a16="http://schemas.microsoft.com/office/drawing/2014/main" id="{FAEFE5B4-C92C-4439-BC9D-2D84821F555E}"/>
              </a:ext>
            </a:extLst>
          </p:cNvPr>
          <p:cNvSpPr/>
          <p:nvPr/>
        </p:nvSpPr>
        <p:spPr>
          <a:xfrm>
            <a:off x="1398537" y="5795809"/>
            <a:ext cx="1333388" cy="460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1">
            <a:extLst>
              <a:ext uri="{FF2B5EF4-FFF2-40B4-BE49-F238E27FC236}">
                <a16:creationId xmlns:a16="http://schemas.microsoft.com/office/drawing/2014/main" id="{DD383238-3BBD-442B-B2CA-481A43F56DAC}"/>
              </a:ext>
            </a:extLst>
          </p:cNvPr>
          <p:cNvSpPr/>
          <p:nvPr/>
        </p:nvSpPr>
        <p:spPr>
          <a:xfrm>
            <a:off x="1676400" y="6200106"/>
            <a:ext cx="946324" cy="1310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EDEBA0BB-AF9A-4066-8530-2470AF4A25C7}"/>
              </a:ext>
            </a:extLst>
          </p:cNvPr>
          <p:cNvSpPr txBox="1"/>
          <p:nvPr/>
        </p:nvSpPr>
        <p:spPr>
          <a:xfrm>
            <a:off x="1219200" y="6371699"/>
            <a:ext cx="2178050" cy="27622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80"/>
              </a:spcBef>
            </a:pPr>
            <a:r>
              <a:rPr sz="900" spc="40" dirty="0">
                <a:latin typeface="Arial Black"/>
                <a:cs typeface="Arial Black"/>
              </a:rPr>
              <a:t>Taylor Special </a:t>
            </a:r>
            <a:r>
              <a:rPr sz="900" spc="45" dirty="0">
                <a:latin typeface="Arial Black"/>
                <a:cs typeface="Arial Black"/>
              </a:rPr>
              <a:t>Care</a:t>
            </a:r>
            <a:r>
              <a:rPr sz="900" spc="-35" dirty="0">
                <a:latin typeface="Arial Black"/>
                <a:cs typeface="Arial Black"/>
              </a:rPr>
              <a:t> </a:t>
            </a:r>
            <a:r>
              <a:rPr sz="900" spc="40" dirty="0">
                <a:latin typeface="Arial Black"/>
                <a:cs typeface="Arial Black"/>
              </a:rPr>
              <a:t>Services</a:t>
            </a:r>
            <a:endParaRPr sz="900" dirty="0">
              <a:latin typeface="Arial Black"/>
              <a:cs typeface="Arial Black"/>
            </a:endParaRPr>
          </a:p>
          <a:p>
            <a:pPr marL="92710">
              <a:lnSpc>
                <a:spcPct val="100000"/>
              </a:lnSpc>
              <a:spcBef>
                <a:spcPts val="85"/>
              </a:spcBef>
            </a:pPr>
            <a:r>
              <a:rPr sz="600" spc="35" dirty="0">
                <a:latin typeface="Arial"/>
                <a:cs typeface="Arial"/>
              </a:rPr>
              <a:t>housing </a:t>
            </a:r>
            <a:r>
              <a:rPr sz="600" spc="45" dirty="0">
                <a:latin typeface="Arial"/>
                <a:cs typeface="Arial"/>
              </a:rPr>
              <a:t>● </a:t>
            </a:r>
            <a:r>
              <a:rPr sz="600" spc="25" dirty="0">
                <a:latin typeface="Arial"/>
                <a:cs typeface="Arial"/>
              </a:rPr>
              <a:t>staffing </a:t>
            </a:r>
            <a:r>
              <a:rPr sz="600" spc="45" dirty="0">
                <a:latin typeface="Arial"/>
                <a:cs typeface="Arial"/>
              </a:rPr>
              <a:t>● </a:t>
            </a:r>
            <a:r>
              <a:rPr sz="600" spc="30" dirty="0">
                <a:latin typeface="Arial"/>
                <a:cs typeface="Arial"/>
              </a:rPr>
              <a:t>counseling </a:t>
            </a:r>
            <a:r>
              <a:rPr sz="600" spc="45" dirty="0">
                <a:latin typeface="Arial"/>
                <a:cs typeface="Arial"/>
              </a:rPr>
              <a:t>● </a:t>
            </a:r>
            <a:r>
              <a:rPr sz="600" spc="30" dirty="0">
                <a:latin typeface="Arial"/>
                <a:cs typeface="Arial"/>
              </a:rPr>
              <a:t>on-going</a:t>
            </a:r>
            <a:r>
              <a:rPr sz="600" spc="-70" dirty="0">
                <a:latin typeface="Arial"/>
                <a:cs typeface="Arial"/>
              </a:rPr>
              <a:t> </a:t>
            </a:r>
            <a:r>
              <a:rPr sz="600" spc="30" dirty="0">
                <a:latin typeface="Arial"/>
                <a:cs typeface="Arial"/>
              </a:rPr>
              <a:t>support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F9A48D82-F8F7-4349-A058-B05CF328F092}"/>
              </a:ext>
            </a:extLst>
          </p:cNvPr>
          <p:cNvSpPr/>
          <p:nvPr/>
        </p:nvSpPr>
        <p:spPr>
          <a:xfrm>
            <a:off x="3880200" y="5562600"/>
            <a:ext cx="1149000" cy="1238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6">
            <a:extLst>
              <a:ext uri="{FF2B5EF4-FFF2-40B4-BE49-F238E27FC236}">
                <a16:creationId xmlns:a16="http://schemas.microsoft.com/office/drawing/2014/main" id="{F14EE828-4CBE-475D-B9C0-E2F57417B4F2}"/>
              </a:ext>
            </a:extLst>
          </p:cNvPr>
          <p:cNvSpPr/>
          <p:nvPr/>
        </p:nvSpPr>
        <p:spPr>
          <a:xfrm>
            <a:off x="5029200" y="5562600"/>
            <a:ext cx="1165762" cy="12389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5">
            <a:extLst>
              <a:ext uri="{FF2B5EF4-FFF2-40B4-BE49-F238E27FC236}">
                <a16:creationId xmlns:a16="http://schemas.microsoft.com/office/drawing/2014/main" id="{41FC620E-08F0-4EDD-A8A5-2E3EFAC21DF3}"/>
              </a:ext>
            </a:extLst>
          </p:cNvPr>
          <p:cNvSpPr/>
          <p:nvPr/>
        </p:nvSpPr>
        <p:spPr>
          <a:xfrm>
            <a:off x="6194962" y="5257801"/>
            <a:ext cx="734507" cy="15437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7">
            <a:extLst>
              <a:ext uri="{FF2B5EF4-FFF2-40B4-BE49-F238E27FC236}">
                <a16:creationId xmlns:a16="http://schemas.microsoft.com/office/drawing/2014/main" id="{959F4D8E-AE57-45C7-869A-1B3E908A061E}"/>
              </a:ext>
            </a:extLst>
          </p:cNvPr>
          <p:cNvSpPr/>
          <p:nvPr/>
        </p:nvSpPr>
        <p:spPr>
          <a:xfrm>
            <a:off x="6929469" y="5251886"/>
            <a:ext cx="726887" cy="15437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308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00771" y="691592"/>
          <a:ext cx="6697980" cy="5993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119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100" b="1" spc="-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Hepatitis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3600" b="1" spc="-1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3600" b="1" spc="-59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10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Virus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3600" b="1" spc="-1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3600" b="1" spc="-600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Virus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3600" b="1" spc="-1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3600" b="1" spc="-58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00FF00"/>
                          </a:solidFill>
                          <a:latin typeface="Tahoma"/>
                          <a:cs typeface="Tahoma"/>
                        </a:rPr>
                        <a:t>Virus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61">
                <a:tc>
                  <a:txBody>
                    <a:bodyPr/>
                    <a:lstStyle/>
                    <a:p>
                      <a:pPr marL="52705">
                        <a:lnSpc>
                          <a:spcPts val="1889"/>
                        </a:lnSpc>
                        <a:spcBef>
                          <a:spcPts val="114"/>
                        </a:spcBef>
                      </a:pP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Symptoms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460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223520" indent="-170815">
                        <a:lnSpc>
                          <a:spcPts val="1889"/>
                        </a:lnSpc>
                        <a:spcBef>
                          <a:spcPts val="114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Some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people have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no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symptoms (especially</a:t>
                      </a:r>
                      <a:r>
                        <a:rPr sz="1650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HCV)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460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157">
                <a:tc>
                  <a:txBody>
                    <a:bodyPr/>
                    <a:lstStyle/>
                    <a:p>
                      <a:pPr marL="52705" marR="741680">
                        <a:lnSpc>
                          <a:spcPts val="1989"/>
                        </a:lnSpc>
                        <a:spcBef>
                          <a:spcPts val="45"/>
                        </a:spcBef>
                      </a:pP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of  </a:t>
                      </a:r>
                      <a:r>
                        <a:rPr sz="1650" b="1" spc="-1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50" b="1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ni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al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52705">
                        <a:lnSpc>
                          <a:spcPts val="1880"/>
                        </a:lnSpc>
                      </a:pP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Infection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223520" indent="-17081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Eyes or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skin may turn yellow</a:t>
                      </a:r>
                      <a:r>
                        <a:rPr sz="1650" spc="1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(jaundice)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Loss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of appetite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0815">
                        <a:lnSpc>
                          <a:spcPts val="19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Nausea, vomiting,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fever,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stomach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or joint</a:t>
                      </a:r>
                      <a:r>
                        <a:rPr sz="1650" spc="4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pain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223520" indent="-170815">
                        <a:lnSpc>
                          <a:spcPts val="1889"/>
                        </a:lnSpc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Fatigue (can last weeks or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months)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6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23520" indent="-170815">
                        <a:lnSpc>
                          <a:spcPts val="1970"/>
                        </a:lnSpc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Dark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urine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&amp;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pale bowel</a:t>
                      </a:r>
                      <a:r>
                        <a:rPr sz="1650" spc="2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movements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222">
                <a:tc>
                  <a:txBody>
                    <a:bodyPr/>
                    <a:lstStyle/>
                    <a:p>
                      <a:pPr marL="52705" marR="415290">
                        <a:lnSpc>
                          <a:spcPct val="100600"/>
                        </a:lnSpc>
                        <a:spcBef>
                          <a:spcPts val="95"/>
                        </a:spcBef>
                      </a:pP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Chronic  </a:t>
                      </a:r>
                      <a:r>
                        <a:rPr sz="1650" b="1" spc="-1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50" b="1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650" b="1" spc="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ec</a:t>
                      </a: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50" b="1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io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20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705" marR="498475">
                        <a:lnSpc>
                          <a:spcPct val="100600"/>
                        </a:lnSpc>
                        <a:spcBef>
                          <a:spcPts val="100"/>
                        </a:spcBef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sz="1650" spc="-9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chronic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disease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10%</a:t>
                      </a:r>
                      <a:r>
                        <a:rPr sz="1650" spc="-2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Chronic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90% Chronic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4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2705" marR="321945">
                        <a:lnSpc>
                          <a:spcPct val="100600"/>
                        </a:lnSpc>
                      </a:pP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(I</a:t>
                      </a: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50" b="1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650" b="1" spc="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50" b="1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  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sz="1650" b="1" spc="-2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life)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marR="549275">
                        <a:lnSpc>
                          <a:spcPts val="1980"/>
                        </a:lnSpc>
                        <a:spcBef>
                          <a:spcPts val="65"/>
                        </a:spcBef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Can</a:t>
                      </a:r>
                      <a:r>
                        <a:rPr sz="1650" spc="-9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cause: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Liver</a:t>
                      </a:r>
                      <a:r>
                        <a:rPr sz="1650" spc="-1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cell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52705">
                        <a:lnSpc>
                          <a:spcPts val="1925"/>
                        </a:lnSpc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damage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52705" marR="454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Cirrhosis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Liver</a:t>
                      </a:r>
                      <a:r>
                        <a:rPr sz="1650" spc="-6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cancer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82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80"/>
                        </a:lnSpc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Can</a:t>
                      </a:r>
                      <a:r>
                        <a:rPr sz="1650" spc="-1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cause: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50800" marR="424815">
                        <a:lnSpc>
                          <a:spcPts val="1989"/>
                        </a:lnSpc>
                        <a:spcBef>
                          <a:spcPts val="55"/>
                        </a:spcBef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Liver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cell</a:t>
                      </a:r>
                      <a:r>
                        <a:rPr sz="1650" spc="-5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damage  Cirrhosis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50800">
                        <a:lnSpc>
                          <a:spcPts val="1925"/>
                        </a:lnSpc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Liver cancer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9691">
                <a:tc>
                  <a:txBody>
                    <a:bodyPr/>
                    <a:lstStyle/>
                    <a:p>
                      <a:pPr marL="52705" marR="460375">
                        <a:lnSpc>
                          <a:spcPct val="100600"/>
                        </a:lnSpc>
                        <a:spcBef>
                          <a:spcPts val="95"/>
                        </a:spcBef>
                      </a:pP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How </a:t>
                      </a: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is</a:t>
                      </a:r>
                      <a:r>
                        <a:rPr sz="1650" b="1" spc="-8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it  Spread?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20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70815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Fecal/</a:t>
                      </a:r>
                      <a:r>
                        <a:rPr sz="1650" spc="-2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oral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marR="144145" indent="-170815">
                        <a:lnSpc>
                          <a:spcPct val="1002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Co</a:t>
                      </a:r>
                      <a:r>
                        <a:rPr sz="1650" spc="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5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am</a:t>
                      </a:r>
                      <a:r>
                        <a:rPr sz="1650" spc="2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5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ate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d food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and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water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marR="448945" indent="-170815">
                        <a:lnSpc>
                          <a:spcPct val="100299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650" spc="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5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l/</a:t>
                      </a:r>
                      <a:r>
                        <a:rPr sz="1650" spc="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5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al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sexual  contact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524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marR="473075" indent="-170815" algn="just">
                        <a:lnSpc>
                          <a:spcPct val="10060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Blood</a:t>
                      </a:r>
                      <a:r>
                        <a:rPr sz="1650" spc="-6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and  body fluid  contact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081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b="1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0815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Needles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marR="499745" indent="-17081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Mother</a:t>
                      </a:r>
                      <a:r>
                        <a:rPr sz="1650" spc="-7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to 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baby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marR="430530" indent="-172720">
                        <a:lnSpc>
                          <a:spcPct val="10060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Blood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650" spc="-5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body  fluid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contact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272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Needles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272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Mother to</a:t>
                      </a:r>
                      <a:r>
                        <a:rPr sz="1650" spc="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spc="-5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baby</a:t>
                      </a:r>
                      <a:endParaRPr sz="1650">
                        <a:latin typeface="Tahoma"/>
                        <a:cs typeface="Tahoma"/>
                      </a:endParaRPr>
                    </a:p>
                    <a:p>
                      <a:pPr marL="223520" indent="-17272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24154" algn="l"/>
                        </a:tabLst>
                      </a:pP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Sex</a:t>
                      </a:r>
                      <a:r>
                        <a:rPr sz="1650" b="1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329965"/>
                          </a:solidFill>
                          <a:latin typeface="Tahoma"/>
                          <a:cs typeface="Tahoma"/>
                        </a:rPr>
                        <a:t>(minimal)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836606"/>
            <a:ext cx="15824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latin typeface="Tahoma"/>
                <a:cs typeface="Tahoma"/>
              </a:rPr>
              <a:t>H I</a:t>
            </a:r>
            <a:r>
              <a:rPr sz="5400" spc="-105" dirty="0">
                <a:latin typeface="Tahoma"/>
                <a:cs typeface="Tahoma"/>
              </a:rPr>
              <a:t> </a:t>
            </a:r>
            <a:r>
              <a:rPr sz="5400" dirty="0">
                <a:latin typeface="Tahoma"/>
                <a:cs typeface="Tahoma"/>
              </a:rPr>
              <a:t>V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2058" y="1942937"/>
            <a:ext cx="17875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H</a:t>
            </a:r>
            <a:r>
              <a:rPr sz="4000" spc="-8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uman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1810" y="3466811"/>
            <a:ext cx="12966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V</a:t>
            </a:r>
            <a:r>
              <a:rPr sz="4000" spc="-8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irus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5802" y="754832"/>
            <a:ext cx="7800975" cy="1019810"/>
          </a:xfrm>
          <a:custGeom>
            <a:avLst/>
            <a:gdLst/>
            <a:ahLst/>
            <a:cxnLst/>
            <a:rect l="l" t="t" r="r" b="b"/>
            <a:pathLst>
              <a:path w="7800975" h="1019810">
                <a:moveTo>
                  <a:pt x="7800705" y="1019469"/>
                </a:moveTo>
                <a:lnTo>
                  <a:pt x="7800705" y="0"/>
                </a:lnTo>
                <a:lnTo>
                  <a:pt x="0" y="0"/>
                </a:lnTo>
                <a:lnTo>
                  <a:pt x="0" y="1019469"/>
                </a:lnTo>
                <a:lnTo>
                  <a:pt x="12192" y="101946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1019469"/>
                </a:lnTo>
                <a:lnTo>
                  <a:pt x="7800705" y="1019469"/>
                </a:lnTo>
                <a:close/>
              </a:path>
              <a:path w="7800975" h="10198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1019810">
                <a:moveTo>
                  <a:pt x="25908" y="993561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93561"/>
                </a:lnTo>
                <a:lnTo>
                  <a:pt x="25908" y="993561"/>
                </a:lnTo>
                <a:close/>
              </a:path>
              <a:path w="7800975" h="1019810">
                <a:moveTo>
                  <a:pt x="7788513" y="993561"/>
                </a:moveTo>
                <a:lnTo>
                  <a:pt x="12192" y="993561"/>
                </a:lnTo>
                <a:lnTo>
                  <a:pt x="25908" y="1007277"/>
                </a:lnTo>
                <a:lnTo>
                  <a:pt x="25908" y="1019469"/>
                </a:lnTo>
                <a:lnTo>
                  <a:pt x="7774797" y="1019469"/>
                </a:lnTo>
                <a:lnTo>
                  <a:pt x="7774797" y="1007277"/>
                </a:lnTo>
                <a:lnTo>
                  <a:pt x="7788513" y="993561"/>
                </a:lnTo>
                <a:close/>
              </a:path>
              <a:path w="7800975" h="1019810">
                <a:moveTo>
                  <a:pt x="25908" y="1019469"/>
                </a:moveTo>
                <a:lnTo>
                  <a:pt x="25908" y="1007277"/>
                </a:lnTo>
                <a:lnTo>
                  <a:pt x="12192" y="993561"/>
                </a:lnTo>
                <a:lnTo>
                  <a:pt x="12192" y="1019469"/>
                </a:lnTo>
                <a:lnTo>
                  <a:pt x="25908" y="1019469"/>
                </a:lnTo>
                <a:close/>
              </a:path>
              <a:path w="7800975" h="10198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1019810">
                <a:moveTo>
                  <a:pt x="7788513" y="993561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93561"/>
                </a:lnTo>
                <a:lnTo>
                  <a:pt x="7788513" y="993561"/>
                </a:lnTo>
                <a:close/>
              </a:path>
              <a:path w="7800975" h="1019810">
                <a:moveTo>
                  <a:pt x="7788513" y="1019469"/>
                </a:moveTo>
                <a:lnTo>
                  <a:pt x="7788513" y="993561"/>
                </a:lnTo>
                <a:lnTo>
                  <a:pt x="7774797" y="1007277"/>
                </a:lnTo>
                <a:lnTo>
                  <a:pt x="7774797" y="1019469"/>
                </a:lnTo>
                <a:lnTo>
                  <a:pt x="7788513" y="1019469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35802" y="754832"/>
            <a:ext cx="7800975" cy="1019810"/>
          </a:xfrm>
          <a:custGeom>
            <a:avLst/>
            <a:gdLst/>
            <a:ahLst/>
            <a:cxnLst/>
            <a:rect l="l" t="t" r="r" b="b"/>
            <a:pathLst>
              <a:path w="7800975" h="1019810">
                <a:moveTo>
                  <a:pt x="7800705" y="1019469"/>
                </a:moveTo>
                <a:lnTo>
                  <a:pt x="7800705" y="0"/>
                </a:lnTo>
                <a:lnTo>
                  <a:pt x="0" y="0"/>
                </a:lnTo>
                <a:lnTo>
                  <a:pt x="0" y="1019469"/>
                </a:lnTo>
                <a:lnTo>
                  <a:pt x="12192" y="101946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1019469"/>
                </a:lnTo>
                <a:lnTo>
                  <a:pt x="7800705" y="1019469"/>
                </a:lnTo>
                <a:close/>
              </a:path>
              <a:path w="7800975" h="10198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1019810">
                <a:moveTo>
                  <a:pt x="25908" y="993561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93561"/>
                </a:lnTo>
                <a:lnTo>
                  <a:pt x="25908" y="993561"/>
                </a:lnTo>
                <a:close/>
              </a:path>
              <a:path w="7800975" h="1019810">
                <a:moveTo>
                  <a:pt x="7788513" y="993561"/>
                </a:moveTo>
                <a:lnTo>
                  <a:pt x="12192" y="993561"/>
                </a:lnTo>
                <a:lnTo>
                  <a:pt x="25908" y="1007277"/>
                </a:lnTo>
                <a:lnTo>
                  <a:pt x="25908" y="1019469"/>
                </a:lnTo>
                <a:lnTo>
                  <a:pt x="7774797" y="1019469"/>
                </a:lnTo>
                <a:lnTo>
                  <a:pt x="7774797" y="1007277"/>
                </a:lnTo>
                <a:lnTo>
                  <a:pt x="7788513" y="993561"/>
                </a:lnTo>
                <a:close/>
              </a:path>
              <a:path w="7800975" h="1019810">
                <a:moveTo>
                  <a:pt x="25908" y="1019469"/>
                </a:moveTo>
                <a:lnTo>
                  <a:pt x="25908" y="1007277"/>
                </a:lnTo>
                <a:lnTo>
                  <a:pt x="12192" y="993561"/>
                </a:lnTo>
                <a:lnTo>
                  <a:pt x="12192" y="1019469"/>
                </a:lnTo>
                <a:lnTo>
                  <a:pt x="25908" y="1019469"/>
                </a:lnTo>
                <a:close/>
              </a:path>
              <a:path w="7800975" h="10198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1019810">
                <a:moveTo>
                  <a:pt x="7788513" y="993561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93561"/>
                </a:lnTo>
                <a:lnTo>
                  <a:pt x="7788513" y="993561"/>
                </a:lnTo>
                <a:close/>
              </a:path>
              <a:path w="7800975" h="1019810">
                <a:moveTo>
                  <a:pt x="7788513" y="1019469"/>
                </a:moveTo>
                <a:lnTo>
                  <a:pt x="7788513" y="993561"/>
                </a:lnTo>
                <a:lnTo>
                  <a:pt x="7774797" y="1007277"/>
                </a:lnTo>
                <a:lnTo>
                  <a:pt x="7774797" y="1019469"/>
                </a:lnTo>
                <a:lnTo>
                  <a:pt x="7788513" y="1019469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801014" y="949388"/>
            <a:ext cx="24250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F37E5A"/>
                </a:solidFill>
                <a:latin typeface="Tahoma"/>
                <a:cs typeface="Tahoma"/>
              </a:rPr>
              <a:t>A I D</a:t>
            </a:r>
            <a:r>
              <a:rPr sz="6000" spc="-8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6000" dirty="0">
                <a:solidFill>
                  <a:srgbClr val="F37E5A"/>
                </a:solidFill>
                <a:latin typeface="Tahoma"/>
                <a:cs typeface="Tahoma"/>
              </a:rPr>
              <a:t>S</a:t>
            </a:r>
            <a:endParaRPr sz="6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9614" y="2095336"/>
            <a:ext cx="213106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A</a:t>
            </a:r>
            <a:r>
              <a:rPr sz="4000" spc="-6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4000" spc="-10" dirty="0">
                <a:solidFill>
                  <a:srgbClr val="F37E5A"/>
                </a:solidFill>
                <a:latin typeface="Tahoma"/>
                <a:cs typeface="Tahoma"/>
              </a:rPr>
              <a:t>cquired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8246" y="2704878"/>
            <a:ext cx="68675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8795" algn="l"/>
                <a:tab pos="5166360" algn="l"/>
              </a:tabLst>
            </a:pP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I	mm</a:t>
            </a:r>
            <a:r>
              <a:rPr sz="4000" dirty="0">
                <a:solidFill>
                  <a:srgbClr val="F37E5A"/>
                </a:solidFill>
                <a:latin typeface="Tahoma"/>
                <a:cs typeface="Tahoma"/>
              </a:rPr>
              <a:t>un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od</a:t>
            </a:r>
            <a:r>
              <a:rPr sz="4000" spc="-10" dirty="0">
                <a:solidFill>
                  <a:srgbClr val="F37E5A"/>
                </a:solidFill>
                <a:latin typeface="Tahoma"/>
                <a:cs typeface="Tahoma"/>
              </a:rPr>
              <a:t>ef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ici</a:t>
            </a:r>
            <a:r>
              <a:rPr sz="4000" spc="-10" dirty="0">
                <a:solidFill>
                  <a:srgbClr val="F37E5A"/>
                </a:solidFill>
                <a:latin typeface="Tahoma"/>
                <a:cs typeface="Tahoma"/>
              </a:rPr>
              <a:t>e</a:t>
            </a:r>
            <a:r>
              <a:rPr sz="4000" dirty="0">
                <a:solidFill>
                  <a:srgbClr val="F37E5A"/>
                </a:solidFill>
                <a:latin typeface="Tahoma"/>
                <a:cs typeface="Tahoma"/>
              </a:rPr>
              <a:t>n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cy</a:t>
            </a:r>
            <a:r>
              <a:rPr sz="4000" spc="58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6000" spc="-7" baseline="-16666" dirty="0">
                <a:solidFill>
                  <a:srgbClr val="F37E5A"/>
                </a:solidFill>
                <a:latin typeface="Tahoma"/>
                <a:cs typeface="Tahoma"/>
              </a:rPr>
              <a:t>I</a:t>
            </a:r>
            <a:r>
              <a:rPr sz="6000" baseline="-16666" dirty="0">
                <a:solidFill>
                  <a:srgbClr val="F37E5A"/>
                </a:solidFill>
                <a:latin typeface="Tahoma"/>
                <a:cs typeface="Tahoma"/>
              </a:rPr>
              <a:t>	</a:t>
            </a:r>
            <a:r>
              <a:rPr sz="6000" spc="-7" baseline="-16666" dirty="0">
                <a:solidFill>
                  <a:srgbClr val="F37E5A"/>
                </a:solidFill>
                <a:latin typeface="Tahoma"/>
                <a:cs typeface="Tahoma"/>
              </a:rPr>
              <a:t>mm</a:t>
            </a:r>
            <a:r>
              <a:rPr sz="6000" baseline="-16666" dirty="0">
                <a:solidFill>
                  <a:srgbClr val="F37E5A"/>
                </a:solidFill>
                <a:latin typeface="Tahoma"/>
                <a:cs typeface="Tahoma"/>
              </a:rPr>
              <a:t>un</a:t>
            </a:r>
            <a:r>
              <a:rPr sz="6000" spc="-7" baseline="-16666" dirty="0">
                <a:solidFill>
                  <a:srgbClr val="F37E5A"/>
                </a:solidFill>
                <a:latin typeface="Tahoma"/>
                <a:cs typeface="Tahoma"/>
              </a:rPr>
              <a:t>e</a:t>
            </a:r>
            <a:endParaRPr sz="6000" baseline="-16666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6056" y="3542411"/>
            <a:ext cx="246062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D</a:t>
            </a:r>
            <a:r>
              <a:rPr sz="4000" spc="-8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4000" spc="-5" dirty="0">
                <a:solidFill>
                  <a:srgbClr val="F37E5A"/>
                </a:solidFill>
                <a:latin typeface="Tahoma"/>
                <a:cs typeface="Tahoma"/>
              </a:rPr>
              <a:t>eficiency  S</a:t>
            </a:r>
            <a:r>
              <a:rPr sz="4000" spc="-5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4000" spc="-10" dirty="0">
                <a:solidFill>
                  <a:srgbClr val="F37E5A"/>
                </a:solidFill>
                <a:latin typeface="Tahoma"/>
                <a:cs typeface="Tahoma"/>
              </a:rPr>
              <a:t>yndrome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8191" y="907220"/>
            <a:ext cx="7800975" cy="1019810"/>
          </a:xfrm>
          <a:custGeom>
            <a:avLst/>
            <a:gdLst/>
            <a:ahLst/>
            <a:cxnLst/>
            <a:rect l="l" t="t" r="r" b="b"/>
            <a:pathLst>
              <a:path w="7800975" h="1019810">
                <a:moveTo>
                  <a:pt x="7800700" y="1019466"/>
                </a:moveTo>
                <a:lnTo>
                  <a:pt x="7800700" y="0"/>
                </a:lnTo>
                <a:lnTo>
                  <a:pt x="0" y="0"/>
                </a:lnTo>
                <a:lnTo>
                  <a:pt x="0" y="1019466"/>
                </a:lnTo>
                <a:lnTo>
                  <a:pt x="12192" y="1019466"/>
                </a:lnTo>
                <a:lnTo>
                  <a:pt x="12192" y="25908"/>
                </a:lnTo>
                <a:lnTo>
                  <a:pt x="25901" y="12192"/>
                </a:lnTo>
                <a:lnTo>
                  <a:pt x="25901" y="25908"/>
                </a:lnTo>
                <a:lnTo>
                  <a:pt x="7774792" y="25908"/>
                </a:lnTo>
                <a:lnTo>
                  <a:pt x="7774792" y="12192"/>
                </a:lnTo>
                <a:lnTo>
                  <a:pt x="7788508" y="25908"/>
                </a:lnTo>
                <a:lnTo>
                  <a:pt x="7788508" y="1019466"/>
                </a:lnTo>
                <a:lnTo>
                  <a:pt x="7800700" y="1019466"/>
                </a:lnTo>
                <a:close/>
              </a:path>
              <a:path w="7800975" h="1019810">
                <a:moveTo>
                  <a:pt x="25901" y="25908"/>
                </a:moveTo>
                <a:lnTo>
                  <a:pt x="25901" y="12192"/>
                </a:lnTo>
                <a:lnTo>
                  <a:pt x="12192" y="25908"/>
                </a:lnTo>
                <a:lnTo>
                  <a:pt x="25901" y="25908"/>
                </a:lnTo>
                <a:close/>
              </a:path>
              <a:path w="7800975" h="1019810">
                <a:moveTo>
                  <a:pt x="25901" y="993558"/>
                </a:moveTo>
                <a:lnTo>
                  <a:pt x="25901" y="25908"/>
                </a:lnTo>
                <a:lnTo>
                  <a:pt x="12192" y="25908"/>
                </a:lnTo>
                <a:lnTo>
                  <a:pt x="12192" y="993558"/>
                </a:lnTo>
                <a:lnTo>
                  <a:pt x="25901" y="993558"/>
                </a:lnTo>
                <a:close/>
              </a:path>
              <a:path w="7800975" h="1019810">
                <a:moveTo>
                  <a:pt x="7788508" y="993558"/>
                </a:moveTo>
                <a:lnTo>
                  <a:pt x="12192" y="993558"/>
                </a:lnTo>
                <a:lnTo>
                  <a:pt x="25901" y="1007274"/>
                </a:lnTo>
                <a:lnTo>
                  <a:pt x="25901" y="1019466"/>
                </a:lnTo>
                <a:lnTo>
                  <a:pt x="7774792" y="1019466"/>
                </a:lnTo>
                <a:lnTo>
                  <a:pt x="7774792" y="1007274"/>
                </a:lnTo>
                <a:lnTo>
                  <a:pt x="7788508" y="993558"/>
                </a:lnTo>
                <a:close/>
              </a:path>
              <a:path w="7800975" h="1019810">
                <a:moveTo>
                  <a:pt x="25901" y="1019466"/>
                </a:moveTo>
                <a:lnTo>
                  <a:pt x="25901" y="1007274"/>
                </a:lnTo>
                <a:lnTo>
                  <a:pt x="12192" y="993558"/>
                </a:lnTo>
                <a:lnTo>
                  <a:pt x="12192" y="1019466"/>
                </a:lnTo>
                <a:lnTo>
                  <a:pt x="25901" y="1019466"/>
                </a:lnTo>
                <a:close/>
              </a:path>
              <a:path w="7800975" h="1019810">
                <a:moveTo>
                  <a:pt x="7788508" y="25908"/>
                </a:moveTo>
                <a:lnTo>
                  <a:pt x="7774792" y="12192"/>
                </a:lnTo>
                <a:lnTo>
                  <a:pt x="7774792" y="25908"/>
                </a:lnTo>
                <a:lnTo>
                  <a:pt x="7788508" y="25908"/>
                </a:lnTo>
                <a:close/>
              </a:path>
              <a:path w="7800975" h="1019810">
                <a:moveTo>
                  <a:pt x="7788508" y="993558"/>
                </a:moveTo>
                <a:lnTo>
                  <a:pt x="7788508" y="25908"/>
                </a:lnTo>
                <a:lnTo>
                  <a:pt x="7774792" y="25908"/>
                </a:lnTo>
                <a:lnTo>
                  <a:pt x="7774792" y="993558"/>
                </a:lnTo>
                <a:lnTo>
                  <a:pt x="7788508" y="993558"/>
                </a:lnTo>
                <a:close/>
              </a:path>
              <a:path w="7800975" h="1019810">
                <a:moveTo>
                  <a:pt x="7788508" y="1019466"/>
                </a:moveTo>
                <a:lnTo>
                  <a:pt x="7788508" y="993558"/>
                </a:lnTo>
                <a:lnTo>
                  <a:pt x="7774792" y="1007274"/>
                </a:lnTo>
                <a:lnTo>
                  <a:pt x="7774792" y="1019466"/>
                </a:lnTo>
                <a:lnTo>
                  <a:pt x="7788508" y="1019466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88191" y="907220"/>
            <a:ext cx="7800975" cy="1019810"/>
          </a:xfrm>
          <a:custGeom>
            <a:avLst/>
            <a:gdLst/>
            <a:ahLst/>
            <a:cxnLst/>
            <a:rect l="l" t="t" r="r" b="b"/>
            <a:pathLst>
              <a:path w="7800975" h="1019810">
                <a:moveTo>
                  <a:pt x="7800700" y="1019466"/>
                </a:moveTo>
                <a:lnTo>
                  <a:pt x="7800700" y="0"/>
                </a:lnTo>
                <a:lnTo>
                  <a:pt x="0" y="0"/>
                </a:lnTo>
                <a:lnTo>
                  <a:pt x="0" y="1019466"/>
                </a:lnTo>
                <a:lnTo>
                  <a:pt x="12192" y="1019466"/>
                </a:lnTo>
                <a:lnTo>
                  <a:pt x="12192" y="25908"/>
                </a:lnTo>
                <a:lnTo>
                  <a:pt x="25901" y="12192"/>
                </a:lnTo>
                <a:lnTo>
                  <a:pt x="25901" y="25908"/>
                </a:lnTo>
                <a:lnTo>
                  <a:pt x="7774792" y="25908"/>
                </a:lnTo>
                <a:lnTo>
                  <a:pt x="7774792" y="12192"/>
                </a:lnTo>
                <a:lnTo>
                  <a:pt x="7788508" y="25908"/>
                </a:lnTo>
                <a:lnTo>
                  <a:pt x="7788508" y="1019466"/>
                </a:lnTo>
                <a:lnTo>
                  <a:pt x="7800700" y="1019466"/>
                </a:lnTo>
                <a:close/>
              </a:path>
              <a:path w="7800975" h="1019810">
                <a:moveTo>
                  <a:pt x="25901" y="25908"/>
                </a:moveTo>
                <a:lnTo>
                  <a:pt x="25901" y="12192"/>
                </a:lnTo>
                <a:lnTo>
                  <a:pt x="12192" y="25908"/>
                </a:lnTo>
                <a:lnTo>
                  <a:pt x="25901" y="25908"/>
                </a:lnTo>
                <a:close/>
              </a:path>
              <a:path w="7800975" h="1019810">
                <a:moveTo>
                  <a:pt x="25901" y="993558"/>
                </a:moveTo>
                <a:lnTo>
                  <a:pt x="25901" y="25908"/>
                </a:lnTo>
                <a:lnTo>
                  <a:pt x="12192" y="25908"/>
                </a:lnTo>
                <a:lnTo>
                  <a:pt x="12192" y="993558"/>
                </a:lnTo>
                <a:lnTo>
                  <a:pt x="25901" y="993558"/>
                </a:lnTo>
                <a:close/>
              </a:path>
              <a:path w="7800975" h="1019810">
                <a:moveTo>
                  <a:pt x="7788508" y="993558"/>
                </a:moveTo>
                <a:lnTo>
                  <a:pt x="12192" y="993558"/>
                </a:lnTo>
                <a:lnTo>
                  <a:pt x="25901" y="1007274"/>
                </a:lnTo>
                <a:lnTo>
                  <a:pt x="25901" y="1019466"/>
                </a:lnTo>
                <a:lnTo>
                  <a:pt x="7774792" y="1019466"/>
                </a:lnTo>
                <a:lnTo>
                  <a:pt x="7774792" y="1007274"/>
                </a:lnTo>
                <a:lnTo>
                  <a:pt x="7788508" y="993558"/>
                </a:lnTo>
                <a:close/>
              </a:path>
              <a:path w="7800975" h="1019810">
                <a:moveTo>
                  <a:pt x="25901" y="1019466"/>
                </a:moveTo>
                <a:lnTo>
                  <a:pt x="25901" y="1007274"/>
                </a:lnTo>
                <a:lnTo>
                  <a:pt x="12192" y="993558"/>
                </a:lnTo>
                <a:lnTo>
                  <a:pt x="12192" y="1019466"/>
                </a:lnTo>
                <a:lnTo>
                  <a:pt x="25901" y="1019466"/>
                </a:lnTo>
                <a:close/>
              </a:path>
              <a:path w="7800975" h="1019810">
                <a:moveTo>
                  <a:pt x="7788508" y="25908"/>
                </a:moveTo>
                <a:lnTo>
                  <a:pt x="7774792" y="12192"/>
                </a:lnTo>
                <a:lnTo>
                  <a:pt x="7774792" y="25908"/>
                </a:lnTo>
                <a:lnTo>
                  <a:pt x="7788508" y="25908"/>
                </a:lnTo>
                <a:close/>
              </a:path>
              <a:path w="7800975" h="1019810">
                <a:moveTo>
                  <a:pt x="7788508" y="993558"/>
                </a:moveTo>
                <a:lnTo>
                  <a:pt x="7788508" y="25908"/>
                </a:lnTo>
                <a:lnTo>
                  <a:pt x="7774792" y="25908"/>
                </a:lnTo>
                <a:lnTo>
                  <a:pt x="7774792" y="993558"/>
                </a:lnTo>
                <a:lnTo>
                  <a:pt x="7788508" y="993558"/>
                </a:lnTo>
                <a:close/>
              </a:path>
              <a:path w="7800975" h="1019810">
                <a:moveTo>
                  <a:pt x="7788508" y="1019466"/>
                </a:moveTo>
                <a:lnTo>
                  <a:pt x="7788508" y="993558"/>
                </a:lnTo>
                <a:lnTo>
                  <a:pt x="7774792" y="1007274"/>
                </a:lnTo>
                <a:lnTo>
                  <a:pt x="7774792" y="1019466"/>
                </a:lnTo>
                <a:lnTo>
                  <a:pt x="7788508" y="1019466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9411" y="1027095"/>
            <a:ext cx="64185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Tahoma"/>
                <a:cs typeface="Tahoma"/>
              </a:rPr>
              <a:t>Knowing </a:t>
            </a:r>
            <a:r>
              <a:rPr sz="4400" spc="-90" dirty="0">
                <a:latin typeface="Tahoma"/>
                <a:cs typeface="Tahoma"/>
              </a:rPr>
              <a:t>You </a:t>
            </a:r>
            <a:r>
              <a:rPr sz="4400" spc="-10" dirty="0">
                <a:latin typeface="Tahoma"/>
                <a:cs typeface="Tahoma"/>
              </a:rPr>
              <a:t>Are</a:t>
            </a:r>
            <a:r>
              <a:rPr sz="4400" spc="-25" dirty="0">
                <a:latin typeface="Tahoma"/>
                <a:cs typeface="Tahoma"/>
              </a:rPr>
              <a:t> </a:t>
            </a:r>
            <a:r>
              <a:rPr sz="4400" spc="-10" dirty="0">
                <a:latin typeface="Tahoma"/>
                <a:cs typeface="Tahoma"/>
              </a:rPr>
              <a:t>Infected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8191" y="831026"/>
            <a:ext cx="7267575" cy="1096010"/>
          </a:xfrm>
          <a:custGeom>
            <a:avLst/>
            <a:gdLst/>
            <a:ahLst/>
            <a:cxnLst/>
            <a:rect l="l" t="t" r="r" b="b"/>
            <a:pathLst>
              <a:path w="7267575" h="1096010">
                <a:moveTo>
                  <a:pt x="7267346" y="1095660"/>
                </a:moveTo>
                <a:lnTo>
                  <a:pt x="7267346" y="0"/>
                </a:lnTo>
                <a:lnTo>
                  <a:pt x="0" y="0"/>
                </a:lnTo>
                <a:lnTo>
                  <a:pt x="0" y="1095660"/>
                </a:lnTo>
                <a:lnTo>
                  <a:pt x="12192" y="1095660"/>
                </a:lnTo>
                <a:lnTo>
                  <a:pt x="12192" y="25908"/>
                </a:lnTo>
                <a:lnTo>
                  <a:pt x="25901" y="12192"/>
                </a:lnTo>
                <a:lnTo>
                  <a:pt x="25901" y="25908"/>
                </a:lnTo>
                <a:lnTo>
                  <a:pt x="7241438" y="25908"/>
                </a:lnTo>
                <a:lnTo>
                  <a:pt x="7241438" y="12192"/>
                </a:lnTo>
                <a:lnTo>
                  <a:pt x="7255154" y="25908"/>
                </a:lnTo>
                <a:lnTo>
                  <a:pt x="7255154" y="1095660"/>
                </a:lnTo>
                <a:lnTo>
                  <a:pt x="7267346" y="1095660"/>
                </a:lnTo>
                <a:close/>
              </a:path>
              <a:path w="7267575" h="1096010">
                <a:moveTo>
                  <a:pt x="25901" y="25908"/>
                </a:moveTo>
                <a:lnTo>
                  <a:pt x="25901" y="12192"/>
                </a:lnTo>
                <a:lnTo>
                  <a:pt x="12192" y="25908"/>
                </a:lnTo>
                <a:lnTo>
                  <a:pt x="25901" y="25908"/>
                </a:lnTo>
                <a:close/>
              </a:path>
              <a:path w="7267575" h="1096010">
                <a:moveTo>
                  <a:pt x="25901" y="1069752"/>
                </a:moveTo>
                <a:lnTo>
                  <a:pt x="25901" y="25908"/>
                </a:lnTo>
                <a:lnTo>
                  <a:pt x="12192" y="25908"/>
                </a:lnTo>
                <a:lnTo>
                  <a:pt x="12192" y="1069752"/>
                </a:lnTo>
                <a:lnTo>
                  <a:pt x="25901" y="1069752"/>
                </a:lnTo>
                <a:close/>
              </a:path>
              <a:path w="7267575" h="1096010">
                <a:moveTo>
                  <a:pt x="7255154" y="1069752"/>
                </a:moveTo>
                <a:lnTo>
                  <a:pt x="12192" y="1069752"/>
                </a:lnTo>
                <a:lnTo>
                  <a:pt x="25901" y="1083468"/>
                </a:lnTo>
                <a:lnTo>
                  <a:pt x="25901" y="1095660"/>
                </a:lnTo>
                <a:lnTo>
                  <a:pt x="7241438" y="1095660"/>
                </a:lnTo>
                <a:lnTo>
                  <a:pt x="7241438" y="1083468"/>
                </a:lnTo>
                <a:lnTo>
                  <a:pt x="7255154" y="1069752"/>
                </a:lnTo>
                <a:close/>
              </a:path>
              <a:path w="7267575" h="1096010">
                <a:moveTo>
                  <a:pt x="25901" y="1095660"/>
                </a:moveTo>
                <a:lnTo>
                  <a:pt x="25901" y="1083468"/>
                </a:lnTo>
                <a:lnTo>
                  <a:pt x="12192" y="1069752"/>
                </a:lnTo>
                <a:lnTo>
                  <a:pt x="12192" y="1095660"/>
                </a:lnTo>
                <a:lnTo>
                  <a:pt x="25901" y="1095660"/>
                </a:lnTo>
                <a:close/>
              </a:path>
              <a:path w="7267575" h="1096010">
                <a:moveTo>
                  <a:pt x="7255154" y="25908"/>
                </a:moveTo>
                <a:lnTo>
                  <a:pt x="7241438" y="12192"/>
                </a:lnTo>
                <a:lnTo>
                  <a:pt x="7241438" y="25908"/>
                </a:lnTo>
                <a:lnTo>
                  <a:pt x="7255154" y="25908"/>
                </a:lnTo>
                <a:close/>
              </a:path>
              <a:path w="7267575" h="1096010">
                <a:moveTo>
                  <a:pt x="7255154" y="1069752"/>
                </a:moveTo>
                <a:lnTo>
                  <a:pt x="7255154" y="25908"/>
                </a:lnTo>
                <a:lnTo>
                  <a:pt x="7241438" y="25908"/>
                </a:lnTo>
                <a:lnTo>
                  <a:pt x="7241438" y="1069752"/>
                </a:lnTo>
                <a:lnTo>
                  <a:pt x="7255154" y="1069752"/>
                </a:lnTo>
                <a:close/>
              </a:path>
              <a:path w="7267575" h="1096010">
                <a:moveTo>
                  <a:pt x="7255154" y="1095660"/>
                </a:moveTo>
                <a:lnTo>
                  <a:pt x="7255154" y="1069752"/>
                </a:lnTo>
                <a:lnTo>
                  <a:pt x="7241438" y="1083468"/>
                </a:lnTo>
                <a:lnTo>
                  <a:pt x="7241438" y="1095660"/>
                </a:lnTo>
                <a:lnTo>
                  <a:pt x="7255154" y="109566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8191" y="831026"/>
            <a:ext cx="7267575" cy="1096010"/>
          </a:xfrm>
          <a:custGeom>
            <a:avLst/>
            <a:gdLst/>
            <a:ahLst/>
            <a:cxnLst/>
            <a:rect l="l" t="t" r="r" b="b"/>
            <a:pathLst>
              <a:path w="7267575" h="1096010">
                <a:moveTo>
                  <a:pt x="7267346" y="1095660"/>
                </a:moveTo>
                <a:lnTo>
                  <a:pt x="7267346" y="0"/>
                </a:lnTo>
                <a:lnTo>
                  <a:pt x="0" y="0"/>
                </a:lnTo>
                <a:lnTo>
                  <a:pt x="0" y="1095660"/>
                </a:lnTo>
                <a:lnTo>
                  <a:pt x="12192" y="1095660"/>
                </a:lnTo>
                <a:lnTo>
                  <a:pt x="12192" y="25908"/>
                </a:lnTo>
                <a:lnTo>
                  <a:pt x="25901" y="12192"/>
                </a:lnTo>
                <a:lnTo>
                  <a:pt x="25901" y="25908"/>
                </a:lnTo>
                <a:lnTo>
                  <a:pt x="7241438" y="25908"/>
                </a:lnTo>
                <a:lnTo>
                  <a:pt x="7241438" y="12192"/>
                </a:lnTo>
                <a:lnTo>
                  <a:pt x="7255154" y="25908"/>
                </a:lnTo>
                <a:lnTo>
                  <a:pt x="7255154" y="1095660"/>
                </a:lnTo>
                <a:lnTo>
                  <a:pt x="7267346" y="1095660"/>
                </a:lnTo>
                <a:close/>
              </a:path>
              <a:path w="7267575" h="1096010">
                <a:moveTo>
                  <a:pt x="25901" y="25908"/>
                </a:moveTo>
                <a:lnTo>
                  <a:pt x="25901" y="12192"/>
                </a:lnTo>
                <a:lnTo>
                  <a:pt x="12192" y="25908"/>
                </a:lnTo>
                <a:lnTo>
                  <a:pt x="25901" y="25908"/>
                </a:lnTo>
                <a:close/>
              </a:path>
              <a:path w="7267575" h="1096010">
                <a:moveTo>
                  <a:pt x="25901" y="1069752"/>
                </a:moveTo>
                <a:lnTo>
                  <a:pt x="25901" y="25908"/>
                </a:lnTo>
                <a:lnTo>
                  <a:pt x="12192" y="25908"/>
                </a:lnTo>
                <a:lnTo>
                  <a:pt x="12192" y="1069752"/>
                </a:lnTo>
                <a:lnTo>
                  <a:pt x="25901" y="1069752"/>
                </a:lnTo>
                <a:close/>
              </a:path>
              <a:path w="7267575" h="1096010">
                <a:moveTo>
                  <a:pt x="7255154" y="1069752"/>
                </a:moveTo>
                <a:lnTo>
                  <a:pt x="12192" y="1069752"/>
                </a:lnTo>
                <a:lnTo>
                  <a:pt x="25901" y="1083468"/>
                </a:lnTo>
                <a:lnTo>
                  <a:pt x="25901" y="1095660"/>
                </a:lnTo>
                <a:lnTo>
                  <a:pt x="7241438" y="1095660"/>
                </a:lnTo>
                <a:lnTo>
                  <a:pt x="7241438" y="1083468"/>
                </a:lnTo>
                <a:lnTo>
                  <a:pt x="7255154" y="1069752"/>
                </a:lnTo>
                <a:close/>
              </a:path>
              <a:path w="7267575" h="1096010">
                <a:moveTo>
                  <a:pt x="25901" y="1095660"/>
                </a:moveTo>
                <a:lnTo>
                  <a:pt x="25901" y="1083468"/>
                </a:lnTo>
                <a:lnTo>
                  <a:pt x="12192" y="1069752"/>
                </a:lnTo>
                <a:lnTo>
                  <a:pt x="12192" y="1095660"/>
                </a:lnTo>
                <a:lnTo>
                  <a:pt x="25901" y="1095660"/>
                </a:lnTo>
                <a:close/>
              </a:path>
              <a:path w="7267575" h="1096010">
                <a:moveTo>
                  <a:pt x="7255154" y="25908"/>
                </a:moveTo>
                <a:lnTo>
                  <a:pt x="7241438" y="12192"/>
                </a:lnTo>
                <a:lnTo>
                  <a:pt x="7241438" y="25908"/>
                </a:lnTo>
                <a:lnTo>
                  <a:pt x="7255154" y="25908"/>
                </a:lnTo>
                <a:close/>
              </a:path>
              <a:path w="7267575" h="1096010">
                <a:moveTo>
                  <a:pt x="7255154" y="1069752"/>
                </a:moveTo>
                <a:lnTo>
                  <a:pt x="7255154" y="25908"/>
                </a:lnTo>
                <a:lnTo>
                  <a:pt x="7241438" y="25908"/>
                </a:lnTo>
                <a:lnTo>
                  <a:pt x="7241438" y="1069752"/>
                </a:lnTo>
                <a:lnTo>
                  <a:pt x="7255154" y="1069752"/>
                </a:lnTo>
                <a:close/>
              </a:path>
              <a:path w="7267575" h="1096010">
                <a:moveTo>
                  <a:pt x="7255154" y="1095660"/>
                </a:moveTo>
                <a:lnTo>
                  <a:pt x="7255154" y="1069752"/>
                </a:lnTo>
                <a:lnTo>
                  <a:pt x="7241438" y="1083468"/>
                </a:lnTo>
                <a:lnTo>
                  <a:pt x="7241438" y="1095660"/>
                </a:lnTo>
                <a:lnTo>
                  <a:pt x="7255154" y="109566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7109" y="2033761"/>
            <a:ext cx="7586345" cy="228028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  <a:tabLst>
                <a:tab pos="4497070" algn="l"/>
              </a:tabLst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Only </a:t>
            </a:r>
            <a:r>
              <a:rPr sz="2800" spc="-25" dirty="0">
                <a:solidFill>
                  <a:srgbClr val="F37E5A"/>
                </a:solidFill>
                <a:latin typeface="Tahoma"/>
                <a:cs typeface="Tahoma"/>
              </a:rPr>
              <a:t>way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to know</a:t>
            </a:r>
            <a:r>
              <a:rPr sz="2800" spc="11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for</a:t>
            </a:r>
            <a:r>
              <a:rPr sz="2800" spc="1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sure:	HIV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Antibody</a:t>
            </a:r>
            <a:r>
              <a:rPr sz="2800" spc="1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80" dirty="0">
                <a:solidFill>
                  <a:srgbClr val="F37E5A"/>
                </a:solidFill>
                <a:latin typeface="Tahoma"/>
                <a:cs typeface="Tahoma"/>
              </a:rPr>
              <a:t>Test</a:t>
            </a:r>
            <a:endParaRPr sz="2800">
              <a:latin typeface="Tahoma"/>
              <a:cs typeface="Tahoma"/>
            </a:endParaRPr>
          </a:p>
          <a:p>
            <a:pPr marL="927100" marR="5080" indent="-915035">
              <a:lnSpc>
                <a:spcPct val="100000"/>
              </a:lnSpc>
              <a:spcBef>
                <a:spcPts val="1680"/>
              </a:spcBef>
              <a:tabLst>
                <a:tab pos="3425825" algn="l"/>
              </a:tabLst>
            </a:pPr>
            <a:r>
              <a:rPr sz="2800" b="1" spc="-10" dirty="0">
                <a:solidFill>
                  <a:srgbClr val="F37E5A"/>
                </a:solidFill>
                <a:latin typeface="Tahoma"/>
                <a:cs typeface="Tahoma"/>
              </a:rPr>
              <a:t>“Window</a:t>
            </a:r>
            <a:r>
              <a:rPr sz="2800" b="1" spc="3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37E5A"/>
                </a:solidFill>
                <a:latin typeface="Tahoma"/>
                <a:cs typeface="Tahoma"/>
              </a:rPr>
              <a:t>Period”:	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time to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develop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antibodies  3 months</a:t>
            </a:r>
            <a:r>
              <a:rPr sz="2800" spc="1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&gt;99%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4310"/>
              </a:lnSpc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Call </a:t>
            </a:r>
            <a:r>
              <a:rPr sz="3600" spc="-10" dirty="0">
                <a:solidFill>
                  <a:srgbClr val="FF0000"/>
                </a:solidFill>
                <a:latin typeface="Tahoma"/>
                <a:cs typeface="Tahoma"/>
              </a:rPr>
              <a:t>County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Health Dept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for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 test</a:t>
            </a:r>
            <a:r>
              <a:rPr sz="2800" spc="-22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referral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50" y="4289710"/>
            <a:ext cx="3289935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1177925" indent="-228600">
              <a:lnSpc>
                <a:spcPct val="125000"/>
              </a:lnSpc>
              <a:spcBef>
                <a:spcPts val="100"/>
              </a:spcBef>
            </a:pPr>
            <a:r>
              <a:rPr sz="2400" spc="-30" dirty="0">
                <a:solidFill>
                  <a:srgbClr val="32CC32"/>
                </a:solidFill>
                <a:latin typeface="Tahoma"/>
                <a:cs typeface="Tahoma"/>
              </a:rPr>
              <a:t>Treatment  </a:t>
            </a:r>
            <a:r>
              <a:rPr sz="2400" spc="-10" dirty="0">
                <a:solidFill>
                  <a:srgbClr val="F37E5A"/>
                </a:solidFill>
                <a:latin typeface="Tahoma"/>
                <a:cs typeface="Tahoma"/>
              </a:rPr>
              <a:t>Antiretrovirals</a:t>
            </a:r>
            <a:endParaRPr sz="2400">
              <a:latin typeface="Tahoma"/>
              <a:cs typeface="Tahoma"/>
            </a:endParaRPr>
          </a:p>
          <a:p>
            <a:pPr marL="240665" marR="5080">
              <a:lnSpc>
                <a:spcPct val="145800"/>
              </a:lnSpc>
            </a:pP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Prophylaxis </a:t>
            </a:r>
            <a:r>
              <a:rPr sz="2400" spc="-10" dirty="0">
                <a:solidFill>
                  <a:srgbClr val="F37E5A"/>
                </a:solidFill>
                <a:latin typeface="Tahoma"/>
                <a:cs typeface="Tahoma"/>
              </a:rPr>
              <a:t>for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OIs  </a:t>
            </a:r>
            <a:r>
              <a:rPr sz="2400" spc="-30" dirty="0">
                <a:solidFill>
                  <a:srgbClr val="F37E5A"/>
                </a:solidFill>
                <a:latin typeface="Tahoma"/>
                <a:cs typeface="Tahoma"/>
              </a:rPr>
              <a:t>Treatment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OIs  Alternative</a:t>
            </a:r>
            <a:r>
              <a:rPr sz="2400" spc="-8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37E5A"/>
                </a:solidFill>
                <a:latin typeface="Tahoma"/>
                <a:cs typeface="Tahoma"/>
              </a:rPr>
              <a:t>Treatments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6961" y="4457329"/>
            <a:ext cx="378523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2CC32"/>
                </a:solidFill>
                <a:latin typeface="Tahoma"/>
                <a:cs typeface="Tahoma"/>
              </a:rPr>
              <a:t>Chances </a:t>
            </a:r>
            <a:r>
              <a:rPr sz="2400" dirty="0">
                <a:solidFill>
                  <a:srgbClr val="32CC32"/>
                </a:solidFill>
                <a:latin typeface="Tahoma"/>
                <a:cs typeface="Tahoma"/>
              </a:rPr>
              <a:t>of</a:t>
            </a:r>
            <a:r>
              <a:rPr sz="2400" spc="-25" dirty="0">
                <a:solidFill>
                  <a:srgbClr val="32CC32"/>
                </a:solidFill>
                <a:latin typeface="Tahoma"/>
                <a:cs typeface="Tahoma"/>
              </a:rPr>
              <a:t> Transmission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HBV </a:t>
            </a:r>
            <a:r>
              <a:rPr sz="2400" spc="-10" dirty="0">
                <a:solidFill>
                  <a:srgbClr val="F37E5A"/>
                </a:solidFill>
                <a:latin typeface="Tahoma"/>
                <a:cs typeface="Tahoma"/>
              </a:rPr>
              <a:t>from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needlestick</a:t>
            </a:r>
            <a:r>
              <a:rPr sz="2400" spc="-3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1/3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6961" y="5871484"/>
            <a:ext cx="3954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HCV </a:t>
            </a:r>
            <a:r>
              <a:rPr sz="2400" spc="-10" dirty="0">
                <a:solidFill>
                  <a:srgbClr val="F37E5A"/>
                </a:solidFill>
                <a:latin typeface="Tahoma"/>
                <a:cs typeface="Tahoma"/>
              </a:rPr>
              <a:t>from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needlestick</a:t>
            </a:r>
            <a:r>
              <a:rPr sz="2400" spc="-3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1/30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6961" y="6676090"/>
            <a:ext cx="4052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HIV </a:t>
            </a:r>
            <a:r>
              <a:rPr sz="2400" spc="-10" dirty="0">
                <a:solidFill>
                  <a:srgbClr val="F37E5A"/>
                </a:solidFill>
                <a:latin typeface="Tahoma"/>
                <a:cs typeface="Tahoma"/>
              </a:rPr>
              <a:t>from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needlestick</a:t>
            </a:r>
            <a:r>
              <a:rPr sz="2400" spc="-3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1/300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1295301"/>
            <a:ext cx="46780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Finding </a:t>
            </a:r>
            <a:r>
              <a:rPr sz="4000" spc="-5" dirty="0"/>
              <a:t>a</a:t>
            </a:r>
            <a:r>
              <a:rPr sz="4000" spc="-35" dirty="0"/>
              <a:t> </a:t>
            </a:r>
            <a:r>
              <a:rPr sz="4000" spc="-10" dirty="0"/>
              <a:t>Needle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228245" y="2465636"/>
            <a:ext cx="7381875" cy="461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1380" indent="-34226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HIV can live a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long time in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used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needle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Hep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C can live</a:t>
            </a:r>
            <a:r>
              <a:rPr sz="3200" spc="-9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even  longer!</a:t>
            </a:r>
            <a:endParaRPr sz="3200">
              <a:latin typeface="Arial"/>
              <a:cs typeface="Arial"/>
            </a:endParaRPr>
          </a:p>
          <a:p>
            <a:pPr marL="354965" marR="58991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Needle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sticks can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transmit</a:t>
            </a:r>
            <a:r>
              <a:rPr sz="3200" spc="-1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Hepatitis  more easily than</a:t>
            </a:r>
            <a:r>
              <a:rPr sz="3200" spc="-4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HIV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If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you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find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needle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with an exposed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point,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pick it up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very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carefully (with  tweezers or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tape)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and put it in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sharps  </a:t>
            </a:r>
            <a:r>
              <a:rPr sz="3200" spc="-25" dirty="0">
                <a:solidFill>
                  <a:srgbClr val="F37E5A"/>
                </a:solidFill>
                <a:latin typeface="Arial"/>
                <a:cs typeface="Arial"/>
              </a:rPr>
              <a:t>container.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1132" y="908744"/>
            <a:ext cx="7343775" cy="1324610"/>
          </a:xfrm>
          <a:custGeom>
            <a:avLst/>
            <a:gdLst/>
            <a:ahLst/>
            <a:cxnLst/>
            <a:rect l="l" t="t" r="r" b="b"/>
            <a:pathLst>
              <a:path w="7343775" h="1324610">
                <a:moveTo>
                  <a:pt x="7343545" y="1324250"/>
                </a:moveTo>
                <a:lnTo>
                  <a:pt x="7343545" y="0"/>
                </a:lnTo>
                <a:lnTo>
                  <a:pt x="0" y="0"/>
                </a:lnTo>
                <a:lnTo>
                  <a:pt x="0" y="1324250"/>
                </a:lnTo>
                <a:lnTo>
                  <a:pt x="12192" y="132425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317637" y="25908"/>
                </a:lnTo>
                <a:lnTo>
                  <a:pt x="7317637" y="12192"/>
                </a:lnTo>
                <a:lnTo>
                  <a:pt x="7331353" y="25908"/>
                </a:lnTo>
                <a:lnTo>
                  <a:pt x="7331353" y="1324250"/>
                </a:lnTo>
                <a:lnTo>
                  <a:pt x="7343545" y="1324250"/>
                </a:lnTo>
                <a:close/>
              </a:path>
              <a:path w="7343775" h="1324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343775" h="1324610">
                <a:moveTo>
                  <a:pt x="25908" y="1298342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298342"/>
                </a:lnTo>
                <a:lnTo>
                  <a:pt x="25908" y="1298342"/>
                </a:lnTo>
                <a:close/>
              </a:path>
              <a:path w="7343775" h="1324610">
                <a:moveTo>
                  <a:pt x="7331353" y="1298342"/>
                </a:moveTo>
                <a:lnTo>
                  <a:pt x="12192" y="1298342"/>
                </a:lnTo>
                <a:lnTo>
                  <a:pt x="25908" y="1312058"/>
                </a:lnTo>
                <a:lnTo>
                  <a:pt x="25908" y="1324250"/>
                </a:lnTo>
                <a:lnTo>
                  <a:pt x="7317637" y="1324250"/>
                </a:lnTo>
                <a:lnTo>
                  <a:pt x="7317637" y="1312058"/>
                </a:lnTo>
                <a:lnTo>
                  <a:pt x="7331353" y="1298342"/>
                </a:lnTo>
                <a:close/>
              </a:path>
              <a:path w="7343775" h="1324610">
                <a:moveTo>
                  <a:pt x="25908" y="1324250"/>
                </a:moveTo>
                <a:lnTo>
                  <a:pt x="25908" y="1312058"/>
                </a:lnTo>
                <a:lnTo>
                  <a:pt x="12192" y="1298342"/>
                </a:lnTo>
                <a:lnTo>
                  <a:pt x="12192" y="1324250"/>
                </a:lnTo>
                <a:lnTo>
                  <a:pt x="25908" y="1324250"/>
                </a:lnTo>
                <a:close/>
              </a:path>
              <a:path w="7343775" h="1324610">
                <a:moveTo>
                  <a:pt x="7331353" y="25908"/>
                </a:moveTo>
                <a:lnTo>
                  <a:pt x="7317637" y="12192"/>
                </a:lnTo>
                <a:lnTo>
                  <a:pt x="7317637" y="25908"/>
                </a:lnTo>
                <a:lnTo>
                  <a:pt x="7331353" y="25908"/>
                </a:lnTo>
                <a:close/>
              </a:path>
              <a:path w="7343775" h="1324610">
                <a:moveTo>
                  <a:pt x="7331353" y="1298342"/>
                </a:moveTo>
                <a:lnTo>
                  <a:pt x="7331353" y="25908"/>
                </a:lnTo>
                <a:lnTo>
                  <a:pt x="7317637" y="25908"/>
                </a:lnTo>
                <a:lnTo>
                  <a:pt x="7317637" y="1298342"/>
                </a:lnTo>
                <a:lnTo>
                  <a:pt x="7331353" y="1298342"/>
                </a:lnTo>
                <a:close/>
              </a:path>
              <a:path w="7343775" h="1324610">
                <a:moveTo>
                  <a:pt x="7331353" y="1324250"/>
                </a:moveTo>
                <a:lnTo>
                  <a:pt x="7331353" y="1298342"/>
                </a:lnTo>
                <a:lnTo>
                  <a:pt x="7317637" y="1312058"/>
                </a:lnTo>
                <a:lnTo>
                  <a:pt x="7317637" y="1324250"/>
                </a:lnTo>
                <a:lnTo>
                  <a:pt x="7331353" y="132425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1132" y="908744"/>
            <a:ext cx="7343775" cy="1324610"/>
          </a:xfrm>
          <a:custGeom>
            <a:avLst/>
            <a:gdLst/>
            <a:ahLst/>
            <a:cxnLst/>
            <a:rect l="l" t="t" r="r" b="b"/>
            <a:pathLst>
              <a:path w="7343775" h="1324610">
                <a:moveTo>
                  <a:pt x="7343545" y="1324250"/>
                </a:moveTo>
                <a:lnTo>
                  <a:pt x="7343545" y="0"/>
                </a:lnTo>
                <a:lnTo>
                  <a:pt x="0" y="0"/>
                </a:lnTo>
                <a:lnTo>
                  <a:pt x="0" y="1324250"/>
                </a:lnTo>
                <a:lnTo>
                  <a:pt x="12192" y="132425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317637" y="25908"/>
                </a:lnTo>
                <a:lnTo>
                  <a:pt x="7317637" y="12192"/>
                </a:lnTo>
                <a:lnTo>
                  <a:pt x="7331353" y="25908"/>
                </a:lnTo>
                <a:lnTo>
                  <a:pt x="7331353" y="1324250"/>
                </a:lnTo>
                <a:lnTo>
                  <a:pt x="7343545" y="1324250"/>
                </a:lnTo>
                <a:close/>
              </a:path>
              <a:path w="7343775" h="1324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343775" h="1324610">
                <a:moveTo>
                  <a:pt x="25908" y="1298342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298342"/>
                </a:lnTo>
                <a:lnTo>
                  <a:pt x="25908" y="1298342"/>
                </a:lnTo>
                <a:close/>
              </a:path>
              <a:path w="7343775" h="1324610">
                <a:moveTo>
                  <a:pt x="7331353" y="1298342"/>
                </a:moveTo>
                <a:lnTo>
                  <a:pt x="12192" y="1298342"/>
                </a:lnTo>
                <a:lnTo>
                  <a:pt x="25908" y="1312058"/>
                </a:lnTo>
                <a:lnTo>
                  <a:pt x="25908" y="1324250"/>
                </a:lnTo>
                <a:lnTo>
                  <a:pt x="7317637" y="1324250"/>
                </a:lnTo>
                <a:lnTo>
                  <a:pt x="7317637" y="1312058"/>
                </a:lnTo>
                <a:lnTo>
                  <a:pt x="7331353" y="1298342"/>
                </a:lnTo>
                <a:close/>
              </a:path>
              <a:path w="7343775" h="1324610">
                <a:moveTo>
                  <a:pt x="25908" y="1324250"/>
                </a:moveTo>
                <a:lnTo>
                  <a:pt x="25908" y="1312058"/>
                </a:lnTo>
                <a:lnTo>
                  <a:pt x="12192" y="1298342"/>
                </a:lnTo>
                <a:lnTo>
                  <a:pt x="12192" y="1324250"/>
                </a:lnTo>
                <a:lnTo>
                  <a:pt x="25908" y="1324250"/>
                </a:lnTo>
                <a:close/>
              </a:path>
              <a:path w="7343775" h="1324610">
                <a:moveTo>
                  <a:pt x="7331353" y="25908"/>
                </a:moveTo>
                <a:lnTo>
                  <a:pt x="7317637" y="12192"/>
                </a:lnTo>
                <a:lnTo>
                  <a:pt x="7317637" y="25908"/>
                </a:lnTo>
                <a:lnTo>
                  <a:pt x="7331353" y="25908"/>
                </a:lnTo>
                <a:close/>
              </a:path>
              <a:path w="7343775" h="1324610">
                <a:moveTo>
                  <a:pt x="7331353" y="1298342"/>
                </a:moveTo>
                <a:lnTo>
                  <a:pt x="7331353" y="25908"/>
                </a:lnTo>
                <a:lnTo>
                  <a:pt x="7317637" y="25908"/>
                </a:lnTo>
                <a:lnTo>
                  <a:pt x="7317637" y="1298342"/>
                </a:lnTo>
                <a:lnTo>
                  <a:pt x="7331353" y="1298342"/>
                </a:lnTo>
                <a:close/>
              </a:path>
              <a:path w="7343775" h="1324610">
                <a:moveTo>
                  <a:pt x="7331353" y="1324250"/>
                </a:moveTo>
                <a:lnTo>
                  <a:pt x="7331353" y="1298342"/>
                </a:lnTo>
                <a:lnTo>
                  <a:pt x="7317637" y="1312058"/>
                </a:lnTo>
                <a:lnTo>
                  <a:pt x="7317637" y="1324250"/>
                </a:lnTo>
                <a:lnTo>
                  <a:pt x="7331353" y="132425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7870" y="1331874"/>
            <a:ext cx="2873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F37E5A"/>
                </a:solidFill>
                <a:latin typeface="Tahoma"/>
                <a:cs typeface="Tahoma"/>
              </a:rPr>
              <a:t>Prevention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6773" y="1059608"/>
            <a:ext cx="6886575" cy="1324610"/>
          </a:xfrm>
          <a:custGeom>
            <a:avLst/>
            <a:gdLst/>
            <a:ahLst/>
            <a:cxnLst/>
            <a:rect l="l" t="t" r="r" b="b"/>
            <a:pathLst>
              <a:path w="6886575" h="1324610">
                <a:moveTo>
                  <a:pt x="6886380" y="1324247"/>
                </a:moveTo>
                <a:lnTo>
                  <a:pt x="6886380" y="0"/>
                </a:lnTo>
                <a:lnTo>
                  <a:pt x="0" y="0"/>
                </a:lnTo>
                <a:lnTo>
                  <a:pt x="0" y="1324247"/>
                </a:lnTo>
                <a:lnTo>
                  <a:pt x="12179" y="1324247"/>
                </a:lnTo>
                <a:lnTo>
                  <a:pt x="12179" y="25908"/>
                </a:lnTo>
                <a:lnTo>
                  <a:pt x="25895" y="12192"/>
                </a:lnTo>
                <a:lnTo>
                  <a:pt x="25895" y="25908"/>
                </a:lnTo>
                <a:lnTo>
                  <a:pt x="6860472" y="25908"/>
                </a:lnTo>
                <a:lnTo>
                  <a:pt x="6860472" y="12192"/>
                </a:lnTo>
                <a:lnTo>
                  <a:pt x="6874188" y="25908"/>
                </a:lnTo>
                <a:lnTo>
                  <a:pt x="6874188" y="1324247"/>
                </a:lnTo>
                <a:lnTo>
                  <a:pt x="6886380" y="1324247"/>
                </a:lnTo>
                <a:close/>
              </a:path>
              <a:path w="6886575" h="1324610">
                <a:moveTo>
                  <a:pt x="25895" y="25908"/>
                </a:moveTo>
                <a:lnTo>
                  <a:pt x="25895" y="12192"/>
                </a:lnTo>
                <a:lnTo>
                  <a:pt x="12179" y="25908"/>
                </a:lnTo>
                <a:lnTo>
                  <a:pt x="25895" y="25908"/>
                </a:lnTo>
                <a:close/>
              </a:path>
              <a:path w="6886575" h="1324610">
                <a:moveTo>
                  <a:pt x="25895" y="1298339"/>
                </a:moveTo>
                <a:lnTo>
                  <a:pt x="25895" y="25908"/>
                </a:lnTo>
                <a:lnTo>
                  <a:pt x="12179" y="25908"/>
                </a:lnTo>
                <a:lnTo>
                  <a:pt x="12179" y="1298339"/>
                </a:lnTo>
                <a:lnTo>
                  <a:pt x="25895" y="1298339"/>
                </a:lnTo>
                <a:close/>
              </a:path>
              <a:path w="6886575" h="1324610">
                <a:moveTo>
                  <a:pt x="6874188" y="1298339"/>
                </a:moveTo>
                <a:lnTo>
                  <a:pt x="12179" y="1298339"/>
                </a:lnTo>
                <a:lnTo>
                  <a:pt x="25895" y="1312055"/>
                </a:lnTo>
                <a:lnTo>
                  <a:pt x="25895" y="1324247"/>
                </a:lnTo>
                <a:lnTo>
                  <a:pt x="6860472" y="1324247"/>
                </a:lnTo>
                <a:lnTo>
                  <a:pt x="6860472" y="1312055"/>
                </a:lnTo>
                <a:lnTo>
                  <a:pt x="6874188" y="1298339"/>
                </a:lnTo>
                <a:close/>
              </a:path>
              <a:path w="6886575" h="1324610">
                <a:moveTo>
                  <a:pt x="25895" y="1324247"/>
                </a:moveTo>
                <a:lnTo>
                  <a:pt x="25895" y="1312055"/>
                </a:lnTo>
                <a:lnTo>
                  <a:pt x="12179" y="1298339"/>
                </a:lnTo>
                <a:lnTo>
                  <a:pt x="12179" y="1324247"/>
                </a:lnTo>
                <a:lnTo>
                  <a:pt x="25895" y="1324247"/>
                </a:lnTo>
                <a:close/>
              </a:path>
              <a:path w="6886575" h="1324610">
                <a:moveTo>
                  <a:pt x="6874188" y="25908"/>
                </a:moveTo>
                <a:lnTo>
                  <a:pt x="6860472" y="12192"/>
                </a:lnTo>
                <a:lnTo>
                  <a:pt x="6860472" y="25908"/>
                </a:lnTo>
                <a:lnTo>
                  <a:pt x="6874188" y="25908"/>
                </a:lnTo>
                <a:close/>
              </a:path>
              <a:path w="6886575" h="1324610">
                <a:moveTo>
                  <a:pt x="6874188" y="1298339"/>
                </a:moveTo>
                <a:lnTo>
                  <a:pt x="6874188" y="25908"/>
                </a:lnTo>
                <a:lnTo>
                  <a:pt x="6860472" y="25908"/>
                </a:lnTo>
                <a:lnTo>
                  <a:pt x="6860472" y="1298339"/>
                </a:lnTo>
                <a:lnTo>
                  <a:pt x="6874188" y="1298339"/>
                </a:lnTo>
                <a:close/>
              </a:path>
              <a:path w="6886575" h="1324610">
                <a:moveTo>
                  <a:pt x="6874188" y="1324247"/>
                </a:moveTo>
                <a:lnTo>
                  <a:pt x="6874188" y="1298339"/>
                </a:lnTo>
                <a:lnTo>
                  <a:pt x="6860472" y="1312055"/>
                </a:lnTo>
                <a:lnTo>
                  <a:pt x="6860472" y="1324247"/>
                </a:lnTo>
                <a:lnTo>
                  <a:pt x="6874188" y="1324247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16773" y="1059608"/>
            <a:ext cx="6886575" cy="1324610"/>
          </a:xfrm>
          <a:custGeom>
            <a:avLst/>
            <a:gdLst/>
            <a:ahLst/>
            <a:cxnLst/>
            <a:rect l="l" t="t" r="r" b="b"/>
            <a:pathLst>
              <a:path w="6886575" h="1324610">
                <a:moveTo>
                  <a:pt x="6886380" y="1324247"/>
                </a:moveTo>
                <a:lnTo>
                  <a:pt x="6886380" y="0"/>
                </a:lnTo>
                <a:lnTo>
                  <a:pt x="0" y="0"/>
                </a:lnTo>
                <a:lnTo>
                  <a:pt x="0" y="1324247"/>
                </a:lnTo>
                <a:lnTo>
                  <a:pt x="12179" y="1324247"/>
                </a:lnTo>
                <a:lnTo>
                  <a:pt x="12179" y="25908"/>
                </a:lnTo>
                <a:lnTo>
                  <a:pt x="25895" y="12192"/>
                </a:lnTo>
                <a:lnTo>
                  <a:pt x="25895" y="25908"/>
                </a:lnTo>
                <a:lnTo>
                  <a:pt x="6860472" y="25908"/>
                </a:lnTo>
                <a:lnTo>
                  <a:pt x="6860472" y="12192"/>
                </a:lnTo>
                <a:lnTo>
                  <a:pt x="6874188" y="25908"/>
                </a:lnTo>
                <a:lnTo>
                  <a:pt x="6874188" y="1324247"/>
                </a:lnTo>
                <a:lnTo>
                  <a:pt x="6886380" y="1324247"/>
                </a:lnTo>
                <a:close/>
              </a:path>
              <a:path w="6886575" h="1324610">
                <a:moveTo>
                  <a:pt x="25895" y="25908"/>
                </a:moveTo>
                <a:lnTo>
                  <a:pt x="25895" y="12192"/>
                </a:lnTo>
                <a:lnTo>
                  <a:pt x="12179" y="25908"/>
                </a:lnTo>
                <a:lnTo>
                  <a:pt x="25895" y="25908"/>
                </a:lnTo>
                <a:close/>
              </a:path>
              <a:path w="6886575" h="1324610">
                <a:moveTo>
                  <a:pt x="25895" y="1298339"/>
                </a:moveTo>
                <a:lnTo>
                  <a:pt x="25895" y="25908"/>
                </a:lnTo>
                <a:lnTo>
                  <a:pt x="12179" y="25908"/>
                </a:lnTo>
                <a:lnTo>
                  <a:pt x="12179" y="1298339"/>
                </a:lnTo>
                <a:lnTo>
                  <a:pt x="25895" y="1298339"/>
                </a:lnTo>
                <a:close/>
              </a:path>
              <a:path w="6886575" h="1324610">
                <a:moveTo>
                  <a:pt x="6874188" y="1298339"/>
                </a:moveTo>
                <a:lnTo>
                  <a:pt x="12179" y="1298339"/>
                </a:lnTo>
                <a:lnTo>
                  <a:pt x="25895" y="1312055"/>
                </a:lnTo>
                <a:lnTo>
                  <a:pt x="25895" y="1324247"/>
                </a:lnTo>
                <a:lnTo>
                  <a:pt x="6860472" y="1324247"/>
                </a:lnTo>
                <a:lnTo>
                  <a:pt x="6860472" y="1312055"/>
                </a:lnTo>
                <a:lnTo>
                  <a:pt x="6874188" y="1298339"/>
                </a:lnTo>
                <a:close/>
              </a:path>
              <a:path w="6886575" h="1324610">
                <a:moveTo>
                  <a:pt x="25895" y="1324247"/>
                </a:moveTo>
                <a:lnTo>
                  <a:pt x="25895" y="1312055"/>
                </a:lnTo>
                <a:lnTo>
                  <a:pt x="12179" y="1298339"/>
                </a:lnTo>
                <a:lnTo>
                  <a:pt x="12179" y="1324247"/>
                </a:lnTo>
                <a:lnTo>
                  <a:pt x="25895" y="1324247"/>
                </a:lnTo>
                <a:close/>
              </a:path>
              <a:path w="6886575" h="1324610">
                <a:moveTo>
                  <a:pt x="6874188" y="25908"/>
                </a:moveTo>
                <a:lnTo>
                  <a:pt x="6860472" y="12192"/>
                </a:lnTo>
                <a:lnTo>
                  <a:pt x="6860472" y="25908"/>
                </a:lnTo>
                <a:lnTo>
                  <a:pt x="6874188" y="25908"/>
                </a:lnTo>
                <a:close/>
              </a:path>
              <a:path w="6886575" h="1324610">
                <a:moveTo>
                  <a:pt x="6874188" y="1298339"/>
                </a:moveTo>
                <a:lnTo>
                  <a:pt x="6874188" y="25908"/>
                </a:lnTo>
                <a:lnTo>
                  <a:pt x="6860472" y="25908"/>
                </a:lnTo>
                <a:lnTo>
                  <a:pt x="6860472" y="1298339"/>
                </a:lnTo>
                <a:lnTo>
                  <a:pt x="6874188" y="1298339"/>
                </a:lnTo>
                <a:close/>
              </a:path>
              <a:path w="6886575" h="1324610">
                <a:moveTo>
                  <a:pt x="6874188" y="1324247"/>
                </a:moveTo>
                <a:lnTo>
                  <a:pt x="6874188" y="1298339"/>
                </a:lnTo>
                <a:lnTo>
                  <a:pt x="6860472" y="1312055"/>
                </a:lnTo>
                <a:lnTo>
                  <a:pt x="6860472" y="1324247"/>
                </a:lnTo>
                <a:lnTo>
                  <a:pt x="6874188" y="1324247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0636" y="2552499"/>
            <a:ext cx="6694805" cy="450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Sexual</a:t>
            </a:r>
            <a:r>
              <a:rPr sz="2800" spc="1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Safety:</a:t>
            </a:r>
            <a:endParaRPr sz="2800">
              <a:latin typeface="Tahoma"/>
              <a:cs typeface="Tahoma"/>
            </a:endParaRPr>
          </a:p>
          <a:p>
            <a:pPr marL="1002665" marR="3697604" indent="-635">
              <a:lnSpc>
                <a:spcPct val="100000"/>
              </a:lnSpc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Abstinence  Monogamy  Condom</a:t>
            </a:r>
            <a:r>
              <a:rPr sz="2800" spc="-5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Use</a:t>
            </a:r>
            <a:endParaRPr sz="2800">
              <a:latin typeface="Tahoma"/>
              <a:cs typeface="Tahoma"/>
            </a:endParaRPr>
          </a:p>
          <a:p>
            <a:pPr marR="4373880" algn="ctr">
              <a:lnSpc>
                <a:spcPct val="100000"/>
              </a:lnSpc>
              <a:spcBef>
                <a:spcPts val="960"/>
              </a:spcBef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Needle</a:t>
            </a:r>
            <a:r>
              <a:rPr sz="2800" spc="-5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Safety:</a:t>
            </a:r>
            <a:endParaRPr sz="2800">
              <a:latin typeface="Tahoma"/>
              <a:cs typeface="Tahoma"/>
            </a:endParaRPr>
          </a:p>
          <a:p>
            <a:pPr marL="926465">
              <a:lnSpc>
                <a:spcPct val="100000"/>
              </a:lnSpc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Abstinence</a:t>
            </a:r>
            <a:endParaRPr sz="2800">
              <a:latin typeface="Tahoma"/>
              <a:cs typeface="Tahoma"/>
            </a:endParaRPr>
          </a:p>
          <a:p>
            <a:pPr marL="926465">
              <a:lnSpc>
                <a:spcPct val="100000"/>
              </a:lnSpc>
            </a:pP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Always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using a clean,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sterile</a:t>
            </a:r>
            <a:r>
              <a:rPr sz="2800" spc="6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syringe.</a:t>
            </a:r>
            <a:endParaRPr sz="2800">
              <a:latin typeface="Tahoma"/>
              <a:cs typeface="Tahoma"/>
            </a:endParaRPr>
          </a:p>
          <a:p>
            <a:pPr marL="88265">
              <a:lnSpc>
                <a:spcPct val="100000"/>
              </a:lnSpc>
              <a:spcBef>
                <a:spcPts val="715"/>
              </a:spcBef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Occupational</a:t>
            </a:r>
            <a:r>
              <a:rPr sz="2800" spc="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Safety:</a:t>
            </a:r>
            <a:endParaRPr sz="2800">
              <a:latin typeface="Tahoma"/>
              <a:cs typeface="Tahoma"/>
            </a:endParaRPr>
          </a:p>
          <a:p>
            <a:pPr marL="1114425">
              <a:lnSpc>
                <a:spcPct val="100000"/>
              </a:lnSpc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UNIVERSAL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PRECAUTIONS</a:t>
            </a:r>
            <a:endParaRPr sz="2800">
              <a:latin typeface="Tahoma"/>
              <a:cs typeface="Tahoma"/>
            </a:endParaRPr>
          </a:p>
          <a:p>
            <a:pPr marL="1002665">
              <a:lnSpc>
                <a:spcPct val="100000"/>
              </a:lnSpc>
            </a:pP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Post-exposure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Prophylaxis</a:t>
            </a:r>
            <a:r>
              <a:rPr sz="2800" spc="5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(PEP)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878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 Term</a:t>
            </a:r>
            <a:r>
              <a:rPr sz="4000" spc="-60" dirty="0"/>
              <a:t> </a:t>
            </a:r>
            <a:r>
              <a:rPr sz="4000" spc="-5" dirty="0"/>
              <a:t>“Universal  </a:t>
            </a:r>
            <a:r>
              <a:rPr sz="4000" spc="-10" dirty="0"/>
              <a:t>Precautions”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923476" y="2106000"/>
            <a:ext cx="8058784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7795" indent="-342265">
              <a:lnSpc>
                <a:spcPct val="14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Refers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to 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method of infection control in which all blood  or certain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bodily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fluids anyone comes in contact with is  assumed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be potentially infectious with Hepatitis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B 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(HBV) and Human Immunodeficiency Viruses</a:t>
            </a:r>
            <a:r>
              <a:rPr sz="2400" spc="7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(HIV).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4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Universal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precautions do not apply to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feces,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nasal 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secretions,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sputum, </a:t>
            </a:r>
            <a:r>
              <a:rPr sz="2400" spc="-5" dirty="0">
                <a:solidFill>
                  <a:srgbClr val="F37E5A"/>
                </a:solidFill>
                <a:latin typeface="Tahoma"/>
                <a:cs typeface="Tahoma"/>
              </a:rPr>
              <a:t>sweat, tears,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urine or vomitus unless  they contain visible</a:t>
            </a:r>
            <a:r>
              <a:rPr sz="2400" spc="-4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37E5A"/>
                </a:solidFill>
                <a:latin typeface="Tahoma"/>
                <a:cs typeface="Tahoma"/>
              </a:rPr>
              <a:t>blood.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83886" y="5263972"/>
            <a:ext cx="1533022" cy="16762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71286"/>
            <a:ext cx="61429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Universal</a:t>
            </a:r>
            <a:r>
              <a:rPr sz="4000" dirty="0"/>
              <a:t> </a:t>
            </a:r>
            <a:r>
              <a:rPr sz="4000" spc="-10" dirty="0"/>
              <a:t>Precautions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60853"/>
            <a:ext cx="8147684" cy="378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9210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Establish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guidelines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be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followed</a:t>
            </a:r>
            <a:r>
              <a:rPr sz="3600" spc="-9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at  all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times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when providing care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any  employee,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whether the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employee is  known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be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infectious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or</a:t>
            </a:r>
            <a:r>
              <a:rPr sz="36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not.</a:t>
            </a:r>
            <a:endParaRPr sz="36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SzPct val="96875"/>
              <a:buFont typeface="Wingdings"/>
              <a:buChar char=""/>
              <a:tabLst>
                <a:tab pos="73533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Blood is the single most prevalent</a:t>
            </a:r>
            <a:r>
              <a:rPr sz="3200" spc="-8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source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of HIV, HBV, and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other blood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borne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pathogens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 the occupational</a:t>
            </a:r>
            <a:r>
              <a:rPr sz="3200" spc="-5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setting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3786" y="687782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71286"/>
            <a:ext cx="61429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Universal</a:t>
            </a:r>
            <a:r>
              <a:rPr sz="4000" dirty="0"/>
              <a:t> </a:t>
            </a:r>
            <a:r>
              <a:rPr sz="4000" spc="-10" dirty="0"/>
              <a:t>Precautions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7773786" y="687782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9667" y="1911554"/>
            <a:ext cx="7904480" cy="48044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F37E5A"/>
                </a:solidFill>
                <a:latin typeface="Arial"/>
                <a:cs typeface="Arial"/>
              </a:rPr>
              <a:t>Measures and</a:t>
            </a:r>
            <a:r>
              <a:rPr sz="3200" i="1" spc="-4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F37E5A"/>
                </a:solidFill>
                <a:latin typeface="Arial"/>
                <a:cs typeface="Arial"/>
              </a:rPr>
              <a:t>examples: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Using </a:t>
            </a:r>
            <a:r>
              <a:rPr sz="3200" i="1" spc="-5" dirty="0">
                <a:solidFill>
                  <a:srgbClr val="F37E5A"/>
                </a:solidFill>
                <a:latin typeface="Arial"/>
                <a:cs typeface="Arial"/>
              </a:rPr>
              <a:t>Personal Protective </a:t>
            </a:r>
            <a:r>
              <a:rPr sz="3200" i="1" spc="-10" dirty="0">
                <a:solidFill>
                  <a:srgbClr val="F37E5A"/>
                </a:solidFill>
                <a:latin typeface="Arial"/>
                <a:cs typeface="Arial"/>
              </a:rPr>
              <a:t>Equipment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(PPE) when applicable, to protect the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skin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and mucous</a:t>
            </a:r>
            <a:r>
              <a:rPr sz="32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membranes.</a:t>
            </a:r>
            <a:endParaRPr sz="3200">
              <a:latin typeface="Arial"/>
              <a:cs typeface="Arial"/>
            </a:endParaRPr>
          </a:p>
          <a:p>
            <a:pPr marL="354965" marR="99060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The mandatory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use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of gloves, gowns, 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masks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eye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protection if any worker</a:t>
            </a:r>
            <a:r>
              <a:rPr sz="3200" spc="-1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is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handling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bio-hazardous</a:t>
            </a:r>
            <a:r>
              <a:rPr sz="3200" spc="-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waste.</a:t>
            </a:r>
            <a:endParaRPr sz="3200">
              <a:latin typeface="Arial"/>
              <a:cs typeface="Arial"/>
            </a:endParaRPr>
          </a:p>
          <a:p>
            <a:pPr marL="354965" marR="213360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The washing of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hands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after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handling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bio-  hazardous</a:t>
            </a:r>
            <a:r>
              <a:rPr sz="3200" spc="-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waste.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2550" y="680162"/>
            <a:ext cx="7035800" cy="1096010"/>
          </a:xfrm>
          <a:custGeom>
            <a:avLst/>
            <a:gdLst/>
            <a:ahLst/>
            <a:cxnLst/>
            <a:rect l="l" t="t" r="r" b="b"/>
            <a:pathLst>
              <a:path w="7035800" h="1096010">
                <a:moveTo>
                  <a:pt x="7035724" y="1095663"/>
                </a:moveTo>
                <a:lnTo>
                  <a:pt x="7035724" y="0"/>
                </a:lnTo>
                <a:lnTo>
                  <a:pt x="0" y="0"/>
                </a:lnTo>
                <a:lnTo>
                  <a:pt x="0" y="1095663"/>
                </a:lnTo>
                <a:lnTo>
                  <a:pt x="12192" y="109566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009816" y="25908"/>
                </a:lnTo>
                <a:lnTo>
                  <a:pt x="7009816" y="12192"/>
                </a:lnTo>
                <a:lnTo>
                  <a:pt x="7022008" y="25908"/>
                </a:lnTo>
                <a:lnTo>
                  <a:pt x="7022008" y="1095663"/>
                </a:lnTo>
                <a:lnTo>
                  <a:pt x="7035724" y="1095663"/>
                </a:lnTo>
                <a:close/>
              </a:path>
              <a:path w="7035800" h="10960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035800" h="1096010">
                <a:moveTo>
                  <a:pt x="25908" y="106975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069755"/>
                </a:lnTo>
                <a:lnTo>
                  <a:pt x="25908" y="1069755"/>
                </a:lnTo>
                <a:close/>
              </a:path>
              <a:path w="7035800" h="1096010">
                <a:moveTo>
                  <a:pt x="7022008" y="1069755"/>
                </a:moveTo>
                <a:lnTo>
                  <a:pt x="12192" y="1069755"/>
                </a:lnTo>
                <a:lnTo>
                  <a:pt x="25908" y="1083471"/>
                </a:lnTo>
                <a:lnTo>
                  <a:pt x="25908" y="1095663"/>
                </a:lnTo>
                <a:lnTo>
                  <a:pt x="7009816" y="1095663"/>
                </a:lnTo>
                <a:lnTo>
                  <a:pt x="7009816" y="1083471"/>
                </a:lnTo>
                <a:lnTo>
                  <a:pt x="7022008" y="1069755"/>
                </a:lnTo>
                <a:close/>
              </a:path>
              <a:path w="7035800" h="1096010">
                <a:moveTo>
                  <a:pt x="25908" y="1095663"/>
                </a:moveTo>
                <a:lnTo>
                  <a:pt x="25908" y="1083471"/>
                </a:lnTo>
                <a:lnTo>
                  <a:pt x="12192" y="1069755"/>
                </a:lnTo>
                <a:lnTo>
                  <a:pt x="12192" y="1095663"/>
                </a:lnTo>
                <a:lnTo>
                  <a:pt x="25908" y="1095663"/>
                </a:lnTo>
                <a:close/>
              </a:path>
              <a:path w="7035800" h="1096010">
                <a:moveTo>
                  <a:pt x="7022008" y="25908"/>
                </a:moveTo>
                <a:lnTo>
                  <a:pt x="7009816" y="12192"/>
                </a:lnTo>
                <a:lnTo>
                  <a:pt x="7009816" y="25908"/>
                </a:lnTo>
                <a:lnTo>
                  <a:pt x="7022008" y="25908"/>
                </a:lnTo>
                <a:close/>
              </a:path>
              <a:path w="7035800" h="1096010">
                <a:moveTo>
                  <a:pt x="7022008" y="1069755"/>
                </a:moveTo>
                <a:lnTo>
                  <a:pt x="7022008" y="25908"/>
                </a:lnTo>
                <a:lnTo>
                  <a:pt x="7009816" y="25908"/>
                </a:lnTo>
                <a:lnTo>
                  <a:pt x="7009816" y="1069755"/>
                </a:lnTo>
                <a:lnTo>
                  <a:pt x="7022008" y="1069755"/>
                </a:lnTo>
                <a:close/>
              </a:path>
              <a:path w="7035800" h="1096010">
                <a:moveTo>
                  <a:pt x="7022008" y="1095663"/>
                </a:moveTo>
                <a:lnTo>
                  <a:pt x="7022008" y="1069755"/>
                </a:lnTo>
                <a:lnTo>
                  <a:pt x="7009816" y="1083471"/>
                </a:lnTo>
                <a:lnTo>
                  <a:pt x="7009816" y="1095663"/>
                </a:lnTo>
                <a:lnTo>
                  <a:pt x="7022008" y="109566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550" y="680162"/>
            <a:ext cx="7035800" cy="1096010"/>
          </a:xfrm>
          <a:custGeom>
            <a:avLst/>
            <a:gdLst/>
            <a:ahLst/>
            <a:cxnLst/>
            <a:rect l="l" t="t" r="r" b="b"/>
            <a:pathLst>
              <a:path w="7035800" h="1096010">
                <a:moveTo>
                  <a:pt x="7035724" y="1095663"/>
                </a:moveTo>
                <a:lnTo>
                  <a:pt x="7035724" y="0"/>
                </a:lnTo>
                <a:lnTo>
                  <a:pt x="0" y="0"/>
                </a:lnTo>
                <a:lnTo>
                  <a:pt x="0" y="1095663"/>
                </a:lnTo>
                <a:lnTo>
                  <a:pt x="12192" y="109566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009816" y="25908"/>
                </a:lnTo>
                <a:lnTo>
                  <a:pt x="7009816" y="12192"/>
                </a:lnTo>
                <a:lnTo>
                  <a:pt x="7022008" y="25908"/>
                </a:lnTo>
                <a:lnTo>
                  <a:pt x="7022008" y="1095663"/>
                </a:lnTo>
                <a:lnTo>
                  <a:pt x="7035724" y="1095663"/>
                </a:lnTo>
                <a:close/>
              </a:path>
              <a:path w="7035800" h="10960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035800" h="1096010">
                <a:moveTo>
                  <a:pt x="25908" y="106975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069755"/>
                </a:lnTo>
                <a:lnTo>
                  <a:pt x="25908" y="1069755"/>
                </a:lnTo>
                <a:close/>
              </a:path>
              <a:path w="7035800" h="1096010">
                <a:moveTo>
                  <a:pt x="7022008" y="1069755"/>
                </a:moveTo>
                <a:lnTo>
                  <a:pt x="12192" y="1069755"/>
                </a:lnTo>
                <a:lnTo>
                  <a:pt x="25908" y="1083471"/>
                </a:lnTo>
                <a:lnTo>
                  <a:pt x="25908" y="1095663"/>
                </a:lnTo>
                <a:lnTo>
                  <a:pt x="7009816" y="1095663"/>
                </a:lnTo>
                <a:lnTo>
                  <a:pt x="7009816" y="1083471"/>
                </a:lnTo>
                <a:lnTo>
                  <a:pt x="7022008" y="1069755"/>
                </a:lnTo>
                <a:close/>
              </a:path>
              <a:path w="7035800" h="1096010">
                <a:moveTo>
                  <a:pt x="25908" y="1095663"/>
                </a:moveTo>
                <a:lnTo>
                  <a:pt x="25908" y="1083471"/>
                </a:lnTo>
                <a:lnTo>
                  <a:pt x="12192" y="1069755"/>
                </a:lnTo>
                <a:lnTo>
                  <a:pt x="12192" y="1095663"/>
                </a:lnTo>
                <a:lnTo>
                  <a:pt x="25908" y="1095663"/>
                </a:lnTo>
                <a:close/>
              </a:path>
              <a:path w="7035800" h="1096010">
                <a:moveTo>
                  <a:pt x="7022008" y="25908"/>
                </a:moveTo>
                <a:lnTo>
                  <a:pt x="7009816" y="12192"/>
                </a:lnTo>
                <a:lnTo>
                  <a:pt x="7009816" y="25908"/>
                </a:lnTo>
                <a:lnTo>
                  <a:pt x="7022008" y="25908"/>
                </a:lnTo>
                <a:close/>
              </a:path>
              <a:path w="7035800" h="1096010">
                <a:moveTo>
                  <a:pt x="7022008" y="1069755"/>
                </a:moveTo>
                <a:lnTo>
                  <a:pt x="7022008" y="25908"/>
                </a:lnTo>
                <a:lnTo>
                  <a:pt x="7009816" y="25908"/>
                </a:lnTo>
                <a:lnTo>
                  <a:pt x="7009816" y="1069755"/>
                </a:lnTo>
                <a:lnTo>
                  <a:pt x="7022008" y="1069755"/>
                </a:lnTo>
                <a:close/>
              </a:path>
              <a:path w="7035800" h="1096010">
                <a:moveTo>
                  <a:pt x="7022008" y="1095663"/>
                </a:moveTo>
                <a:lnTo>
                  <a:pt x="7022008" y="1069755"/>
                </a:lnTo>
                <a:lnTo>
                  <a:pt x="7009816" y="1083471"/>
                </a:lnTo>
                <a:lnTo>
                  <a:pt x="7009816" y="1095663"/>
                </a:lnTo>
                <a:lnTo>
                  <a:pt x="7022008" y="109566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878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Universal Precautions:  (continued)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60853"/>
            <a:ext cx="8014334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001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Universal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precautions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require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the</a:t>
            </a:r>
            <a:r>
              <a:rPr sz="3600" spc="-114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use  of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protective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barriers, such as</a:t>
            </a:r>
            <a:r>
              <a:rPr sz="3600" spc="-10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gloves.</a:t>
            </a:r>
            <a:endParaRPr sz="36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2155"/>
              </a:spcBef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Universal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precautions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are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intended to 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supplement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rather than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replace 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recommendations for routine infection  control.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2371" y="687782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48462" y="5641895"/>
            <a:ext cx="1472060" cy="147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848804"/>
            <a:ext cx="5688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Universal</a:t>
            </a:r>
            <a:r>
              <a:rPr sz="3600" spc="-55" dirty="0"/>
              <a:t> </a:t>
            </a:r>
            <a:r>
              <a:rPr sz="3600" spc="-5" dirty="0"/>
              <a:t>Precautions: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23476" y="1405017"/>
            <a:ext cx="8030209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EEB6A0"/>
                </a:solidFill>
                <a:latin typeface="Arial Black"/>
                <a:cs typeface="Arial Black"/>
              </a:rPr>
              <a:t>(continued)</a:t>
            </a:r>
            <a:endParaRPr sz="2800">
              <a:latin typeface="Arial Black"/>
              <a:cs typeface="Arial Black"/>
            </a:endParaRPr>
          </a:p>
          <a:p>
            <a:pPr marL="354965" marR="270510" indent="-342265">
              <a:lnSpc>
                <a:spcPct val="100000"/>
              </a:lnSpc>
              <a:spcBef>
                <a:spcPts val="26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Separate employee training specifically  regarding occupational exposure to</a:t>
            </a:r>
            <a:r>
              <a:rPr sz="3200" spc="-1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HBV,  HIV, and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other blood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borne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pathogens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is  required by state</a:t>
            </a:r>
            <a:r>
              <a:rPr sz="3200" spc="-4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laws.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This tutorial was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set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to meet the requirement  for Universal Precaution</a:t>
            </a:r>
            <a:r>
              <a:rPr sz="32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training.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3786" y="613121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68"/>
            <a:ext cx="9143238" cy="6857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3476" y="1028614"/>
            <a:ext cx="8214359" cy="4203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EEB6A0"/>
                </a:solidFill>
                <a:latin typeface="Arial Black"/>
                <a:cs typeface="Arial Black"/>
              </a:rPr>
              <a:t>Guidelines:</a:t>
            </a:r>
            <a:endParaRPr sz="4000" dirty="0">
              <a:latin typeface="Arial Black"/>
              <a:cs typeface="Arial Black"/>
            </a:endParaRPr>
          </a:p>
          <a:p>
            <a:pPr marL="354965" marR="5080" indent="-342265">
              <a:lnSpc>
                <a:spcPct val="100000"/>
              </a:lnSpc>
              <a:spcBef>
                <a:spcPts val="4100"/>
              </a:spcBef>
              <a:buChar char="•"/>
              <a:tabLst>
                <a:tab pos="355600" algn="l"/>
              </a:tabLst>
            </a:pPr>
            <a:r>
              <a:rPr sz="4000" spc="-10" dirty="0">
                <a:solidFill>
                  <a:srgbClr val="F37E5A"/>
                </a:solidFill>
                <a:latin typeface="Arial"/>
                <a:cs typeface="Arial"/>
              </a:rPr>
              <a:t>The following guidelines </a:t>
            </a:r>
            <a:r>
              <a:rPr sz="4000" spc="-5" dirty="0">
                <a:solidFill>
                  <a:srgbClr val="F37E5A"/>
                </a:solidFill>
                <a:latin typeface="Arial"/>
                <a:cs typeface="Arial"/>
              </a:rPr>
              <a:t>are </a:t>
            </a:r>
            <a:r>
              <a:rPr sz="4000" spc="-10" dirty="0">
                <a:solidFill>
                  <a:srgbClr val="F37E5A"/>
                </a:solidFill>
                <a:latin typeface="Arial"/>
                <a:cs typeface="Arial"/>
              </a:rPr>
              <a:t>meant  </a:t>
            </a:r>
            <a:r>
              <a:rPr sz="4000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4000" spc="-5" dirty="0">
                <a:solidFill>
                  <a:srgbClr val="F37E5A"/>
                </a:solidFill>
                <a:latin typeface="Arial"/>
                <a:cs typeface="Arial"/>
              </a:rPr>
              <a:t>provide simple </a:t>
            </a:r>
            <a:r>
              <a:rPr sz="4000" spc="-10" dirty="0">
                <a:solidFill>
                  <a:srgbClr val="F37E5A"/>
                </a:solidFill>
                <a:latin typeface="Arial"/>
                <a:cs typeface="Arial"/>
              </a:rPr>
              <a:t>and </a:t>
            </a:r>
            <a:r>
              <a:rPr sz="4000" spc="-5" dirty="0">
                <a:solidFill>
                  <a:srgbClr val="F37E5A"/>
                </a:solidFill>
                <a:latin typeface="Arial"/>
                <a:cs typeface="Arial"/>
              </a:rPr>
              <a:t>effective  precautions against transmission  of disease for all </a:t>
            </a:r>
            <a:r>
              <a:rPr sz="4000" spc="-10" dirty="0">
                <a:solidFill>
                  <a:srgbClr val="F37E5A"/>
                </a:solidFill>
                <a:latin typeface="Arial"/>
                <a:cs typeface="Arial"/>
              </a:rPr>
              <a:t>TSCS  </a:t>
            </a:r>
            <a:r>
              <a:rPr sz="4000" spc="-5" dirty="0">
                <a:solidFill>
                  <a:srgbClr val="F37E5A"/>
                </a:solidFill>
                <a:latin typeface="Arial"/>
                <a:cs typeface="Arial"/>
              </a:rPr>
              <a:t>Employees.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44064" y="5187787"/>
            <a:ext cx="1910943" cy="195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6217" y="5487986"/>
            <a:ext cx="1472060" cy="1472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176" y="579804"/>
            <a:ext cx="859790" cy="10617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25"/>
              </a:spcBef>
            </a:pPr>
            <a:r>
              <a:rPr sz="3200" dirty="0">
                <a:solidFill>
                  <a:srgbClr val="EEB6A0"/>
                </a:solidFill>
                <a:latin typeface="Arial Black"/>
                <a:cs typeface="Arial Black"/>
              </a:rPr>
              <a:t>I</a:t>
            </a:r>
            <a:r>
              <a:rPr sz="3200" spc="-5" dirty="0">
                <a:solidFill>
                  <a:srgbClr val="EEB6A0"/>
                </a:solidFill>
                <a:latin typeface="Arial Black"/>
                <a:cs typeface="Arial Black"/>
              </a:rPr>
              <a:t>n</a:t>
            </a:r>
            <a:r>
              <a:rPr sz="3200" dirty="0">
                <a:solidFill>
                  <a:srgbClr val="EEB6A0"/>
                </a:solidFill>
                <a:latin typeface="Arial Black"/>
                <a:cs typeface="Arial Black"/>
              </a:rPr>
              <a:t>fe  </a:t>
            </a:r>
            <a:r>
              <a:rPr sz="3200" spc="-5" dirty="0">
                <a:solidFill>
                  <a:srgbClr val="EEB6A0"/>
                </a:solidFill>
                <a:latin typeface="Arial Black"/>
                <a:cs typeface="Arial Black"/>
              </a:rPr>
              <a:t>can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1390" marR="5080" indent="-90170">
              <a:lnSpc>
                <a:spcPct val="100000"/>
              </a:lnSpc>
              <a:spcBef>
                <a:spcPts val="100"/>
              </a:spcBef>
            </a:pPr>
            <a:r>
              <a:rPr dirty="0"/>
              <a:t>ctious </a:t>
            </a:r>
            <a:r>
              <a:rPr spc="-5" dirty="0"/>
              <a:t>Diseases </a:t>
            </a:r>
            <a:r>
              <a:rPr dirty="0"/>
              <a:t>are those</a:t>
            </a:r>
            <a:r>
              <a:rPr spc="-125" dirty="0"/>
              <a:t> </a:t>
            </a:r>
            <a:r>
              <a:rPr dirty="0"/>
              <a:t>that  be </a:t>
            </a:r>
            <a:r>
              <a:rPr spc="-5" dirty="0"/>
              <a:t>spread </a:t>
            </a:r>
            <a:r>
              <a:rPr dirty="0"/>
              <a:t>from </a:t>
            </a:r>
            <a:r>
              <a:rPr spc="-5" dirty="0"/>
              <a:t>person</a:t>
            </a:r>
            <a:r>
              <a:rPr spc="-45" dirty="0"/>
              <a:t> </a:t>
            </a:r>
            <a:r>
              <a:rPr dirty="0"/>
              <a:t>to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person.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89360" y="2114568"/>
            <a:ext cx="520700" cy="454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40"/>
              </a:lnSpc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37E5A"/>
                </a:solidFill>
                <a:latin typeface="Arial"/>
                <a:cs typeface="Arial"/>
              </a:rPr>
              <a:t>v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6180" y="6111359"/>
            <a:ext cx="875665" cy="39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90"/>
              </a:lnSpc>
              <a:tabLst>
                <a:tab pos="342265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•	</a:t>
            </a:r>
            <a:r>
              <a:rPr sz="2800" spc="-10" dirty="0">
                <a:solidFill>
                  <a:srgbClr val="F37E5A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hr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476" y="2063326"/>
            <a:ext cx="8108315" cy="44640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4965" marR="534035" indent="-342900">
              <a:lnSpc>
                <a:spcPct val="80000"/>
              </a:lnSpc>
              <a:spcBef>
                <a:spcPts val="869"/>
              </a:spcBef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Infections may be spread in the following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f  ways:</a:t>
            </a:r>
            <a:endParaRPr sz="3200">
              <a:latin typeface="Arial"/>
              <a:cs typeface="Arial"/>
            </a:endParaRPr>
          </a:p>
          <a:p>
            <a:pPr marL="354965" marR="161290" indent="-342265">
              <a:lnSpc>
                <a:spcPct val="8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Through the intestinal and urinary tracts through  contact with feces/stool, vomitus or</a:t>
            </a:r>
            <a:r>
              <a:rPr sz="2800" spc="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urine.</a:t>
            </a:r>
            <a:endParaRPr sz="2800">
              <a:latin typeface="Arial"/>
              <a:cs typeface="Arial"/>
            </a:endParaRPr>
          </a:p>
          <a:p>
            <a:pPr marL="354965" marR="221615" indent="-342265">
              <a:lnSpc>
                <a:spcPct val="8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Through the respiratory tract (in secretions from  the mouth, nose and</a:t>
            </a:r>
            <a:r>
              <a:rPr sz="2800" spc="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lungs).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Through direct contact or touching of 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skin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lesions  or mucous</a:t>
            </a:r>
            <a:r>
              <a:rPr sz="2800" spc="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membranes.</a:t>
            </a:r>
            <a:endParaRPr sz="2800">
              <a:latin typeface="Arial"/>
              <a:cs typeface="Arial"/>
            </a:endParaRPr>
          </a:p>
          <a:p>
            <a:pPr marL="354965" marR="1013460" indent="-342265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Through contact with blood or certain body  secretions.</a:t>
            </a:r>
            <a:endParaRPr sz="2800">
              <a:latin typeface="Arial"/>
              <a:cs typeface="Arial"/>
            </a:endParaRPr>
          </a:p>
          <a:p>
            <a:pPr marL="888365">
              <a:lnSpc>
                <a:spcPts val="3825"/>
              </a:lnSpc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ough contact with vaginal</a:t>
            </a:r>
            <a:r>
              <a:rPr sz="2800" spc="4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fluids/semen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772" y="463772"/>
            <a:ext cx="1467490" cy="12389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4864" y="991028"/>
            <a:ext cx="1222141" cy="147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39516" y="4819010"/>
            <a:ext cx="1467489" cy="2502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3772" y="5853715"/>
            <a:ext cx="1376057" cy="1467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324040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Body</a:t>
            </a:r>
            <a:r>
              <a:rPr sz="4000" spc="-75" dirty="0"/>
              <a:t> </a:t>
            </a:r>
            <a:r>
              <a:rPr sz="4000" spc="-5" dirty="0"/>
              <a:t>Fluids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60853"/>
            <a:ext cx="7785734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body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fluids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of all persons</a:t>
            </a:r>
            <a:r>
              <a:rPr sz="3600" spc="-1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should  be considered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to contain potentially  infectious</a:t>
            </a:r>
            <a:r>
              <a:rPr sz="3600" spc="-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agents.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59337" y="4116506"/>
            <a:ext cx="2523530" cy="25235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62138"/>
            <a:ext cx="5279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Body Fluids</a:t>
            </a:r>
            <a:r>
              <a:rPr sz="3600" spc="-30" dirty="0"/>
              <a:t> </a:t>
            </a:r>
            <a:r>
              <a:rPr sz="2800" spc="-10" dirty="0"/>
              <a:t>(continued)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23476" y="2112094"/>
            <a:ext cx="38652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Body fluids</a:t>
            </a:r>
            <a:r>
              <a:rPr sz="3200" spc="-8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include: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602176"/>
            <a:ext cx="3005455" cy="24580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70"/>
              </a:spcBef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Blood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Semen</a:t>
            </a:r>
            <a:endParaRPr sz="2800">
              <a:latin typeface="Arial"/>
              <a:cs typeface="Arial"/>
            </a:endParaRPr>
          </a:p>
          <a:p>
            <a:pPr marL="299085" marR="5080" indent="-286385">
              <a:lnSpc>
                <a:spcPts val="3020"/>
              </a:lnSpc>
              <a:spcBef>
                <a:spcPts val="1055"/>
              </a:spcBef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Drainage from  scrapes and</a:t>
            </a:r>
            <a:r>
              <a:rPr sz="28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cuts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30"/>
              </a:spcBef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Feces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0629" y="5120222"/>
            <a:ext cx="7153909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99085" marR="5080" indent="-28702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“Universal precautions” should be used when  there is exposure to </a:t>
            </a:r>
            <a:r>
              <a:rPr sz="2800" u="heavy" spc="-5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Arial"/>
                <a:cs typeface="Arial"/>
              </a:rPr>
              <a:t>any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 body</a:t>
            </a:r>
            <a:r>
              <a:rPr sz="2800" spc="3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fluid.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3671" y="2489405"/>
            <a:ext cx="2039620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2800" spc="-50" dirty="0">
                <a:solidFill>
                  <a:srgbClr val="F37E5A"/>
                </a:solidFill>
                <a:latin typeface="Webdings"/>
                <a:cs typeface="Webdings"/>
              </a:rPr>
              <a:t></a:t>
            </a:r>
            <a:r>
              <a:rPr sz="2800" spc="-50" dirty="0">
                <a:solidFill>
                  <a:srgbClr val="F37E5A"/>
                </a:solidFill>
                <a:latin typeface="Times New Roman"/>
                <a:cs typeface="Times New Roman"/>
              </a:rPr>
              <a:t>Vomitus  </a:t>
            </a:r>
            <a:r>
              <a:rPr sz="2800" spc="-5" dirty="0">
                <a:solidFill>
                  <a:srgbClr val="F37E5A"/>
                </a:solidFill>
                <a:latin typeface="Webdings"/>
                <a:cs typeface="Webdings"/>
              </a:rPr>
              <a:t>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Urine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05"/>
              </a:spcBef>
            </a:pPr>
            <a:r>
              <a:rPr sz="2800" spc="-5" dirty="0">
                <a:solidFill>
                  <a:srgbClr val="F37E5A"/>
                </a:solidFill>
                <a:latin typeface="Webdings"/>
                <a:cs typeface="Webdings"/>
              </a:rPr>
              <a:t></a:t>
            </a:r>
            <a:r>
              <a:rPr sz="2800" spc="-10" dirty="0">
                <a:solidFill>
                  <a:srgbClr val="F37E5A"/>
                </a:solidFill>
                <a:latin typeface="Times New Roman"/>
                <a:cs typeface="Times New Roman"/>
              </a:rPr>
              <a:t>Re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37E5A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ir</a:t>
            </a:r>
            <a:r>
              <a:rPr sz="2800" spc="-10" dirty="0">
                <a:solidFill>
                  <a:srgbClr val="F37E5A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37E5A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ry  secretions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00" spc="-5" dirty="0">
                <a:solidFill>
                  <a:srgbClr val="F37E5A"/>
                </a:solidFill>
                <a:latin typeface="Webdings"/>
                <a:cs typeface="Webdings"/>
              </a:rPr>
              <a:t></a:t>
            </a:r>
            <a:r>
              <a:rPr sz="2800" spc="-5" dirty="0">
                <a:solidFill>
                  <a:srgbClr val="F37E5A"/>
                </a:solidFill>
                <a:latin typeface="Times New Roman"/>
                <a:cs typeface="Times New Roman"/>
              </a:rPr>
              <a:t>Saliva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62724" y="916367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3476" y="1028614"/>
            <a:ext cx="7651115" cy="3594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EEB6A0"/>
                </a:solidFill>
                <a:latin typeface="Arial Black"/>
                <a:cs typeface="Arial Black"/>
              </a:rPr>
              <a:t>Hand</a:t>
            </a:r>
            <a:r>
              <a:rPr sz="4000" spc="-5" dirty="0">
                <a:solidFill>
                  <a:srgbClr val="EEB6A0"/>
                </a:solidFill>
                <a:latin typeface="Arial Black"/>
                <a:cs typeface="Arial Black"/>
              </a:rPr>
              <a:t> </a:t>
            </a:r>
            <a:r>
              <a:rPr sz="4000" spc="-10" dirty="0">
                <a:solidFill>
                  <a:srgbClr val="EEB6A0"/>
                </a:solidFill>
                <a:latin typeface="Arial Black"/>
                <a:cs typeface="Arial Black"/>
              </a:rPr>
              <a:t>Washing</a:t>
            </a:r>
            <a:endParaRPr sz="4000">
              <a:latin typeface="Arial Black"/>
              <a:cs typeface="Arial Black"/>
            </a:endParaRPr>
          </a:p>
          <a:p>
            <a:pPr marL="354965" marR="5080" indent="-342265">
              <a:lnSpc>
                <a:spcPct val="100000"/>
              </a:lnSpc>
              <a:spcBef>
                <a:spcPts val="4100"/>
              </a:spcBef>
              <a:buChar char="•"/>
              <a:tabLst>
                <a:tab pos="355600" algn="l"/>
              </a:tabLst>
            </a:pPr>
            <a:r>
              <a:rPr sz="4000" u="heavy" spc="-10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Arial"/>
                <a:cs typeface="Arial"/>
              </a:rPr>
              <a:t>Hand washing </a:t>
            </a:r>
            <a:r>
              <a:rPr sz="4000" u="heavy" spc="-5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Arial"/>
                <a:cs typeface="Arial"/>
              </a:rPr>
              <a:t>is the single most  important practice in preventing  transmission of infectious  organisms.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92209" y="4578233"/>
            <a:ext cx="2429057" cy="2496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62138"/>
            <a:ext cx="6576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Hand Washing</a:t>
            </a:r>
            <a:r>
              <a:rPr sz="3600" spc="-75" dirty="0"/>
              <a:t> </a:t>
            </a:r>
            <a:r>
              <a:rPr sz="3600" spc="-5" dirty="0"/>
              <a:t>Procedures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79452" y="5239694"/>
            <a:ext cx="1604010" cy="39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90"/>
              </a:lnSpc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and</a:t>
            </a:r>
            <a:r>
              <a:rPr sz="2800" spc="-7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under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9869" y="2121233"/>
            <a:ext cx="7197090" cy="44202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265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Ensure that each hand sink is supplied with  dispensable soap and disposable paper  towels.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Wet hands thoroughly under warm</a:t>
            </a:r>
            <a:r>
              <a:rPr sz="2800" spc="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water.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Dispense soap into wet</a:t>
            </a:r>
            <a:r>
              <a:rPr sz="2800" spc="1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hands.</a:t>
            </a:r>
            <a:endParaRPr sz="2800">
              <a:latin typeface="Arial"/>
              <a:cs typeface="Arial"/>
            </a:endParaRPr>
          </a:p>
          <a:p>
            <a:pPr marL="354965" marR="161290" indent="-342265">
              <a:lnSpc>
                <a:spcPts val="3020"/>
              </a:lnSpc>
              <a:spcBef>
                <a:spcPts val="10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Vigorously rub hands together for one  minute, paying particular attention to nails,  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cuticles,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spaces between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fingers,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ts val="2985"/>
              </a:lnSpc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jewelry.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Thoroughly rinse</a:t>
            </a:r>
            <a:r>
              <a:rPr sz="2800" spc="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hands.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3387" y="5413309"/>
            <a:ext cx="1775307" cy="1907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3476" y="818323"/>
            <a:ext cx="6576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Hand Washing</a:t>
            </a:r>
            <a:r>
              <a:rPr sz="3600" spc="-75" dirty="0"/>
              <a:t> </a:t>
            </a:r>
            <a:r>
              <a:rPr sz="3600" spc="-5" dirty="0"/>
              <a:t>Procedures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23471" y="1369966"/>
            <a:ext cx="7653020" cy="444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EEB6A0"/>
                </a:solidFill>
                <a:latin typeface="Arial Black"/>
                <a:cs typeface="Arial Black"/>
              </a:rPr>
              <a:t>(continued)</a:t>
            </a:r>
            <a:endParaRPr sz="3200">
              <a:latin typeface="Arial Black"/>
              <a:cs typeface="Arial Black"/>
            </a:endParaRPr>
          </a:p>
          <a:p>
            <a:pPr marL="354965" indent="-342265">
              <a:lnSpc>
                <a:spcPct val="100000"/>
              </a:lnSpc>
              <a:spcBef>
                <a:spcPts val="24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Shake hands to remove 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excess</a:t>
            </a:r>
            <a:r>
              <a:rPr sz="2800" spc="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water.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1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Dry hands using a disposable towel. Avoid the  use of nondisposable</a:t>
            </a:r>
            <a:r>
              <a:rPr sz="2800" spc="1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towels.</a:t>
            </a:r>
            <a:endParaRPr sz="2800">
              <a:latin typeface="Arial"/>
              <a:cs typeface="Arial"/>
            </a:endParaRPr>
          </a:p>
          <a:p>
            <a:pPr marL="354965" marR="2105660" indent="-34226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u="heavy" spc="-5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Arial"/>
                <a:cs typeface="Arial"/>
              </a:rPr>
              <a:t>After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drying hands, use the towel  to turn off the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water.</a:t>
            </a:r>
            <a:endParaRPr sz="2800">
              <a:latin typeface="Arial"/>
              <a:cs typeface="Arial"/>
            </a:endParaRPr>
          </a:p>
          <a:p>
            <a:pPr marL="354965" marR="3289935" indent="-354965">
              <a:lnSpc>
                <a:spcPct val="100000"/>
              </a:lnSpc>
              <a:spcBef>
                <a:spcPts val="1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Dispose of paper towel in  a waste receptacle.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35465" y="4730617"/>
            <a:ext cx="2362001" cy="2438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68973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5" dirty="0"/>
              <a:t>Use of </a:t>
            </a:r>
            <a:r>
              <a:rPr sz="4000" spc="-10" dirty="0"/>
              <a:t>Disposable</a:t>
            </a:r>
            <a:r>
              <a:rPr sz="4000" spc="135" dirty="0"/>
              <a:t> </a:t>
            </a:r>
            <a:r>
              <a:rPr sz="4000" spc="-10" dirty="0"/>
              <a:t>Gloves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60862"/>
            <a:ext cx="8173720" cy="4025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Gloves reduce the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risk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of contact with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body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fluids containing visible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blood.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This protects  the caregiver as well as controlling the  spread of infectious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agents</a:t>
            </a:r>
            <a:r>
              <a:rPr sz="32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from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840"/>
              </a:lnSpc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employee to</a:t>
            </a:r>
            <a:r>
              <a:rPr sz="32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employee.</a:t>
            </a:r>
            <a:endParaRPr sz="3200">
              <a:latin typeface="Arial"/>
              <a:cs typeface="Arial"/>
            </a:endParaRPr>
          </a:p>
          <a:p>
            <a:pPr marL="354965" marR="1518920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Utility or food handlers’ plastic  gloves may be used for changing</a:t>
            </a:r>
            <a:r>
              <a:rPr sz="3200" spc="-114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diaper and/or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when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blood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is not present.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99126" y="3813247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81451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Disposable Gloves</a:t>
            </a:r>
            <a:r>
              <a:rPr sz="4000" spc="25" dirty="0"/>
              <a:t> </a:t>
            </a:r>
            <a:r>
              <a:rPr sz="4000" spc="-10" dirty="0"/>
              <a:t>Procedure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58" y="2128861"/>
            <a:ext cx="8212455" cy="40855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1358900" indent="-342265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Maintain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supply of gloves in readily accessible  locations.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90"/>
              </a:lnSpc>
              <a:spcBef>
                <a:spcPts val="115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Do not reuse gloves. Use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different set of gloves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each  resident.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Slip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each hand into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clean</a:t>
            </a:r>
            <a:r>
              <a:rPr sz="2400" spc="6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glove.</a:t>
            </a:r>
            <a:endParaRPr sz="2400">
              <a:latin typeface="Arial"/>
              <a:cs typeface="Arial"/>
            </a:endParaRPr>
          </a:p>
          <a:p>
            <a:pPr marL="354965" marR="240029" indent="-342265">
              <a:lnSpc>
                <a:spcPts val="2590"/>
              </a:lnSpc>
              <a:spcBef>
                <a:spcPts val="11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Remove first glove by turning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glove inside out as it is 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pulled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over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the</a:t>
            </a:r>
            <a:r>
              <a:rPr sz="2400" spc="4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hand.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Dispose of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used gloves in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lined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waste</a:t>
            </a:r>
            <a:r>
              <a:rPr sz="2400" spc="9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container.</a:t>
            </a:r>
            <a:endParaRPr sz="2400">
              <a:latin typeface="Arial"/>
              <a:cs typeface="Arial"/>
            </a:endParaRPr>
          </a:p>
          <a:p>
            <a:pPr marL="354965" marR="1308735" indent="-342265">
              <a:lnSpc>
                <a:spcPts val="2590"/>
              </a:lnSpc>
              <a:spcBef>
                <a:spcPts val="11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Wash hands thoroughly,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following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hand-washing  procedures.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39516" y="5853715"/>
            <a:ext cx="1467489" cy="146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586232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Clean </a:t>
            </a:r>
            <a:r>
              <a:rPr sz="4000" spc="-10" dirty="0"/>
              <a:t>Up</a:t>
            </a:r>
            <a:r>
              <a:rPr sz="4000" spc="-40" dirty="0"/>
              <a:t> </a:t>
            </a:r>
            <a:r>
              <a:rPr sz="4000" spc="-10" dirty="0"/>
              <a:t>Procedures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60853"/>
            <a:ext cx="80391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Disinfecting environmental surfaces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is 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important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in minimizing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37E5A"/>
                </a:solidFill>
                <a:latin typeface="Arial"/>
                <a:cs typeface="Arial"/>
              </a:rPr>
              <a:t>spread of  </a:t>
            </a:r>
            <a:r>
              <a:rPr sz="3600" spc="-5" dirty="0">
                <a:solidFill>
                  <a:srgbClr val="F37E5A"/>
                </a:solidFill>
                <a:latin typeface="Arial"/>
                <a:cs typeface="Arial"/>
              </a:rPr>
              <a:t>infection.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4661" y="3733998"/>
            <a:ext cx="2752115" cy="2374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723843"/>
            <a:ext cx="659574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83130" algn="l"/>
              </a:tabLst>
            </a:pPr>
            <a:r>
              <a:rPr sz="4000" spc="-10" dirty="0"/>
              <a:t>Environmental surfaces  should	be</a:t>
            </a:r>
            <a:r>
              <a:rPr sz="4000" spc="-20" dirty="0"/>
              <a:t> </a:t>
            </a:r>
            <a:r>
              <a:rPr sz="4000" spc="-10" dirty="0"/>
              <a:t>cleaned: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077958"/>
            <a:ext cx="7849870" cy="4156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770"/>
              </a:spcBef>
              <a:buChar char="–"/>
              <a:tabLst>
                <a:tab pos="756285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before and after completion of</a:t>
            </a:r>
            <a:r>
              <a:rPr sz="2800" spc="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procedures;</a:t>
            </a:r>
            <a:endParaRPr sz="2800">
              <a:latin typeface="Arial"/>
              <a:cs typeface="Arial"/>
            </a:endParaRPr>
          </a:p>
          <a:p>
            <a:pPr marL="756285" marR="1026160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285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immediately when surfaces are overtly  contaminated;</a:t>
            </a:r>
            <a:r>
              <a:rPr sz="280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285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at the end of the work shift if the surface may  have become</a:t>
            </a:r>
            <a:r>
              <a:rPr sz="2800" spc="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contaminated.</a:t>
            </a:r>
            <a:endParaRPr sz="2800">
              <a:latin typeface="Arial"/>
              <a:cs typeface="Arial"/>
            </a:endParaRPr>
          </a:p>
          <a:p>
            <a:pPr marL="354965" marR="45085" indent="-342265">
              <a:lnSpc>
                <a:spcPct val="100000"/>
              </a:lnSpc>
              <a:spcBef>
                <a:spcPts val="21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Clean environmental surfaces with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cleaning solution (soapy water), then with 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disinfectant</a:t>
            </a:r>
            <a:r>
              <a:rPr sz="32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solution.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28453" y="463772"/>
            <a:ext cx="2078552" cy="1907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9328" y="5644947"/>
            <a:ext cx="1315102" cy="1344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2371" y="613121"/>
            <a:ext cx="1472060" cy="147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8245" y="1295301"/>
            <a:ext cx="50717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BBP</a:t>
            </a:r>
            <a:r>
              <a:rPr sz="4000" spc="-35" dirty="0"/>
              <a:t> </a:t>
            </a:r>
            <a:r>
              <a:rPr sz="4000" spc="-10" dirty="0"/>
              <a:t>Transmission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771087" y="3084329"/>
            <a:ext cx="54648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7410" algn="l"/>
                <a:tab pos="2686685" algn="l"/>
              </a:tabLst>
            </a:pP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Body</a:t>
            </a:r>
            <a:r>
              <a:rPr sz="3200" spc="1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Fluid	+	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Entry into</a:t>
            </a:r>
            <a:r>
              <a:rPr sz="3200" spc="-1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Body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38301" y="3282939"/>
            <a:ext cx="524510" cy="152400"/>
          </a:xfrm>
          <a:custGeom>
            <a:avLst/>
            <a:gdLst/>
            <a:ahLst/>
            <a:cxnLst/>
            <a:rect l="l" t="t" r="r" b="b"/>
            <a:pathLst>
              <a:path w="524509" h="152400">
                <a:moveTo>
                  <a:pt x="423641" y="76200"/>
                </a:moveTo>
                <a:lnTo>
                  <a:pt x="407060" y="51816"/>
                </a:lnTo>
                <a:lnTo>
                  <a:pt x="0" y="51816"/>
                </a:lnTo>
                <a:lnTo>
                  <a:pt x="0" y="102092"/>
                </a:lnTo>
                <a:lnTo>
                  <a:pt x="406030" y="102092"/>
                </a:lnTo>
                <a:lnTo>
                  <a:pt x="423641" y="76200"/>
                </a:lnTo>
                <a:close/>
              </a:path>
              <a:path w="524509" h="152400">
                <a:moveTo>
                  <a:pt x="524210" y="76200"/>
                </a:moveTo>
                <a:lnTo>
                  <a:pt x="371825" y="0"/>
                </a:lnTo>
                <a:lnTo>
                  <a:pt x="407060" y="51816"/>
                </a:lnTo>
                <a:lnTo>
                  <a:pt x="423641" y="51816"/>
                </a:lnTo>
                <a:lnTo>
                  <a:pt x="423641" y="126479"/>
                </a:lnTo>
                <a:lnTo>
                  <a:pt x="524210" y="76200"/>
                </a:lnTo>
                <a:close/>
              </a:path>
              <a:path w="524509" h="152400">
                <a:moveTo>
                  <a:pt x="423641" y="126479"/>
                </a:moveTo>
                <a:lnTo>
                  <a:pt x="423641" y="102092"/>
                </a:lnTo>
                <a:lnTo>
                  <a:pt x="406030" y="102092"/>
                </a:lnTo>
                <a:lnTo>
                  <a:pt x="371825" y="152384"/>
                </a:lnTo>
                <a:lnTo>
                  <a:pt x="423641" y="126479"/>
                </a:lnTo>
                <a:close/>
              </a:path>
              <a:path w="524509" h="152400">
                <a:moveTo>
                  <a:pt x="423641" y="102092"/>
                </a:moveTo>
                <a:lnTo>
                  <a:pt x="423641" y="76200"/>
                </a:lnTo>
                <a:lnTo>
                  <a:pt x="406030" y="102092"/>
                </a:lnTo>
                <a:lnTo>
                  <a:pt x="423641" y="102092"/>
                </a:lnTo>
                <a:close/>
              </a:path>
              <a:path w="524509" h="152400">
                <a:moveTo>
                  <a:pt x="423641" y="76200"/>
                </a:moveTo>
                <a:lnTo>
                  <a:pt x="423641" y="51816"/>
                </a:lnTo>
                <a:lnTo>
                  <a:pt x="407060" y="51816"/>
                </a:lnTo>
                <a:lnTo>
                  <a:pt x="423641" y="76200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7109" y="3847784"/>
            <a:ext cx="1933575" cy="215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8803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Blood  Semen  </a:t>
            </a:r>
            <a:r>
              <a:rPr sz="2800" spc="-135" dirty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  <a:p>
            <a:pPr marL="12700" marR="5080" indent="333375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ec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ti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ns 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Breast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 milk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4052" y="3771594"/>
            <a:ext cx="2974340" cy="130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Mucous</a:t>
            </a:r>
            <a:r>
              <a:rPr sz="2800" spc="-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Membrane 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Needle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Broken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Skin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46479" y="2627167"/>
            <a:ext cx="2324100" cy="97091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172085">
              <a:lnSpc>
                <a:spcPts val="3600"/>
              </a:lnSpc>
              <a:spcBef>
                <a:spcPts val="420"/>
              </a:spcBef>
            </a:pPr>
            <a:r>
              <a:rPr sz="3200" spc="-10" dirty="0">
                <a:solidFill>
                  <a:srgbClr val="F37E5A"/>
                </a:solidFill>
                <a:latin typeface="Tahoma"/>
                <a:cs typeface="Tahoma"/>
              </a:rPr>
              <a:t>Possible  </a:t>
            </a:r>
            <a:r>
              <a:rPr sz="3200" spc="-300" dirty="0">
                <a:solidFill>
                  <a:srgbClr val="F37E5A"/>
                </a:solidFill>
                <a:latin typeface="Tahoma"/>
                <a:cs typeface="Tahoma"/>
              </a:rPr>
              <a:t>T</a:t>
            </a:r>
            <a:r>
              <a:rPr sz="3200" spc="-65" dirty="0">
                <a:solidFill>
                  <a:srgbClr val="F37E5A"/>
                </a:solidFill>
                <a:latin typeface="Tahoma"/>
                <a:cs typeface="Tahoma"/>
              </a:rPr>
              <a:t>r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a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n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sm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i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ss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ion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53043" y="3734013"/>
            <a:ext cx="3290570" cy="1537970"/>
          </a:xfrm>
          <a:custGeom>
            <a:avLst/>
            <a:gdLst/>
            <a:ahLst/>
            <a:cxnLst/>
            <a:rect l="l" t="t" r="r" b="b"/>
            <a:pathLst>
              <a:path w="3290570" h="1537970">
                <a:moveTo>
                  <a:pt x="3290041" y="1537578"/>
                </a:moveTo>
                <a:lnTo>
                  <a:pt x="3290041" y="0"/>
                </a:lnTo>
                <a:lnTo>
                  <a:pt x="0" y="0"/>
                </a:lnTo>
                <a:lnTo>
                  <a:pt x="0" y="1537578"/>
                </a:lnTo>
                <a:lnTo>
                  <a:pt x="6096" y="1537578"/>
                </a:lnTo>
                <a:lnTo>
                  <a:pt x="6096" y="13700"/>
                </a:lnTo>
                <a:lnTo>
                  <a:pt x="13716" y="6080"/>
                </a:lnTo>
                <a:lnTo>
                  <a:pt x="13716" y="13700"/>
                </a:lnTo>
                <a:lnTo>
                  <a:pt x="3276325" y="13700"/>
                </a:lnTo>
                <a:lnTo>
                  <a:pt x="3276325" y="6080"/>
                </a:lnTo>
                <a:lnTo>
                  <a:pt x="3282421" y="13700"/>
                </a:lnTo>
                <a:lnTo>
                  <a:pt x="3282421" y="1537578"/>
                </a:lnTo>
                <a:lnTo>
                  <a:pt x="3290041" y="1537578"/>
                </a:lnTo>
                <a:close/>
              </a:path>
              <a:path w="3290570" h="1537970">
                <a:moveTo>
                  <a:pt x="13716" y="13700"/>
                </a:moveTo>
                <a:lnTo>
                  <a:pt x="13716" y="6080"/>
                </a:lnTo>
                <a:lnTo>
                  <a:pt x="6096" y="13700"/>
                </a:lnTo>
                <a:lnTo>
                  <a:pt x="13716" y="13700"/>
                </a:lnTo>
                <a:close/>
              </a:path>
              <a:path w="3290570" h="1537970">
                <a:moveTo>
                  <a:pt x="13716" y="1523862"/>
                </a:moveTo>
                <a:lnTo>
                  <a:pt x="13716" y="13700"/>
                </a:lnTo>
                <a:lnTo>
                  <a:pt x="6096" y="13700"/>
                </a:lnTo>
                <a:lnTo>
                  <a:pt x="6096" y="1523862"/>
                </a:lnTo>
                <a:lnTo>
                  <a:pt x="13716" y="1523862"/>
                </a:lnTo>
                <a:close/>
              </a:path>
              <a:path w="3290570" h="1537970">
                <a:moveTo>
                  <a:pt x="3282421" y="1523862"/>
                </a:moveTo>
                <a:lnTo>
                  <a:pt x="6096" y="1523862"/>
                </a:lnTo>
                <a:lnTo>
                  <a:pt x="13716" y="1529958"/>
                </a:lnTo>
                <a:lnTo>
                  <a:pt x="13716" y="1537578"/>
                </a:lnTo>
                <a:lnTo>
                  <a:pt x="3276325" y="1537578"/>
                </a:lnTo>
                <a:lnTo>
                  <a:pt x="3276325" y="1529958"/>
                </a:lnTo>
                <a:lnTo>
                  <a:pt x="3282421" y="1523862"/>
                </a:lnTo>
                <a:close/>
              </a:path>
              <a:path w="3290570" h="1537970">
                <a:moveTo>
                  <a:pt x="13716" y="1537578"/>
                </a:moveTo>
                <a:lnTo>
                  <a:pt x="13716" y="1529958"/>
                </a:lnTo>
                <a:lnTo>
                  <a:pt x="6096" y="1523862"/>
                </a:lnTo>
                <a:lnTo>
                  <a:pt x="6096" y="1537578"/>
                </a:lnTo>
                <a:lnTo>
                  <a:pt x="13716" y="1537578"/>
                </a:lnTo>
                <a:close/>
              </a:path>
              <a:path w="3290570" h="1537970">
                <a:moveTo>
                  <a:pt x="3282421" y="13700"/>
                </a:moveTo>
                <a:lnTo>
                  <a:pt x="3276325" y="6080"/>
                </a:lnTo>
                <a:lnTo>
                  <a:pt x="3276325" y="13700"/>
                </a:lnTo>
                <a:lnTo>
                  <a:pt x="3282421" y="13700"/>
                </a:lnTo>
                <a:close/>
              </a:path>
              <a:path w="3290570" h="1537970">
                <a:moveTo>
                  <a:pt x="3282421" y="1523862"/>
                </a:moveTo>
                <a:lnTo>
                  <a:pt x="3282421" y="13700"/>
                </a:lnTo>
                <a:lnTo>
                  <a:pt x="3276325" y="13700"/>
                </a:lnTo>
                <a:lnTo>
                  <a:pt x="3276325" y="1523862"/>
                </a:lnTo>
                <a:lnTo>
                  <a:pt x="3282421" y="1523862"/>
                </a:lnTo>
                <a:close/>
              </a:path>
              <a:path w="3290570" h="1537970">
                <a:moveTo>
                  <a:pt x="3282421" y="1537578"/>
                </a:moveTo>
                <a:lnTo>
                  <a:pt x="3282421" y="1523862"/>
                </a:lnTo>
                <a:lnTo>
                  <a:pt x="3276325" y="1529958"/>
                </a:lnTo>
                <a:lnTo>
                  <a:pt x="3276325" y="1537578"/>
                </a:lnTo>
                <a:lnTo>
                  <a:pt x="3282421" y="1537578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258" y="3810198"/>
            <a:ext cx="2223770" cy="2376170"/>
          </a:xfrm>
          <a:custGeom>
            <a:avLst/>
            <a:gdLst/>
            <a:ahLst/>
            <a:cxnLst/>
            <a:rect l="l" t="t" r="r" b="b"/>
            <a:pathLst>
              <a:path w="2223770" h="2376170">
                <a:moveTo>
                  <a:pt x="2223331" y="2375717"/>
                </a:moveTo>
                <a:lnTo>
                  <a:pt x="2223331" y="0"/>
                </a:lnTo>
                <a:lnTo>
                  <a:pt x="0" y="0"/>
                </a:lnTo>
                <a:lnTo>
                  <a:pt x="0" y="2375717"/>
                </a:lnTo>
                <a:lnTo>
                  <a:pt x="6096" y="2375717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2209615" y="13716"/>
                </a:lnTo>
                <a:lnTo>
                  <a:pt x="2209615" y="6096"/>
                </a:lnTo>
                <a:lnTo>
                  <a:pt x="2215711" y="13716"/>
                </a:lnTo>
                <a:lnTo>
                  <a:pt x="2215711" y="2375717"/>
                </a:lnTo>
                <a:lnTo>
                  <a:pt x="2223331" y="2375717"/>
                </a:lnTo>
                <a:close/>
              </a:path>
              <a:path w="2223770" h="2376170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2223770" h="2376170">
                <a:moveTo>
                  <a:pt x="13716" y="2362001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2362001"/>
                </a:lnTo>
                <a:lnTo>
                  <a:pt x="13716" y="2362001"/>
                </a:lnTo>
                <a:close/>
              </a:path>
              <a:path w="2223770" h="2376170">
                <a:moveTo>
                  <a:pt x="2215711" y="2362001"/>
                </a:moveTo>
                <a:lnTo>
                  <a:pt x="6096" y="2362001"/>
                </a:lnTo>
                <a:lnTo>
                  <a:pt x="13716" y="2368097"/>
                </a:lnTo>
                <a:lnTo>
                  <a:pt x="13716" y="2375717"/>
                </a:lnTo>
                <a:lnTo>
                  <a:pt x="2209615" y="2375717"/>
                </a:lnTo>
                <a:lnTo>
                  <a:pt x="2209615" y="2368097"/>
                </a:lnTo>
                <a:lnTo>
                  <a:pt x="2215711" y="2362001"/>
                </a:lnTo>
                <a:close/>
              </a:path>
              <a:path w="2223770" h="2376170">
                <a:moveTo>
                  <a:pt x="13716" y="2375717"/>
                </a:moveTo>
                <a:lnTo>
                  <a:pt x="13716" y="2368097"/>
                </a:lnTo>
                <a:lnTo>
                  <a:pt x="6096" y="2362001"/>
                </a:lnTo>
                <a:lnTo>
                  <a:pt x="6096" y="2375717"/>
                </a:lnTo>
                <a:lnTo>
                  <a:pt x="13716" y="2375717"/>
                </a:lnTo>
                <a:close/>
              </a:path>
              <a:path w="2223770" h="2376170">
                <a:moveTo>
                  <a:pt x="2215711" y="13716"/>
                </a:moveTo>
                <a:lnTo>
                  <a:pt x="2209615" y="6096"/>
                </a:lnTo>
                <a:lnTo>
                  <a:pt x="2209615" y="13716"/>
                </a:lnTo>
                <a:lnTo>
                  <a:pt x="2215711" y="13716"/>
                </a:lnTo>
                <a:close/>
              </a:path>
              <a:path w="2223770" h="2376170">
                <a:moveTo>
                  <a:pt x="2215711" y="2362001"/>
                </a:moveTo>
                <a:lnTo>
                  <a:pt x="2215711" y="13716"/>
                </a:lnTo>
                <a:lnTo>
                  <a:pt x="2209615" y="13716"/>
                </a:lnTo>
                <a:lnTo>
                  <a:pt x="2209615" y="2362001"/>
                </a:lnTo>
                <a:lnTo>
                  <a:pt x="2215711" y="2362001"/>
                </a:lnTo>
                <a:close/>
              </a:path>
              <a:path w="2223770" h="2376170">
                <a:moveTo>
                  <a:pt x="2215711" y="2375717"/>
                </a:moveTo>
                <a:lnTo>
                  <a:pt x="2215711" y="2362001"/>
                </a:lnTo>
                <a:lnTo>
                  <a:pt x="2209615" y="2368097"/>
                </a:lnTo>
                <a:lnTo>
                  <a:pt x="2209615" y="2375717"/>
                </a:lnTo>
                <a:lnTo>
                  <a:pt x="2215711" y="2375717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693293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 Most </a:t>
            </a:r>
            <a:r>
              <a:rPr sz="4000" spc="-5" dirty="0"/>
              <a:t>Important</a:t>
            </a:r>
            <a:r>
              <a:rPr sz="4000" spc="-35" dirty="0"/>
              <a:t> </a:t>
            </a:r>
            <a:r>
              <a:rPr sz="4000" spc="-10" dirty="0"/>
              <a:t>Step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21233"/>
            <a:ext cx="8209915" cy="36480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86995" indent="-342265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is to anticipate and avoid all possible contact with  infectious</a:t>
            </a:r>
            <a:r>
              <a:rPr sz="2800" spc="-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materials.</a:t>
            </a:r>
            <a:endParaRPr sz="2800">
              <a:latin typeface="Arial"/>
              <a:cs typeface="Arial"/>
            </a:endParaRPr>
          </a:p>
          <a:p>
            <a:pPr marL="3142615">
              <a:lnSpc>
                <a:spcPct val="100000"/>
              </a:lnSpc>
              <a:spcBef>
                <a:spcPts val="295"/>
              </a:spcBef>
            </a:pPr>
            <a:r>
              <a:rPr sz="2800" b="1" u="heavy" spc="-5" dirty="0">
                <a:solidFill>
                  <a:srgbClr val="FFFF99"/>
                </a:solidFill>
                <a:uFill>
                  <a:solidFill>
                    <a:srgbClr val="FFFF98"/>
                  </a:solidFill>
                </a:uFill>
                <a:latin typeface="Arial"/>
                <a:cs typeface="Arial"/>
              </a:rPr>
              <a:t>Guidelines: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Avoid direct contact with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bodily</a:t>
            </a:r>
            <a:r>
              <a:rPr sz="2400" spc="6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fluids.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62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Encourage employees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do their own care as much as  possible.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Wear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gloves.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Assure that supplies are readily</a:t>
            </a:r>
            <a:r>
              <a:rPr sz="2400" spc="6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available.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Staff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should carry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pack of first aid supplies in</a:t>
            </a:r>
            <a:r>
              <a:rPr sz="2400" spc="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outings.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27710" y="463772"/>
            <a:ext cx="1679295" cy="1679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130722"/>
            <a:ext cx="452374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04415" algn="l"/>
              </a:tabLst>
            </a:pPr>
            <a:r>
              <a:rPr sz="2800" u="heavy" spc="-10" dirty="0">
                <a:uFill>
                  <a:solidFill>
                    <a:srgbClr val="EEB59F"/>
                  </a:solidFill>
                </a:uFill>
              </a:rPr>
              <a:t>Guidelines</a:t>
            </a:r>
            <a:r>
              <a:rPr sz="2800" spc="-10" dirty="0"/>
              <a:t>	(continued)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380629" y="2165425"/>
            <a:ext cx="747966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8419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2997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Do not eat, or touch your mouth or eyes,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while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giving  first aid or care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to a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employee.</a:t>
            </a:r>
            <a:endParaRPr sz="2400">
              <a:latin typeface="Arial"/>
              <a:cs typeface="Arial"/>
            </a:endParaRPr>
          </a:p>
          <a:p>
            <a:pPr marL="299085" marR="596265" indent="-286385">
              <a:lnSpc>
                <a:spcPct val="100000"/>
              </a:lnSpc>
              <a:spcBef>
                <a:spcPts val="1440"/>
              </a:spcBef>
              <a:buChar char="–"/>
              <a:tabLst>
                <a:tab pos="2997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Remind employees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avoid contact with another  person’s blood or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bodily</a:t>
            </a:r>
            <a:r>
              <a:rPr sz="2400" spc="8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secretions.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435"/>
              </a:spcBef>
              <a:buChar char="–"/>
              <a:tabLst>
                <a:tab pos="2997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Wash your hands before</a:t>
            </a:r>
            <a:r>
              <a:rPr sz="2400" spc="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eating.</a:t>
            </a:r>
            <a:endParaRPr sz="2400">
              <a:latin typeface="Arial"/>
              <a:cs typeface="Arial"/>
            </a:endParaRPr>
          </a:p>
          <a:p>
            <a:pPr marL="299085" marR="543560" indent="-286385">
              <a:lnSpc>
                <a:spcPct val="100000"/>
              </a:lnSpc>
              <a:spcBef>
                <a:spcPts val="1440"/>
              </a:spcBef>
              <a:buChar char="–"/>
              <a:tabLst>
                <a:tab pos="299720" algn="l"/>
              </a:tabLst>
            </a:pP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Wash your hands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after 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helping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employee use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a 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tissue.</a:t>
            </a:r>
            <a:endParaRPr sz="24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1440"/>
              </a:spcBef>
              <a:buChar char="–"/>
              <a:tabLst>
                <a:tab pos="299720" algn="l"/>
              </a:tabLst>
            </a:pP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Clean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up and dispose of waste products and needles  or other contaminated sharps in an appropriate  manner.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9239" y="463772"/>
            <a:ext cx="1517766" cy="1529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3476" y="723843"/>
            <a:ext cx="597535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Biohazard</a:t>
            </a:r>
            <a:r>
              <a:rPr sz="4000" spc="-5" dirty="0"/>
              <a:t> </a:t>
            </a:r>
            <a:r>
              <a:rPr sz="4000" spc="-10" dirty="0"/>
              <a:t>Containers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32105" marR="5080" indent="-342265">
              <a:lnSpc>
                <a:spcPts val="3020"/>
              </a:lnSpc>
              <a:spcBef>
                <a:spcPts val="480"/>
              </a:spcBef>
              <a:buChar char="•"/>
              <a:tabLst>
                <a:tab pos="332740" algn="l"/>
                <a:tab pos="333375" algn="l"/>
              </a:tabLst>
            </a:pPr>
            <a:r>
              <a:rPr sz="2800" spc="-5" dirty="0"/>
              <a:t>Special containers must be used for the disposal  of items which have come in contact with blood or  body</a:t>
            </a:r>
            <a:r>
              <a:rPr sz="2800" dirty="0"/>
              <a:t> </a:t>
            </a:r>
            <a:r>
              <a:rPr sz="2800" spc="-5" dirty="0"/>
              <a:t>fluids.</a:t>
            </a:r>
            <a:endParaRPr sz="2800"/>
          </a:p>
          <a:p>
            <a:pPr marL="332105" marR="59690" indent="-342265">
              <a:lnSpc>
                <a:spcPts val="3020"/>
              </a:lnSpc>
              <a:spcBef>
                <a:spcPts val="680"/>
              </a:spcBef>
              <a:buChar char="•"/>
              <a:tabLst>
                <a:tab pos="332740" algn="l"/>
                <a:tab pos="333375" algn="l"/>
              </a:tabLst>
            </a:pPr>
            <a:r>
              <a:rPr sz="2800" spc="-5" dirty="0"/>
              <a:t>Containers used for this purpose are marked with  the biohazard</a:t>
            </a:r>
            <a:r>
              <a:rPr sz="2800" spc="10" dirty="0"/>
              <a:t> </a:t>
            </a:r>
            <a:r>
              <a:rPr sz="2800" spc="-5" dirty="0"/>
              <a:t>symbol.</a:t>
            </a:r>
            <a:endParaRPr sz="2800"/>
          </a:p>
          <a:p>
            <a:pPr marL="332105" marR="58419" indent="-342265">
              <a:lnSpc>
                <a:spcPts val="3020"/>
              </a:lnSpc>
              <a:spcBef>
                <a:spcPts val="680"/>
              </a:spcBef>
              <a:buChar char="•"/>
              <a:tabLst>
                <a:tab pos="332740" algn="l"/>
                <a:tab pos="333375" algn="l"/>
              </a:tabLst>
            </a:pPr>
            <a:r>
              <a:rPr sz="2800" spc="-5" dirty="0"/>
              <a:t>Most biohazard containers are located in secured  areas.</a:t>
            </a:r>
            <a:endParaRPr sz="2800"/>
          </a:p>
          <a:p>
            <a:pPr marL="332105" marR="60325" indent="-342265">
              <a:lnSpc>
                <a:spcPts val="3020"/>
              </a:lnSpc>
              <a:spcBef>
                <a:spcPts val="680"/>
              </a:spcBef>
              <a:buChar char="•"/>
              <a:tabLst>
                <a:tab pos="332740" algn="l"/>
                <a:tab pos="333375" algn="l"/>
              </a:tabLst>
            </a:pPr>
            <a:r>
              <a:rPr sz="2800" spc="-5" dirty="0"/>
              <a:t>Biohazard Stickers are available from all janitorial  staff.</a:t>
            </a:r>
            <a:endParaRPr sz="2800"/>
          </a:p>
        </p:txBody>
      </p:sp>
      <p:sp>
        <p:nvSpPr>
          <p:cNvPr id="5" name="object 5"/>
          <p:cNvSpPr/>
          <p:nvPr/>
        </p:nvSpPr>
        <p:spPr>
          <a:xfrm>
            <a:off x="4502033" y="5721137"/>
            <a:ext cx="1344055" cy="12190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538289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Exposure</a:t>
            </a:r>
            <a:r>
              <a:rPr sz="4000" spc="-30" dirty="0"/>
              <a:t> </a:t>
            </a:r>
            <a:r>
              <a:rPr sz="4000" spc="-10" dirty="0"/>
              <a:t>Incidents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32740" marR="347980" indent="-5080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If </a:t>
            </a:r>
            <a:r>
              <a:rPr dirty="0"/>
              <a:t>you </a:t>
            </a:r>
            <a:r>
              <a:rPr spc="-5" dirty="0"/>
              <a:t>believe </a:t>
            </a:r>
            <a:r>
              <a:rPr dirty="0"/>
              <a:t>you </a:t>
            </a:r>
            <a:r>
              <a:rPr spc="-5" dirty="0"/>
              <a:t>have </a:t>
            </a:r>
            <a:r>
              <a:rPr spc="-10" dirty="0"/>
              <a:t>been </a:t>
            </a:r>
            <a:r>
              <a:rPr spc="-5" dirty="0"/>
              <a:t>exposed to  </a:t>
            </a:r>
            <a:r>
              <a:rPr spc="-10" dirty="0"/>
              <a:t>another </a:t>
            </a:r>
            <a:r>
              <a:rPr spc="-5" dirty="0"/>
              <a:t>person’s </a:t>
            </a:r>
            <a:r>
              <a:rPr spc="-10" dirty="0"/>
              <a:t>blood </a:t>
            </a:r>
            <a:r>
              <a:rPr spc="-5" dirty="0"/>
              <a:t>or </a:t>
            </a:r>
            <a:r>
              <a:rPr spc="-10" dirty="0"/>
              <a:t>body </a:t>
            </a:r>
            <a:r>
              <a:rPr spc="-5" dirty="0"/>
              <a:t>fluids  during the </a:t>
            </a:r>
            <a:r>
              <a:rPr dirty="0"/>
              <a:t>course </a:t>
            </a:r>
            <a:r>
              <a:rPr spc="-5" dirty="0"/>
              <a:t>of performing your</a:t>
            </a:r>
            <a:r>
              <a:rPr spc="-145" dirty="0"/>
              <a:t> </a:t>
            </a:r>
            <a:r>
              <a:rPr spc="-5" dirty="0"/>
              <a:t>job:</a:t>
            </a:r>
          </a:p>
          <a:p>
            <a:pPr marL="733425" marR="184150" indent="-287020">
              <a:lnSpc>
                <a:spcPts val="3020"/>
              </a:lnSpc>
              <a:spcBef>
                <a:spcPts val="675"/>
              </a:spcBef>
            </a:pPr>
            <a:r>
              <a:rPr sz="2800" spc="930" dirty="0">
                <a:latin typeface="Microsoft Sans Serif"/>
                <a:cs typeface="Microsoft Sans Serif"/>
              </a:rPr>
              <a:t>€</a:t>
            </a:r>
            <a:r>
              <a:rPr sz="2800" spc="-175" dirty="0"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latin typeface="Arial"/>
                <a:cs typeface="Arial"/>
              </a:rPr>
              <a:t>notify your </a:t>
            </a:r>
            <a:r>
              <a:rPr sz="2800" i="1" dirty="0">
                <a:latin typeface="Arial"/>
                <a:cs typeface="Arial"/>
              </a:rPr>
              <a:t>supervisor </a:t>
            </a:r>
            <a:r>
              <a:rPr sz="2800" i="1" spc="-5" dirty="0">
                <a:latin typeface="Arial"/>
                <a:cs typeface="Arial"/>
              </a:rPr>
              <a:t>and the Core Provider  nurse as soon as possible (if resident  involved).</a:t>
            </a:r>
            <a:endParaRPr sz="2800">
              <a:latin typeface="Arial"/>
              <a:cs typeface="Arial"/>
            </a:endParaRPr>
          </a:p>
          <a:p>
            <a:pPr marL="733425" marR="1194435" indent="-287020">
              <a:lnSpc>
                <a:spcPts val="3020"/>
              </a:lnSpc>
              <a:spcBef>
                <a:spcPts val="685"/>
              </a:spcBef>
            </a:pPr>
            <a:r>
              <a:rPr sz="2800" spc="930" dirty="0">
                <a:latin typeface="Microsoft Sans Serif"/>
                <a:cs typeface="Microsoft Sans Serif"/>
              </a:rPr>
              <a:t>€</a:t>
            </a:r>
            <a:r>
              <a:rPr sz="2800" spc="-155" dirty="0"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latin typeface="Arial"/>
                <a:cs typeface="Arial"/>
              </a:rPr>
              <a:t>note the time, date and location of the  incident.</a:t>
            </a:r>
            <a:endParaRPr sz="2800">
              <a:latin typeface="Arial"/>
              <a:cs typeface="Arial"/>
            </a:endParaRPr>
          </a:p>
          <a:p>
            <a:pPr marL="733425" marR="5080" indent="-287020">
              <a:lnSpc>
                <a:spcPts val="3020"/>
              </a:lnSpc>
              <a:spcBef>
                <a:spcPts val="675"/>
              </a:spcBef>
            </a:pPr>
            <a:r>
              <a:rPr sz="2800" spc="930" dirty="0">
                <a:latin typeface="Microsoft Sans Serif"/>
                <a:cs typeface="Microsoft Sans Serif"/>
              </a:rPr>
              <a:t>€</a:t>
            </a:r>
            <a:r>
              <a:rPr sz="2800" spc="-130" dirty="0"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latin typeface="Arial"/>
                <a:cs typeface="Arial"/>
              </a:rPr>
              <a:t>collect the name, address and phone number  of the person who exposed</a:t>
            </a:r>
            <a:r>
              <a:rPr sz="2800" i="1" spc="3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you.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5974" y="463783"/>
            <a:ext cx="1696074" cy="16000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3476" y="845760"/>
            <a:ext cx="5382895" cy="101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Exposure</a:t>
            </a:r>
            <a:r>
              <a:rPr sz="4000" spc="-30" dirty="0"/>
              <a:t> </a:t>
            </a:r>
            <a:r>
              <a:rPr sz="4000" spc="-10" dirty="0"/>
              <a:t>Incidents</a:t>
            </a:r>
            <a:endParaRPr sz="400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continued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380629" y="2163905"/>
            <a:ext cx="7756525" cy="318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182880" indent="-287020">
              <a:lnSpc>
                <a:spcPct val="100000"/>
              </a:lnSpc>
              <a:spcBef>
                <a:spcPts val="95"/>
              </a:spcBef>
            </a:pPr>
            <a:r>
              <a:rPr sz="2800" spc="930" dirty="0">
                <a:solidFill>
                  <a:srgbClr val="F37E5A"/>
                </a:solidFill>
                <a:latin typeface="Microsoft Sans Serif"/>
                <a:cs typeface="Microsoft Sans Serif"/>
              </a:rPr>
              <a:t>€</a:t>
            </a:r>
            <a:r>
              <a:rPr sz="2800" spc="-140" dirty="0">
                <a:solidFill>
                  <a:srgbClr val="F37E5A"/>
                </a:solidFill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Document name, address and phone number  of any witnesses.</a:t>
            </a:r>
            <a:endParaRPr sz="2800">
              <a:latin typeface="Arial"/>
              <a:cs typeface="Arial"/>
            </a:endParaRPr>
          </a:p>
          <a:p>
            <a:pPr marL="299085" marR="29209" indent="-287020">
              <a:lnSpc>
                <a:spcPct val="100000"/>
              </a:lnSpc>
              <a:spcBef>
                <a:spcPts val="670"/>
              </a:spcBef>
            </a:pPr>
            <a:r>
              <a:rPr sz="2800" spc="135" dirty="0">
                <a:solidFill>
                  <a:srgbClr val="F37E5A"/>
                </a:solidFill>
                <a:latin typeface="Microsoft Sans Serif"/>
                <a:cs typeface="Microsoft Sans Serif"/>
              </a:rPr>
              <a:t>€</a:t>
            </a:r>
            <a:r>
              <a:rPr sz="2800" i="1" spc="135" dirty="0">
                <a:solidFill>
                  <a:srgbClr val="F37E5A"/>
                </a:solidFill>
                <a:latin typeface="Arial"/>
                <a:cs typeface="Arial"/>
              </a:rPr>
              <a:t>Seek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medical attention; secure documentation  of that medical </a:t>
            </a:r>
            <a:r>
              <a:rPr sz="2800" i="1" dirty="0">
                <a:solidFill>
                  <a:srgbClr val="F37E5A"/>
                </a:solidFill>
                <a:latin typeface="Arial"/>
                <a:cs typeface="Arial"/>
              </a:rPr>
              <a:t>visit,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and any recommendations  for care that were</a:t>
            </a:r>
            <a:r>
              <a:rPr sz="2800" i="1" spc="1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made.</a:t>
            </a:r>
            <a:endParaRPr sz="28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70"/>
              </a:spcBef>
            </a:pPr>
            <a:r>
              <a:rPr sz="2800" spc="110" dirty="0">
                <a:solidFill>
                  <a:srgbClr val="F37E5A"/>
                </a:solidFill>
                <a:latin typeface="Microsoft Sans Serif"/>
                <a:cs typeface="Microsoft Sans Serif"/>
              </a:rPr>
              <a:t>€</a:t>
            </a:r>
            <a:r>
              <a:rPr sz="2800" i="1" spc="110" dirty="0">
                <a:solidFill>
                  <a:srgbClr val="F37E5A"/>
                </a:solidFill>
                <a:latin typeface="Arial"/>
                <a:cs typeface="Arial"/>
              </a:rPr>
              <a:t>Share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medical recommendations as they relate  to current job duties with your</a:t>
            </a:r>
            <a:r>
              <a:rPr sz="2800" i="1" spc="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F37E5A"/>
                </a:solidFill>
                <a:latin typeface="Arial"/>
                <a:cs typeface="Arial"/>
              </a:rPr>
              <a:t>supervisor.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5974" y="463772"/>
            <a:ext cx="1732650" cy="1523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820420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CATEGORY ONE</a:t>
            </a:r>
            <a:r>
              <a:rPr sz="4000" spc="40" dirty="0"/>
              <a:t> </a:t>
            </a:r>
            <a:r>
              <a:rPr sz="4000" spc="-10" dirty="0"/>
              <a:t>EMPLOYEES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8591" rIns="0" bIns="0" rtlCol="0">
            <a:spAutoFit/>
          </a:bodyPr>
          <a:lstStyle/>
          <a:p>
            <a:pPr marL="332740" marR="5080" indent="-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Employees whose </a:t>
            </a:r>
            <a:r>
              <a:rPr dirty="0"/>
              <a:t>tasks </a:t>
            </a:r>
            <a:r>
              <a:rPr spc="-5" dirty="0"/>
              <a:t>may expose</a:t>
            </a:r>
            <a:r>
              <a:rPr spc="-110" dirty="0"/>
              <a:t> </a:t>
            </a:r>
            <a:r>
              <a:rPr spc="-5" dirty="0"/>
              <a:t>them  to </a:t>
            </a:r>
            <a:r>
              <a:rPr spc="-10" dirty="0"/>
              <a:t>blood, body </a:t>
            </a:r>
            <a:r>
              <a:rPr spc="-5" dirty="0"/>
              <a:t>fluids, or </a:t>
            </a:r>
            <a:r>
              <a:rPr spc="-10" dirty="0"/>
              <a:t>other potentially  </a:t>
            </a:r>
            <a:r>
              <a:rPr spc="-5" dirty="0"/>
              <a:t>infectious materials are designated as  </a:t>
            </a:r>
            <a:r>
              <a:rPr u="heavy" spc="-5" dirty="0">
                <a:uFill>
                  <a:solidFill>
                    <a:srgbClr val="F37F5A"/>
                  </a:solidFill>
                </a:uFill>
              </a:rPr>
              <a:t>Category One</a:t>
            </a:r>
            <a:r>
              <a:rPr u="heavy" spc="-40" dirty="0">
                <a:uFill>
                  <a:solidFill>
                    <a:srgbClr val="F37F5A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37F5A"/>
                  </a:solidFill>
                </a:uFill>
              </a:rPr>
              <a:t>Employees</a:t>
            </a:r>
            <a:r>
              <a:rPr spc="-5" dirty="0"/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6784802" y="4876906"/>
            <a:ext cx="2157801" cy="2157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815279"/>
            <a:ext cx="6988809" cy="1071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Category One Employees</a:t>
            </a:r>
            <a:endParaRPr sz="4000"/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800" spc="-10" dirty="0"/>
              <a:t>continued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23476" y="2590587"/>
            <a:ext cx="7952740" cy="26276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265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Employees in the following job classifications  may have occupational exposure to blood borne  pathogens: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solidFill>
                  <a:srgbClr val="F37E5A"/>
                </a:solidFill>
                <a:latin typeface="Arial"/>
                <a:cs typeface="Arial"/>
              </a:rPr>
              <a:t>Direct Care</a:t>
            </a:r>
            <a:r>
              <a:rPr sz="2800" b="1" i="1" spc="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37E5A"/>
                </a:solidFill>
                <a:latin typeface="Arial"/>
                <a:cs typeface="Arial"/>
              </a:rPr>
              <a:t>Workers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0" dirty="0">
                <a:solidFill>
                  <a:srgbClr val="F37E5A"/>
                </a:solidFill>
                <a:latin typeface="Arial"/>
                <a:cs typeface="Arial"/>
              </a:rPr>
              <a:t>Home</a:t>
            </a:r>
            <a:r>
              <a:rPr sz="2800" b="1" i="1" spc="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F37E5A"/>
                </a:solidFill>
                <a:latin typeface="Arial"/>
                <a:cs typeface="Arial"/>
              </a:rPr>
              <a:t>Managers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solidFill>
                  <a:srgbClr val="F37E5A"/>
                </a:solidFill>
                <a:latin typeface="Arial"/>
                <a:cs typeface="Arial"/>
              </a:rPr>
              <a:t>All other </a:t>
            </a:r>
            <a:r>
              <a:rPr sz="2800" b="1" i="1" spc="-10" dirty="0">
                <a:solidFill>
                  <a:srgbClr val="F37E5A"/>
                </a:solidFill>
                <a:latin typeface="Arial"/>
                <a:cs typeface="Arial"/>
              </a:rPr>
              <a:t>TSCS</a:t>
            </a:r>
            <a:r>
              <a:rPr sz="2800" b="1" i="1" spc="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37E5A"/>
                </a:solidFill>
                <a:latin typeface="Arial"/>
                <a:cs typeface="Arial"/>
              </a:rPr>
              <a:t>Employees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2371" y="1070276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45216" y="5105491"/>
            <a:ext cx="1991700" cy="1991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845760"/>
            <a:ext cx="6988809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Category One Employees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1467499"/>
            <a:ext cx="8013700" cy="3255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EB6A0"/>
                </a:solidFill>
                <a:latin typeface="Arial Black"/>
                <a:cs typeface="Arial Black"/>
              </a:rPr>
              <a:t>continued</a:t>
            </a:r>
            <a:endParaRPr sz="2400">
              <a:latin typeface="Arial Black"/>
              <a:cs typeface="Arial Black"/>
            </a:endParaRPr>
          </a:p>
          <a:p>
            <a:pPr marL="354965" marR="5080" indent="-342265">
              <a:lnSpc>
                <a:spcPct val="100000"/>
              </a:lnSpc>
              <a:spcBef>
                <a:spcPts val="25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All Employees are encouraged to have the 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series of</a:t>
            </a:r>
            <a:r>
              <a:rPr sz="32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immunizations.</a:t>
            </a:r>
            <a:endParaRPr sz="3200">
              <a:latin typeface="Arial"/>
              <a:cs typeface="Arial"/>
            </a:endParaRPr>
          </a:p>
          <a:p>
            <a:pPr marL="354965" marR="389890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Category one employees are offered</a:t>
            </a:r>
            <a:r>
              <a:rPr sz="3200" spc="-1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the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opportunity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to receive the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Vaccine at their own</a:t>
            </a:r>
            <a:r>
              <a:rPr sz="3200" spc="-4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expense.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8047" y="4876921"/>
            <a:ext cx="2141037" cy="2145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55543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B</a:t>
            </a:r>
            <a:r>
              <a:rPr sz="4000" spc="-40" dirty="0"/>
              <a:t> </a:t>
            </a:r>
            <a:r>
              <a:rPr sz="4000" spc="-10" dirty="0"/>
              <a:t>Vaccine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12094"/>
            <a:ext cx="8217534" cy="387857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5080" indent="-342265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The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vaccine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includes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series</a:t>
            </a:r>
            <a:r>
              <a:rPr sz="3200" spc="-1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of 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3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injections given in the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upper</a:t>
            </a:r>
            <a:r>
              <a:rPr sz="32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arm.</a:t>
            </a:r>
            <a:endParaRPr sz="3200">
              <a:latin typeface="Arial"/>
              <a:cs typeface="Arial"/>
            </a:endParaRPr>
          </a:p>
          <a:p>
            <a:pPr marL="354965" marR="299720" indent="-342265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Injections are given over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6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month</a:t>
            </a:r>
            <a:r>
              <a:rPr sz="3200" spc="-114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period  of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time.</a:t>
            </a:r>
            <a:endParaRPr sz="3200">
              <a:latin typeface="Arial"/>
              <a:cs typeface="Arial"/>
            </a:endParaRPr>
          </a:p>
          <a:p>
            <a:pPr marL="354965" marR="969644" indent="-342265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Side effects of the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Vaccine  include: Soreness at the</a:t>
            </a:r>
            <a:r>
              <a:rPr sz="3200" spc="-5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site.</a:t>
            </a:r>
            <a:endParaRPr sz="3200">
              <a:latin typeface="Arial"/>
              <a:cs typeface="Arial"/>
            </a:endParaRPr>
          </a:p>
          <a:p>
            <a:pPr marL="354965" marR="28575" indent="-342265">
              <a:lnSpc>
                <a:spcPts val="346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Immunization for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affords lifetime  immunity.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5216" y="687782"/>
            <a:ext cx="1472060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735901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B</a:t>
            </a:r>
            <a:r>
              <a:rPr sz="4000" spc="-65" dirty="0"/>
              <a:t> </a:t>
            </a:r>
            <a:r>
              <a:rPr sz="4000" spc="-5" dirty="0"/>
              <a:t>Immunizations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2112094"/>
            <a:ext cx="8173084" cy="29032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5080" indent="-342265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Category One Employees must read and  sign the Acceptance/Refusal for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 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Vaccination</a:t>
            </a:r>
            <a:r>
              <a:rPr sz="3200" spc="-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Form.</a:t>
            </a:r>
            <a:endParaRPr sz="3200">
              <a:latin typeface="Arial"/>
              <a:cs typeface="Arial"/>
            </a:endParaRPr>
          </a:p>
          <a:p>
            <a:pPr marL="354965" marR="1471295" indent="-342265">
              <a:lnSpc>
                <a:spcPts val="346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Employees may accept or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deny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the  Hepatitis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B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 vaccination.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This document is signed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upon</a:t>
            </a:r>
            <a:r>
              <a:rPr sz="3200" spc="-6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hire.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462" y="5641887"/>
            <a:ext cx="1472060" cy="1392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9516" y="2213184"/>
            <a:ext cx="1467489" cy="147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065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</a:t>
            </a:r>
            <a:r>
              <a:rPr sz="4000" spc="-10" dirty="0"/>
              <a:t>Means  </a:t>
            </a:r>
            <a:r>
              <a:rPr sz="4000" spc="-5" dirty="0"/>
              <a:t>Inflammation of the</a:t>
            </a:r>
            <a:r>
              <a:rPr sz="4000" spc="-50" dirty="0"/>
              <a:t> </a:t>
            </a:r>
            <a:r>
              <a:rPr sz="4000" spc="-10" dirty="0"/>
              <a:t>Liver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1135802" y="680162"/>
            <a:ext cx="7877175" cy="1399540"/>
          </a:xfrm>
          <a:custGeom>
            <a:avLst/>
            <a:gdLst/>
            <a:ahLst/>
            <a:cxnLst/>
            <a:rect l="l" t="t" r="r" b="b"/>
            <a:pathLst>
              <a:path w="7877175" h="1399539">
                <a:moveTo>
                  <a:pt x="7876905" y="1398923"/>
                </a:moveTo>
                <a:lnTo>
                  <a:pt x="7876905" y="0"/>
                </a:lnTo>
                <a:lnTo>
                  <a:pt x="0" y="0"/>
                </a:lnTo>
                <a:lnTo>
                  <a:pt x="0" y="1398923"/>
                </a:lnTo>
                <a:lnTo>
                  <a:pt x="12192" y="139892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850997" y="25908"/>
                </a:lnTo>
                <a:lnTo>
                  <a:pt x="7850997" y="12192"/>
                </a:lnTo>
                <a:lnTo>
                  <a:pt x="7864713" y="25908"/>
                </a:lnTo>
                <a:lnTo>
                  <a:pt x="7864713" y="1398923"/>
                </a:lnTo>
                <a:lnTo>
                  <a:pt x="7876905" y="1398923"/>
                </a:lnTo>
                <a:close/>
              </a:path>
              <a:path w="7877175" h="1399539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77175" h="1399539">
                <a:moveTo>
                  <a:pt x="25908" y="137301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373015"/>
                </a:lnTo>
                <a:lnTo>
                  <a:pt x="25908" y="1373015"/>
                </a:lnTo>
                <a:close/>
              </a:path>
              <a:path w="7877175" h="1399539">
                <a:moveTo>
                  <a:pt x="7864713" y="1373015"/>
                </a:moveTo>
                <a:lnTo>
                  <a:pt x="12192" y="1373015"/>
                </a:lnTo>
                <a:lnTo>
                  <a:pt x="25908" y="1386731"/>
                </a:lnTo>
                <a:lnTo>
                  <a:pt x="25908" y="1398923"/>
                </a:lnTo>
                <a:lnTo>
                  <a:pt x="7850997" y="1398923"/>
                </a:lnTo>
                <a:lnTo>
                  <a:pt x="7850997" y="1386731"/>
                </a:lnTo>
                <a:lnTo>
                  <a:pt x="7864713" y="1373015"/>
                </a:lnTo>
                <a:close/>
              </a:path>
              <a:path w="7877175" h="1399539">
                <a:moveTo>
                  <a:pt x="25908" y="1398923"/>
                </a:moveTo>
                <a:lnTo>
                  <a:pt x="25908" y="1386731"/>
                </a:lnTo>
                <a:lnTo>
                  <a:pt x="12192" y="1373015"/>
                </a:lnTo>
                <a:lnTo>
                  <a:pt x="12192" y="1398923"/>
                </a:lnTo>
                <a:lnTo>
                  <a:pt x="25908" y="1398923"/>
                </a:lnTo>
                <a:close/>
              </a:path>
              <a:path w="7877175" h="1399539">
                <a:moveTo>
                  <a:pt x="7864713" y="25908"/>
                </a:moveTo>
                <a:lnTo>
                  <a:pt x="7850997" y="12192"/>
                </a:lnTo>
                <a:lnTo>
                  <a:pt x="7850997" y="25908"/>
                </a:lnTo>
                <a:lnTo>
                  <a:pt x="7864713" y="25908"/>
                </a:lnTo>
                <a:close/>
              </a:path>
              <a:path w="7877175" h="1399539">
                <a:moveTo>
                  <a:pt x="7864713" y="1373015"/>
                </a:moveTo>
                <a:lnTo>
                  <a:pt x="7864713" y="25908"/>
                </a:lnTo>
                <a:lnTo>
                  <a:pt x="7850997" y="25908"/>
                </a:lnTo>
                <a:lnTo>
                  <a:pt x="7850997" y="1373015"/>
                </a:lnTo>
                <a:lnTo>
                  <a:pt x="7864713" y="1373015"/>
                </a:lnTo>
                <a:close/>
              </a:path>
              <a:path w="7877175" h="1399539">
                <a:moveTo>
                  <a:pt x="7864713" y="1398923"/>
                </a:moveTo>
                <a:lnTo>
                  <a:pt x="7864713" y="1373015"/>
                </a:lnTo>
                <a:lnTo>
                  <a:pt x="7850997" y="1386731"/>
                </a:lnTo>
                <a:lnTo>
                  <a:pt x="7850997" y="1398923"/>
                </a:lnTo>
                <a:lnTo>
                  <a:pt x="7864713" y="139892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5802" y="680162"/>
            <a:ext cx="7877175" cy="1399540"/>
          </a:xfrm>
          <a:custGeom>
            <a:avLst/>
            <a:gdLst/>
            <a:ahLst/>
            <a:cxnLst/>
            <a:rect l="l" t="t" r="r" b="b"/>
            <a:pathLst>
              <a:path w="7877175" h="1399539">
                <a:moveTo>
                  <a:pt x="7876905" y="1398923"/>
                </a:moveTo>
                <a:lnTo>
                  <a:pt x="7876905" y="0"/>
                </a:lnTo>
                <a:lnTo>
                  <a:pt x="0" y="0"/>
                </a:lnTo>
                <a:lnTo>
                  <a:pt x="0" y="1398923"/>
                </a:lnTo>
                <a:lnTo>
                  <a:pt x="12192" y="139892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850997" y="25908"/>
                </a:lnTo>
                <a:lnTo>
                  <a:pt x="7850997" y="12192"/>
                </a:lnTo>
                <a:lnTo>
                  <a:pt x="7864713" y="25908"/>
                </a:lnTo>
                <a:lnTo>
                  <a:pt x="7864713" y="1398923"/>
                </a:lnTo>
                <a:lnTo>
                  <a:pt x="7876905" y="1398923"/>
                </a:lnTo>
                <a:close/>
              </a:path>
              <a:path w="7877175" h="1399539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77175" h="1399539">
                <a:moveTo>
                  <a:pt x="25908" y="137301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373015"/>
                </a:lnTo>
                <a:lnTo>
                  <a:pt x="25908" y="1373015"/>
                </a:lnTo>
                <a:close/>
              </a:path>
              <a:path w="7877175" h="1399539">
                <a:moveTo>
                  <a:pt x="7864713" y="1373015"/>
                </a:moveTo>
                <a:lnTo>
                  <a:pt x="12192" y="1373015"/>
                </a:lnTo>
                <a:lnTo>
                  <a:pt x="25908" y="1386731"/>
                </a:lnTo>
                <a:lnTo>
                  <a:pt x="25908" y="1398923"/>
                </a:lnTo>
                <a:lnTo>
                  <a:pt x="7850997" y="1398923"/>
                </a:lnTo>
                <a:lnTo>
                  <a:pt x="7850997" y="1386731"/>
                </a:lnTo>
                <a:lnTo>
                  <a:pt x="7864713" y="1373015"/>
                </a:lnTo>
                <a:close/>
              </a:path>
              <a:path w="7877175" h="1399539">
                <a:moveTo>
                  <a:pt x="25908" y="1398923"/>
                </a:moveTo>
                <a:lnTo>
                  <a:pt x="25908" y="1386731"/>
                </a:lnTo>
                <a:lnTo>
                  <a:pt x="12192" y="1373015"/>
                </a:lnTo>
                <a:lnTo>
                  <a:pt x="12192" y="1398923"/>
                </a:lnTo>
                <a:lnTo>
                  <a:pt x="25908" y="1398923"/>
                </a:lnTo>
                <a:close/>
              </a:path>
              <a:path w="7877175" h="1399539">
                <a:moveTo>
                  <a:pt x="7864713" y="25908"/>
                </a:moveTo>
                <a:lnTo>
                  <a:pt x="7850997" y="12192"/>
                </a:lnTo>
                <a:lnTo>
                  <a:pt x="7850997" y="25908"/>
                </a:lnTo>
                <a:lnTo>
                  <a:pt x="7864713" y="25908"/>
                </a:lnTo>
                <a:close/>
              </a:path>
              <a:path w="7877175" h="1399539">
                <a:moveTo>
                  <a:pt x="7864713" y="1373015"/>
                </a:moveTo>
                <a:lnTo>
                  <a:pt x="7864713" y="25908"/>
                </a:lnTo>
                <a:lnTo>
                  <a:pt x="7850997" y="25908"/>
                </a:lnTo>
                <a:lnTo>
                  <a:pt x="7850997" y="1373015"/>
                </a:lnTo>
                <a:lnTo>
                  <a:pt x="7864713" y="1373015"/>
                </a:lnTo>
                <a:close/>
              </a:path>
              <a:path w="7877175" h="1399539">
                <a:moveTo>
                  <a:pt x="7864713" y="1398923"/>
                </a:moveTo>
                <a:lnTo>
                  <a:pt x="7864713" y="1373015"/>
                </a:lnTo>
                <a:lnTo>
                  <a:pt x="7850997" y="1386731"/>
                </a:lnTo>
                <a:lnTo>
                  <a:pt x="7850997" y="1398923"/>
                </a:lnTo>
                <a:lnTo>
                  <a:pt x="7864713" y="139892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52058" y="1832521"/>
            <a:ext cx="7564755" cy="5493385"/>
          </a:xfrm>
          <a:prstGeom prst="rect">
            <a:avLst/>
          </a:prstGeom>
        </p:spPr>
        <p:txBody>
          <a:bodyPr vert="horz" wrap="square" lIns="0" tIns="318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5"/>
              </a:spcBef>
            </a:pPr>
            <a:r>
              <a:rPr sz="4200" i="1" u="heavy" spc="-100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Tahoma"/>
                <a:cs typeface="Tahoma"/>
              </a:rPr>
              <a:t>Function </a:t>
            </a:r>
            <a:r>
              <a:rPr sz="4200" i="1" u="heavy" spc="-90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Tahoma"/>
                <a:cs typeface="Tahoma"/>
              </a:rPr>
              <a:t>of </a:t>
            </a:r>
            <a:r>
              <a:rPr sz="4200" i="1" u="heavy" spc="-100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Tahoma"/>
                <a:cs typeface="Tahoma"/>
              </a:rPr>
              <a:t>the</a:t>
            </a:r>
            <a:r>
              <a:rPr sz="4200" i="1" u="heavy" spc="-15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Tahoma"/>
                <a:cs typeface="Tahoma"/>
              </a:rPr>
              <a:t> </a:t>
            </a:r>
            <a:r>
              <a:rPr sz="4200" i="1" u="heavy" spc="-95" dirty="0">
                <a:solidFill>
                  <a:srgbClr val="F37E5A"/>
                </a:solidFill>
                <a:uFill>
                  <a:solidFill>
                    <a:srgbClr val="F37F5A"/>
                  </a:solidFill>
                </a:uFill>
                <a:latin typeface="Tahoma"/>
                <a:cs typeface="Tahoma"/>
              </a:rPr>
              <a:t>Liver</a:t>
            </a:r>
            <a:endParaRPr sz="42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1814"/>
              </a:spcBef>
              <a:buChar char="•"/>
              <a:tabLst>
                <a:tab pos="356235" algn="l"/>
              </a:tabLst>
            </a:pP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Stores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sugar needed </a:t>
            </a:r>
            <a:r>
              <a:rPr sz="3200" spc="-15" dirty="0">
                <a:solidFill>
                  <a:srgbClr val="F37E5A"/>
                </a:solidFill>
                <a:latin typeface="Tahoma"/>
                <a:cs typeface="Tahoma"/>
              </a:rPr>
              <a:t>for</a:t>
            </a:r>
            <a:r>
              <a:rPr sz="3200" spc="-40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energy</a:t>
            </a:r>
            <a:endParaRPr sz="32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Absorbs good</a:t>
            </a:r>
            <a:r>
              <a:rPr sz="3200" spc="-2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nutrients</a:t>
            </a:r>
            <a:endParaRPr sz="32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6235" algn="l"/>
              </a:tabLst>
            </a:pP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Breaks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down poisons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(toxins)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and</a:t>
            </a:r>
            <a:r>
              <a:rPr sz="3200" spc="-5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drugs</a:t>
            </a:r>
            <a:endParaRPr sz="3200">
              <a:latin typeface="Tahoma"/>
              <a:cs typeface="Tahoma"/>
            </a:endParaRPr>
          </a:p>
          <a:p>
            <a:pPr marL="354965" marR="916305" indent="-342265" algn="just">
              <a:lnSpc>
                <a:spcPct val="100000"/>
              </a:lnSpc>
              <a:spcBef>
                <a:spcPts val="765"/>
              </a:spcBef>
              <a:buChar char="•"/>
              <a:tabLst>
                <a:tab pos="356235" algn="l"/>
              </a:tabLst>
            </a:pP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Makes important proteins that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help  build new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tissue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and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repair broken  tissue</a:t>
            </a:r>
            <a:endParaRPr sz="3200">
              <a:latin typeface="Tahoma"/>
              <a:cs typeface="Tahoma"/>
            </a:endParaRPr>
          </a:p>
          <a:p>
            <a:pPr marL="354965" marR="1005840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6235" algn="l"/>
              </a:tabLst>
            </a:pP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Produces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bile,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which 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helps </a:t>
            </a:r>
            <a:r>
              <a:rPr sz="3200" spc="-15" dirty="0">
                <a:solidFill>
                  <a:srgbClr val="F37E5A"/>
                </a:solidFill>
                <a:latin typeface="Tahoma"/>
                <a:cs typeface="Tahoma"/>
              </a:rPr>
              <a:t>remove  </a:t>
            </a:r>
            <a:r>
              <a:rPr sz="3200" spc="-10" dirty="0">
                <a:solidFill>
                  <a:srgbClr val="F37E5A"/>
                </a:solidFill>
                <a:latin typeface="Tahoma"/>
                <a:cs typeface="Tahoma"/>
              </a:rPr>
              <a:t>waste from </a:t>
            </a:r>
            <a:r>
              <a:rPr sz="3200" spc="-5" dirty="0">
                <a:solidFill>
                  <a:srgbClr val="F37E5A"/>
                </a:solidFill>
                <a:latin typeface="Tahoma"/>
                <a:cs typeface="Tahoma"/>
              </a:rPr>
              <a:t>the</a:t>
            </a:r>
            <a:r>
              <a:rPr sz="3200" dirty="0">
                <a:solidFill>
                  <a:srgbClr val="F37E5A"/>
                </a:solidFill>
                <a:latin typeface="Tahoma"/>
                <a:cs typeface="Tahoma"/>
              </a:rPr>
              <a:t> body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27710" y="4802230"/>
            <a:ext cx="1609206" cy="2282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1295301"/>
            <a:ext cx="541020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Example</a:t>
            </a:r>
            <a:r>
              <a:rPr sz="4000" spc="-25" dirty="0"/>
              <a:t> </a:t>
            </a:r>
            <a:r>
              <a:rPr sz="4000" spc="-10" dirty="0"/>
              <a:t>Situations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228245" y="2368716"/>
            <a:ext cx="7742555" cy="28543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Co-worker gets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bloody</a:t>
            </a:r>
            <a:r>
              <a:rPr sz="3200" spc="-6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nose.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Co-worker breaks some glass and gets</a:t>
            </a:r>
            <a:r>
              <a:rPr sz="3200" spc="-9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deep</a:t>
            </a:r>
            <a:r>
              <a:rPr sz="3200" spc="-1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wound.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Co-worker finds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a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needle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on the</a:t>
            </a:r>
            <a:r>
              <a:rPr sz="32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ground.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Others?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84938" y="908744"/>
            <a:ext cx="7419975" cy="1324610"/>
          </a:xfrm>
          <a:custGeom>
            <a:avLst/>
            <a:gdLst/>
            <a:ahLst/>
            <a:cxnLst/>
            <a:rect l="l" t="t" r="r" b="b"/>
            <a:pathLst>
              <a:path w="7419975" h="1324610">
                <a:moveTo>
                  <a:pt x="7419739" y="1324250"/>
                </a:moveTo>
                <a:lnTo>
                  <a:pt x="7419739" y="0"/>
                </a:lnTo>
                <a:lnTo>
                  <a:pt x="0" y="0"/>
                </a:lnTo>
                <a:lnTo>
                  <a:pt x="0" y="1324250"/>
                </a:lnTo>
                <a:lnTo>
                  <a:pt x="12192" y="132425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393831" y="25908"/>
                </a:lnTo>
                <a:lnTo>
                  <a:pt x="7393831" y="12192"/>
                </a:lnTo>
                <a:lnTo>
                  <a:pt x="7407547" y="25908"/>
                </a:lnTo>
                <a:lnTo>
                  <a:pt x="7407547" y="1324250"/>
                </a:lnTo>
                <a:lnTo>
                  <a:pt x="7419739" y="1324250"/>
                </a:lnTo>
                <a:close/>
              </a:path>
              <a:path w="7419975" h="1324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419975" h="1324610">
                <a:moveTo>
                  <a:pt x="25908" y="1298342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298342"/>
                </a:lnTo>
                <a:lnTo>
                  <a:pt x="25908" y="1298342"/>
                </a:lnTo>
                <a:close/>
              </a:path>
              <a:path w="7419975" h="1324610">
                <a:moveTo>
                  <a:pt x="7407547" y="1298342"/>
                </a:moveTo>
                <a:lnTo>
                  <a:pt x="12192" y="1298342"/>
                </a:lnTo>
                <a:lnTo>
                  <a:pt x="25908" y="1312058"/>
                </a:lnTo>
                <a:lnTo>
                  <a:pt x="25908" y="1324250"/>
                </a:lnTo>
                <a:lnTo>
                  <a:pt x="7393831" y="1324250"/>
                </a:lnTo>
                <a:lnTo>
                  <a:pt x="7393831" y="1312058"/>
                </a:lnTo>
                <a:lnTo>
                  <a:pt x="7407547" y="1298342"/>
                </a:lnTo>
                <a:close/>
              </a:path>
              <a:path w="7419975" h="1324610">
                <a:moveTo>
                  <a:pt x="25908" y="1324250"/>
                </a:moveTo>
                <a:lnTo>
                  <a:pt x="25908" y="1312058"/>
                </a:lnTo>
                <a:lnTo>
                  <a:pt x="12192" y="1298342"/>
                </a:lnTo>
                <a:lnTo>
                  <a:pt x="12192" y="1324250"/>
                </a:lnTo>
                <a:lnTo>
                  <a:pt x="25908" y="1324250"/>
                </a:lnTo>
                <a:close/>
              </a:path>
              <a:path w="7419975" h="1324610">
                <a:moveTo>
                  <a:pt x="7407547" y="25908"/>
                </a:moveTo>
                <a:lnTo>
                  <a:pt x="7393831" y="12192"/>
                </a:lnTo>
                <a:lnTo>
                  <a:pt x="7393831" y="25908"/>
                </a:lnTo>
                <a:lnTo>
                  <a:pt x="7407547" y="25908"/>
                </a:lnTo>
                <a:close/>
              </a:path>
              <a:path w="7419975" h="1324610">
                <a:moveTo>
                  <a:pt x="7407547" y="1298342"/>
                </a:moveTo>
                <a:lnTo>
                  <a:pt x="7407547" y="25908"/>
                </a:lnTo>
                <a:lnTo>
                  <a:pt x="7393831" y="25908"/>
                </a:lnTo>
                <a:lnTo>
                  <a:pt x="7393831" y="1298342"/>
                </a:lnTo>
                <a:lnTo>
                  <a:pt x="7407547" y="1298342"/>
                </a:lnTo>
                <a:close/>
              </a:path>
              <a:path w="7419975" h="1324610">
                <a:moveTo>
                  <a:pt x="7407547" y="1324250"/>
                </a:moveTo>
                <a:lnTo>
                  <a:pt x="7407547" y="1298342"/>
                </a:lnTo>
                <a:lnTo>
                  <a:pt x="7393831" y="1312058"/>
                </a:lnTo>
                <a:lnTo>
                  <a:pt x="7393831" y="1324250"/>
                </a:lnTo>
                <a:lnTo>
                  <a:pt x="7407547" y="132425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4938" y="908744"/>
            <a:ext cx="7419975" cy="1324610"/>
          </a:xfrm>
          <a:custGeom>
            <a:avLst/>
            <a:gdLst/>
            <a:ahLst/>
            <a:cxnLst/>
            <a:rect l="l" t="t" r="r" b="b"/>
            <a:pathLst>
              <a:path w="7419975" h="1324610">
                <a:moveTo>
                  <a:pt x="7419739" y="1324250"/>
                </a:moveTo>
                <a:lnTo>
                  <a:pt x="7419739" y="0"/>
                </a:lnTo>
                <a:lnTo>
                  <a:pt x="0" y="0"/>
                </a:lnTo>
                <a:lnTo>
                  <a:pt x="0" y="1324250"/>
                </a:lnTo>
                <a:lnTo>
                  <a:pt x="12192" y="132425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393831" y="25908"/>
                </a:lnTo>
                <a:lnTo>
                  <a:pt x="7393831" y="12192"/>
                </a:lnTo>
                <a:lnTo>
                  <a:pt x="7407547" y="25908"/>
                </a:lnTo>
                <a:lnTo>
                  <a:pt x="7407547" y="1324250"/>
                </a:lnTo>
                <a:lnTo>
                  <a:pt x="7419739" y="1324250"/>
                </a:lnTo>
                <a:close/>
              </a:path>
              <a:path w="7419975" h="1324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419975" h="1324610">
                <a:moveTo>
                  <a:pt x="25908" y="1298342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298342"/>
                </a:lnTo>
                <a:lnTo>
                  <a:pt x="25908" y="1298342"/>
                </a:lnTo>
                <a:close/>
              </a:path>
              <a:path w="7419975" h="1324610">
                <a:moveTo>
                  <a:pt x="7407547" y="1298342"/>
                </a:moveTo>
                <a:lnTo>
                  <a:pt x="12192" y="1298342"/>
                </a:lnTo>
                <a:lnTo>
                  <a:pt x="25908" y="1312058"/>
                </a:lnTo>
                <a:lnTo>
                  <a:pt x="25908" y="1324250"/>
                </a:lnTo>
                <a:lnTo>
                  <a:pt x="7393831" y="1324250"/>
                </a:lnTo>
                <a:lnTo>
                  <a:pt x="7393831" y="1312058"/>
                </a:lnTo>
                <a:lnTo>
                  <a:pt x="7407547" y="1298342"/>
                </a:lnTo>
                <a:close/>
              </a:path>
              <a:path w="7419975" h="1324610">
                <a:moveTo>
                  <a:pt x="25908" y="1324250"/>
                </a:moveTo>
                <a:lnTo>
                  <a:pt x="25908" y="1312058"/>
                </a:lnTo>
                <a:lnTo>
                  <a:pt x="12192" y="1298342"/>
                </a:lnTo>
                <a:lnTo>
                  <a:pt x="12192" y="1324250"/>
                </a:lnTo>
                <a:lnTo>
                  <a:pt x="25908" y="1324250"/>
                </a:lnTo>
                <a:close/>
              </a:path>
              <a:path w="7419975" h="1324610">
                <a:moveTo>
                  <a:pt x="7407547" y="25908"/>
                </a:moveTo>
                <a:lnTo>
                  <a:pt x="7393831" y="12192"/>
                </a:lnTo>
                <a:lnTo>
                  <a:pt x="7393831" y="25908"/>
                </a:lnTo>
                <a:lnTo>
                  <a:pt x="7407547" y="25908"/>
                </a:lnTo>
                <a:close/>
              </a:path>
              <a:path w="7419975" h="1324610">
                <a:moveTo>
                  <a:pt x="7407547" y="1298342"/>
                </a:moveTo>
                <a:lnTo>
                  <a:pt x="7407547" y="25908"/>
                </a:lnTo>
                <a:lnTo>
                  <a:pt x="7393831" y="25908"/>
                </a:lnTo>
                <a:lnTo>
                  <a:pt x="7393831" y="1298342"/>
                </a:lnTo>
                <a:lnTo>
                  <a:pt x="7407547" y="1298342"/>
                </a:lnTo>
                <a:close/>
              </a:path>
              <a:path w="7419975" h="1324610">
                <a:moveTo>
                  <a:pt x="7407547" y="1324250"/>
                </a:moveTo>
                <a:lnTo>
                  <a:pt x="7407547" y="1298342"/>
                </a:lnTo>
                <a:lnTo>
                  <a:pt x="7393831" y="1312058"/>
                </a:lnTo>
                <a:lnTo>
                  <a:pt x="7393831" y="1324250"/>
                </a:lnTo>
                <a:lnTo>
                  <a:pt x="7407547" y="1324250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476" y="1028614"/>
            <a:ext cx="402907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 Last</a:t>
            </a:r>
            <a:r>
              <a:rPr sz="4000" spc="-65" dirty="0"/>
              <a:t> </a:t>
            </a:r>
            <a:r>
              <a:rPr sz="4000" spc="-5" dirty="0"/>
              <a:t>Word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50359" y="2063948"/>
            <a:ext cx="6768465" cy="29514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802005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Thank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you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for your</a:t>
            </a:r>
            <a:r>
              <a:rPr sz="3200" spc="-6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attention.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If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you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have any questions please</a:t>
            </a:r>
            <a:r>
              <a:rPr sz="3200" spc="-1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call:</a:t>
            </a:r>
            <a:endParaRPr sz="32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765"/>
              </a:spcBef>
            </a:pPr>
            <a:r>
              <a:rPr sz="3200" spc="-10" dirty="0">
                <a:solidFill>
                  <a:srgbClr val="F37E5A"/>
                </a:solidFill>
                <a:latin typeface="Arial"/>
                <a:cs typeface="Arial"/>
              </a:rPr>
              <a:t>248-350-0357.</a:t>
            </a:r>
            <a:endParaRPr sz="3200">
              <a:latin typeface="Arial"/>
              <a:cs typeface="Arial"/>
            </a:endParaRPr>
          </a:p>
          <a:p>
            <a:pPr marL="1304925" marR="1296670" indent="-1270" algn="ctr">
              <a:lnSpc>
                <a:spcPct val="120000"/>
              </a:lnSpc>
            </a:pPr>
            <a:r>
              <a:rPr sz="3200" spc="-5" dirty="0">
                <a:solidFill>
                  <a:srgbClr val="F37E5A"/>
                </a:solidFill>
                <a:latin typeface="Arial"/>
                <a:cs typeface="Arial"/>
              </a:rPr>
              <a:t>And remember… 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WASH YOUR</a:t>
            </a:r>
            <a:r>
              <a:rPr sz="3200" spc="-10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37E5A"/>
                </a:solidFill>
                <a:latin typeface="Arial"/>
                <a:cs typeface="Arial"/>
              </a:rPr>
              <a:t>HANDS!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6428" y="4419743"/>
            <a:ext cx="391636" cy="620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3786" y="5641895"/>
            <a:ext cx="1472060" cy="147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0715" y="571461"/>
            <a:ext cx="346646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Sample</a:t>
            </a:r>
            <a:r>
              <a:rPr sz="4000" spc="-40" dirty="0"/>
              <a:t> </a:t>
            </a:r>
            <a:r>
              <a:rPr sz="4000" spc="-10" dirty="0"/>
              <a:t>Quiz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3476" y="1330341"/>
            <a:ext cx="3630929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2735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This training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meant to provide  guidelines re stable and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effective 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precautions against transmission of 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diseases.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4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12700" marR="154305">
              <a:lnSpc>
                <a:spcPct val="100000"/>
              </a:lnSpc>
              <a:spcBef>
                <a:spcPts val="380"/>
              </a:spcBef>
              <a:buAutoNum type="arabicPeriod" startAt="2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Hepatitis means inflammation of the  lungs.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5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385"/>
              </a:spcBef>
              <a:buAutoNum type="arabicPeriod" startAt="3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Symptoms of Hepatitis (all)</a:t>
            </a:r>
            <a:r>
              <a:rPr sz="1600" spc="30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include:</a:t>
            </a:r>
            <a:endParaRPr sz="1600">
              <a:latin typeface="Arial"/>
              <a:cs typeface="Arial"/>
            </a:endParaRPr>
          </a:p>
          <a:p>
            <a:pPr marL="1176655" lvl="1" indent="-250190">
              <a:lnSpc>
                <a:spcPct val="100000"/>
              </a:lnSpc>
              <a:spcBef>
                <a:spcPts val="384"/>
              </a:spcBef>
              <a:buAutoNum type="alphaUcPeriod"/>
              <a:tabLst>
                <a:tab pos="1177290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Fatigue</a:t>
            </a:r>
            <a:endParaRPr sz="1600">
              <a:latin typeface="Arial"/>
              <a:cs typeface="Arial"/>
            </a:endParaRPr>
          </a:p>
          <a:p>
            <a:pPr marL="1176655" lvl="1" indent="-250190">
              <a:lnSpc>
                <a:spcPct val="100000"/>
              </a:lnSpc>
              <a:spcBef>
                <a:spcPts val="380"/>
              </a:spcBef>
              <a:buAutoNum type="alphaUcPeriod"/>
              <a:tabLst>
                <a:tab pos="1177290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Loss of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appetite</a:t>
            </a:r>
            <a:endParaRPr sz="1600">
              <a:latin typeface="Arial"/>
              <a:cs typeface="Arial"/>
            </a:endParaRPr>
          </a:p>
          <a:p>
            <a:pPr marL="1187450" lvl="1" indent="-260985">
              <a:lnSpc>
                <a:spcPct val="100000"/>
              </a:lnSpc>
              <a:spcBef>
                <a:spcPts val="385"/>
              </a:spcBef>
              <a:buAutoNum type="alphaUcPeriod"/>
              <a:tabLst>
                <a:tab pos="1188085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Nausea</a:t>
            </a:r>
            <a:endParaRPr sz="1600">
              <a:latin typeface="Arial"/>
              <a:cs typeface="Arial"/>
            </a:endParaRPr>
          </a:p>
          <a:p>
            <a:pPr marL="1187450" lvl="1" indent="-260985">
              <a:lnSpc>
                <a:spcPct val="100000"/>
              </a:lnSpc>
              <a:spcBef>
                <a:spcPts val="385"/>
              </a:spcBef>
              <a:buAutoNum type="alphaUcPeriod"/>
              <a:tabLst>
                <a:tab pos="1188085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Abdominal</a:t>
            </a:r>
            <a:r>
              <a:rPr sz="1600" spc="-25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Pain</a:t>
            </a:r>
            <a:endParaRPr sz="1600">
              <a:latin typeface="Arial"/>
              <a:cs typeface="Arial"/>
            </a:endParaRPr>
          </a:p>
          <a:p>
            <a:pPr marL="1176655" lvl="1" indent="-250190">
              <a:lnSpc>
                <a:spcPct val="100000"/>
              </a:lnSpc>
              <a:spcBef>
                <a:spcPts val="384"/>
              </a:spcBef>
              <a:buAutoNum type="alphaUcPeriod"/>
              <a:tabLst>
                <a:tab pos="1177290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A and</a:t>
            </a:r>
            <a:r>
              <a:rPr sz="1600" spc="-90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marL="1164590" lvl="1" indent="-238125">
              <a:lnSpc>
                <a:spcPct val="100000"/>
              </a:lnSpc>
              <a:spcBef>
                <a:spcPts val="380"/>
              </a:spcBef>
              <a:buAutoNum type="alphaUcPeriod"/>
              <a:tabLst>
                <a:tab pos="1165225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A thru</a:t>
            </a:r>
            <a:r>
              <a:rPr sz="1600" spc="-65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  <a:p>
            <a:pPr marL="240029" marR="5080" indent="-240029">
              <a:lnSpc>
                <a:spcPct val="120000"/>
              </a:lnSpc>
              <a:buAutoNum type="arabicPeriod" startAt="3"/>
              <a:tabLst>
                <a:tab pos="240029" algn="l"/>
                <a:tab pos="1840864" algn="l"/>
              </a:tabLst>
            </a:pP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All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3 </a:t>
            </a:r>
            <a:r>
              <a:rPr sz="1600" spc="-10" dirty="0">
                <a:solidFill>
                  <a:srgbClr val="F7F0E5"/>
                </a:solidFill>
                <a:latin typeface="Arial"/>
                <a:cs typeface="Arial"/>
              </a:rPr>
              <a:t>types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of hepatitis have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vaccines. 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7F0E5"/>
              </a:buClr>
              <a:buFont typeface="Arial"/>
              <a:buAutoNum type="arabicPeriod" startAt="3"/>
            </a:pPr>
            <a:endParaRPr sz="1550">
              <a:latin typeface="Times New Roman"/>
              <a:cs typeface="Times New Roman"/>
            </a:endParaRPr>
          </a:p>
          <a:p>
            <a:pPr marL="12700" marR="31242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AIDS stands for Acquired Immune  Deficiency</a:t>
            </a:r>
            <a:r>
              <a:rPr sz="1600" spc="-25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Syndrome.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0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2036" y="1226729"/>
            <a:ext cx="3924935" cy="5828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47015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Use of PPE and washing of hands are  examples of “universal precautions”  measures.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4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80"/>
              </a:spcBef>
              <a:buAutoNum type="arabicPeriod" startAt="7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Infections may be spread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the following  5 </a:t>
            </a:r>
            <a:r>
              <a:rPr sz="1600" spc="-10" dirty="0">
                <a:solidFill>
                  <a:srgbClr val="F7F0E5"/>
                </a:solidFill>
                <a:latin typeface="Arial"/>
                <a:cs typeface="Arial"/>
              </a:rPr>
              <a:t>ways: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thru intestinal/urinary tracts;  respiratory tract; direct contact or touching  of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skin lesions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or mucous membranes;  contact with blood or certain body  secretions; contact with vaginal  fluids/semen.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5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12700" marR="208915">
              <a:lnSpc>
                <a:spcPct val="100000"/>
              </a:lnSpc>
              <a:spcBef>
                <a:spcPts val="384"/>
              </a:spcBef>
              <a:buAutoNum type="arabicPeriod" startAt="8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Universal precautions should be used  </a:t>
            </a:r>
            <a:r>
              <a:rPr sz="1600" spc="-10" dirty="0">
                <a:solidFill>
                  <a:srgbClr val="F7F0E5"/>
                </a:solidFill>
                <a:latin typeface="Arial"/>
                <a:cs typeface="Arial"/>
              </a:rPr>
              <a:t>when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there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exposure to any body</a:t>
            </a:r>
            <a:r>
              <a:rPr sz="1600" spc="55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fluid.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0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12700" marR="390525">
              <a:lnSpc>
                <a:spcPct val="100000"/>
              </a:lnSpc>
              <a:spcBef>
                <a:spcPts val="385"/>
              </a:spcBef>
              <a:buAutoNum type="arabicPeriod" startAt="9"/>
              <a:tabLst>
                <a:tab pos="240029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Handwashing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not that important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in 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preventing transmission of infectious  organisms.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5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  <a:p>
            <a:pPr marL="12700" marR="368935">
              <a:lnSpc>
                <a:spcPct val="100000"/>
              </a:lnSpc>
              <a:spcBef>
                <a:spcPts val="384"/>
              </a:spcBef>
              <a:buAutoNum type="arabicPeriod" startAt="10"/>
              <a:tabLst>
                <a:tab pos="353060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Employees must accept Hepatitis B  </a:t>
            </a:r>
            <a:r>
              <a:rPr sz="1600" dirty="0">
                <a:solidFill>
                  <a:srgbClr val="F7F0E5"/>
                </a:solidFill>
                <a:latin typeface="Arial"/>
                <a:cs typeface="Arial"/>
              </a:rPr>
              <a:t>vaccinations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upon</a:t>
            </a:r>
            <a:r>
              <a:rPr sz="1600" spc="-30" dirty="0">
                <a:solidFill>
                  <a:srgbClr val="F7F0E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hire.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80"/>
              </a:spcBef>
              <a:tabLst>
                <a:tab pos="1840864" algn="l"/>
              </a:tabLst>
            </a:pPr>
            <a:r>
              <a:rPr sz="1600" spc="-5" dirty="0">
                <a:solidFill>
                  <a:srgbClr val="F7F0E5"/>
                </a:solidFill>
                <a:latin typeface="Arial"/>
                <a:cs typeface="Arial"/>
              </a:rPr>
              <a:t>True	False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514" y="1260254"/>
            <a:ext cx="8341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Symptoms of Hepatitis</a:t>
            </a:r>
            <a:r>
              <a:rPr sz="4400" spc="-155" dirty="0"/>
              <a:t> </a:t>
            </a:r>
            <a:r>
              <a:rPr sz="4400" spc="-5" dirty="0"/>
              <a:t>(all)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17952" y="2382733"/>
            <a:ext cx="2882265" cy="2585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Fatigue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Loss of</a:t>
            </a:r>
            <a:r>
              <a:rPr sz="2800" spc="-4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appetite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Nausea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Abdominal</a:t>
            </a:r>
            <a:r>
              <a:rPr sz="2800" spc="-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pain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37E5A"/>
                </a:solidFill>
                <a:latin typeface="Arial"/>
                <a:cs typeface="Arial"/>
              </a:rPr>
              <a:t>Dark urine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0021" y="2390363"/>
            <a:ext cx="3853815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37E5A"/>
                </a:solidFill>
                <a:latin typeface="Tahoma"/>
                <a:cs typeface="Tahoma"/>
              </a:rPr>
              <a:t>Vomiting</a:t>
            </a:r>
            <a:endParaRPr sz="2800">
              <a:latin typeface="Tahoma"/>
              <a:cs typeface="Tahoma"/>
            </a:endParaRPr>
          </a:p>
          <a:p>
            <a:pPr marL="354965" marR="5080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Jaundice (yellowing </a:t>
            </a:r>
            <a:r>
              <a:rPr sz="2800" dirty="0">
                <a:solidFill>
                  <a:srgbClr val="F37E5A"/>
                </a:solidFill>
                <a:latin typeface="Tahoma"/>
                <a:cs typeface="Tahoma"/>
              </a:rPr>
              <a:t>of 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skin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and/or</a:t>
            </a:r>
            <a:r>
              <a:rPr sz="2800" spc="3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eyes)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F37E5A"/>
                </a:solidFill>
                <a:latin typeface="Tahoma"/>
                <a:cs typeface="Tahoma"/>
              </a:rPr>
              <a:t>Diarrhea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Light colored</a:t>
            </a:r>
            <a:r>
              <a:rPr sz="2800" spc="-15" dirty="0">
                <a:solidFill>
                  <a:srgbClr val="F37E5A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37E5A"/>
                </a:solidFill>
                <a:latin typeface="Tahoma"/>
                <a:cs typeface="Tahoma"/>
              </a:rPr>
              <a:t>stools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0162" y="1059608"/>
            <a:ext cx="8636000" cy="1172210"/>
          </a:xfrm>
          <a:custGeom>
            <a:avLst/>
            <a:gdLst/>
            <a:ahLst/>
            <a:cxnLst/>
            <a:rect l="l" t="t" r="r" b="b"/>
            <a:pathLst>
              <a:path w="8636000" h="1172210">
                <a:moveTo>
                  <a:pt x="8635790" y="1171863"/>
                </a:moveTo>
                <a:lnTo>
                  <a:pt x="8635790" y="0"/>
                </a:lnTo>
                <a:lnTo>
                  <a:pt x="0" y="0"/>
                </a:lnTo>
                <a:lnTo>
                  <a:pt x="0" y="1171863"/>
                </a:lnTo>
                <a:lnTo>
                  <a:pt x="12192" y="117186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8609882" y="25908"/>
                </a:lnTo>
                <a:lnTo>
                  <a:pt x="8609882" y="12192"/>
                </a:lnTo>
                <a:lnTo>
                  <a:pt x="8622074" y="25908"/>
                </a:lnTo>
                <a:lnTo>
                  <a:pt x="8622074" y="1171863"/>
                </a:lnTo>
                <a:lnTo>
                  <a:pt x="8635790" y="1171863"/>
                </a:lnTo>
                <a:close/>
              </a:path>
              <a:path w="8636000" h="11722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8636000" h="1172210">
                <a:moveTo>
                  <a:pt x="25908" y="114595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145955"/>
                </a:lnTo>
                <a:lnTo>
                  <a:pt x="25908" y="1145955"/>
                </a:lnTo>
                <a:close/>
              </a:path>
              <a:path w="8636000" h="1172210">
                <a:moveTo>
                  <a:pt x="8622074" y="1145955"/>
                </a:moveTo>
                <a:lnTo>
                  <a:pt x="12192" y="1145955"/>
                </a:lnTo>
                <a:lnTo>
                  <a:pt x="25908" y="1159671"/>
                </a:lnTo>
                <a:lnTo>
                  <a:pt x="25908" y="1171863"/>
                </a:lnTo>
                <a:lnTo>
                  <a:pt x="8609882" y="1171863"/>
                </a:lnTo>
                <a:lnTo>
                  <a:pt x="8609882" y="1159671"/>
                </a:lnTo>
                <a:lnTo>
                  <a:pt x="8622074" y="1145955"/>
                </a:lnTo>
                <a:close/>
              </a:path>
              <a:path w="8636000" h="1172210">
                <a:moveTo>
                  <a:pt x="25908" y="1171863"/>
                </a:moveTo>
                <a:lnTo>
                  <a:pt x="25908" y="1159671"/>
                </a:lnTo>
                <a:lnTo>
                  <a:pt x="12192" y="1145955"/>
                </a:lnTo>
                <a:lnTo>
                  <a:pt x="12192" y="1171863"/>
                </a:lnTo>
                <a:lnTo>
                  <a:pt x="25908" y="1171863"/>
                </a:lnTo>
                <a:close/>
              </a:path>
              <a:path w="8636000" h="1172210">
                <a:moveTo>
                  <a:pt x="8622074" y="25908"/>
                </a:moveTo>
                <a:lnTo>
                  <a:pt x="8609882" y="12192"/>
                </a:lnTo>
                <a:lnTo>
                  <a:pt x="8609882" y="25908"/>
                </a:lnTo>
                <a:lnTo>
                  <a:pt x="8622074" y="25908"/>
                </a:lnTo>
                <a:close/>
              </a:path>
              <a:path w="8636000" h="1172210">
                <a:moveTo>
                  <a:pt x="8622074" y="1145955"/>
                </a:moveTo>
                <a:lnTo>
                  <a:pt x="8622074" y="25908"/>
                </a:lnTo>
                <a:lnTo>
                  <a:pt x="8609882" y="25908"/>
                </a:lnTo>
                <a:lnTo>
                  <a:pt x="8609882" y="1145955"/>
                </a:lnTo>
                <a:lnTo>
                  <a:pt x="8622074" y="1145955"/>
                </a:lnTo>
                <a:close/>
              </a:path>
              <a:path w="8636000" h="1172210">
                <a:moveTo>
                  <a:pt x="8622074" y="1171863"/>
                </a:moveTo>
                <a:lnTo>
                  <a:pt x="8622074" y="1145955"/>
                </a:lnTo>
                <a:lnTo>
                  <a:pt x="8609882" y="1159671"/>
                </a:lnTo>
                <a:lnTo>
                  <a:pt x="8609882" y="1171863"/>
                </a:lnTo>
                <a:lnTo>
                  <a:pt x="8622074" y="117186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62" y="1059608"/>
            <a:ext cx="8636000" cy="1172210"/>
          </a:xfrm>
          <a:custGeom>
            <a:avLst/>
            <a:gdLst/>
            <a:ahLst/>
            <a:cxnLst/>
            <a:rect l="l" t="t" r="r" b="b"/>
            <a:pathLst>
              <a:path w="8636000" h="1172210">
                <a:moveTo>
                  <a:pt x="8635790" y="1171863"/>
                </a:moveTo>
                <a:lnTo>
                  <a:pt x="8635790" y="0"/>
                </a:lnTo>
                <a:lnTo>
                  <a:pt x="0" y="0"/>
                </a:lnTo>
                <a:lnTo>
                  <a:pt x="0" y="1171863"/>
                </a:lnTo>
                <a:lnTo>
                  <a:pt x="12192" y="117186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8609882" y="25908"/>
                </a:lnTo>
                <a:lnTo>
                  <a:pt x="8609882" y="12192"/>
                </a:lnTo>
                <a:lnTo>
                  <a:pt x="8622074" y="25908"/>
                </a:lnTo>
                <a:lnTo>
                  <a:pt x="8622074" y="1171863"/>
                </a:lnTo>
                <a:lnTo>
                  <a:pt x="8635790" y="1171863"/>
                </a:lnTo>
                <a:close/>
              </a:path>
              <a:path w="8636000" h="11722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8636000" h="1172210">
                <a:moveTo>
                  <a:pt x="25908" y="1145955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145955"/>
                </a:lnTo>
                <a:lnTo>
                  <a:pt x="25908" y="1145955"/>
                </a:lnTo>
                <a:close/>
              </a:path>
              <a:path w="8636000" h="1172210">
                <a:moveTo>
                  <a:pt x="8622074" y="1145955"/>
                </a:moveTo>
                <a:lnTo>
                  <a:pt x="12192" y="1145955"/>
                </a:lnTo>
                <a:lnTo>
                  <a:pt x="25908" y="1159671"/>
                </a:lnTo>
                <a:lnTo>
                  <a:pt x="25908" y="1171863"/>
                </a:lnTo>
                <a:lnTo>
                  <a:pt x="8609882" y="1171863"/>
                </a:lnTo>
                <a:lnTo>
                  <a:pt x="8609882" y="1159671"/>
                </a:lnTo>
                <a:lnTo>
                  <a:pt x="8622074" y="1145955"/>
                </a:lnTo>
                <a:close/>
              </a:path>
              <a:path w="8636000" h="1172210">
                <a:moveTo>
                  <a:pt x="25908" y="1171863"/>
                </a:moveTo>
                <a:lnTo>
                  <a:pt x="25908" y="1159671"/>
                </a:lnTo>
                <a:lnTo>
                  <a:pt x="12192" y="1145955"/>
                </a:lnTo>
                <a:lnTo>
                  <a:pt x="12192" y="1171863"/>
                </a:lnTo>
                <a:lnTo>
                  <a:pt x="25908" y="1171863"/>
                </a:lnTo>
                <a:close/>
              </a:path>
              <a:path w="8636000" h="1172210">
                <a:moveTo>
                  <a:pt x="8622074" y="25908"/>
                </a:moveTo>
                <a:lnTo>
                  <a:pt x="8609882" y="12192"/>
                </a:lnTo>
                <a:lnTo>
                  <a:pt x="8609882" y="25908"/>
                </a:lnTo>
                <a:lnTo>
                  <a:pt x="8622074" y="25908"/>
                </a:lnTo>
                <a:close/>
              </a:path>
              <a:path w="8636000" h="1172210">
                <a:moveTo>
                  <a:pt x="8622074" y="1145955"/>
                </a:moveTo>
                <a:lnTo>
                  <a:pt x="8622074" y="25908"/>
                </a:lnTo>
                <a:lnTo>
                  <a:pt x="8609882" y="25908"/>
                </a:lnTo>
                <a:lnTo>
                  <a:pt x="8609882" y="1145955"/>
                </a:lnTo>
                <a:lnTo>
                  <a:pt x="8622074" y="1145955"/>
                </a:lnTo>
                <a:close/>
              </a:path>
              <a:path w="8636000" h="1172210">
                <a:moveTo>
                  <a:pt x="8622074" y="1171863"/>
                </a:moveTo>
                <a:lnTo>
                  <a:pt x="8622074" y="1145955"/>
                </a:lnTo>
                <a:lnTo>
                  <a:pt x="8609882" y="1159671"/>
                </a:lnTo>
                <a:lnTo>
                  <a:pt x="8609882" y="1171863"/>
                </a:lnTo>
                <a:lnTo>
                  <a:pt x="8622074" y="1171863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914327"/>
            <a:ext cx="50463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A</a:t>
            </a:r>
            <a:r>
              <a:rPr sz="4000" spc="-65" dirty="0"/>
              <a:t> </a:t>
            </a:r>
            <a:r>
              <a:rPr sz="4000" spc="-5" dirty="0"/>
              <a:t>(virus)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63690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636905" algn="l"/>
                <a:tab pos="637540" algn="l"/>
              </a:tabLst>
            </a:pPr>
            <a:r>
              <a:rPr b="1" spc="-5" dirty="0">
                <a:latin typeface="Arial"/>
                <a:cs typeface="Arial"/>
              </a:rPr>
              <a:t>Hepatitis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A:</a:t>
            </a:r>
          </a:p>
          <a:p>
            <a:pPr marL="63690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636905" algn="l"/>
                <a:tab pos="637540" algn="l"/>
              </a:tabLst>
            </a:pPr>
            <a:r>
              <a:rPr b="1" spc="-5" dirty="0">
                <a:latin typeface="Arial"/>
                <a:cs typeface="Arial"/>
              </a:rPr>
              <a:t>Transmission: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spc="-5" dirty="0"/>
              <a:t>fecal-oral</a:t>
            </a:r>
          </a:p>
          <a:p>
            <a:pPr marL="636905" marR="5080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636905" algn="l"/>
                <a:tab pos="637540" algn="l"/>
              </a:tabLst>
            </a:pPr>
            <a:r>
              <a:rPr b="1" spc="-5" dirty="0">
                <a:latin typeface="Arial"/>
                <a:cs typeface="Arial"/>
              </a:rPr>
              <a:t>Symptoms: </a:t>
            </a:r>
            <a:r>
              <a:rPr spc="-5" dirty="0"/>
              <a:t>tiredness, </a:t>
            </a:r>
            <a:r>
              <a:rPr dirty="0"/>
              <a:t>muscle </a:t>
            </a:r>
            <a:r>
              <a:rPr spc="-5" dirty="0"/>
              <a:t>weakness,  pain in joints, nausea, fever,</a:t>
            </a:r>
            <a:r>
              <a:rPr spc="-65" dirty="0"/>
              <a:t> </a:t>
            </a:r>
            <a:r>
              <a:rPr spc="-5" dirty="0"/>
              <a:t>jaundice;</a:t>
            </a:r>
          </a:p>
          <a:p>
            <a:pPr marL="636905" marR="31750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636905" algn="l"/>
                <a:tab pos="637540" algn="l"/>
                <a:tab pos="2959735" algn="l"/>
              </a:tabLst>
            </a:pPr>
            <a:r>
              <a:rPr b="1" spc="-5" dirty="0">
                <a:latin typeface="Arial"/>
                <a:cs typeface="Arial"/>
              </a:rPr>
              <a:t>Treatment:	</a:t>
            </a:r>
            <a:r>
              <a:rPr spc="-5" dirty="0"/>
              <a:t>immune </a:t>
            </a:r>
            <a:r>
              <a:rPr spc="-10" dirty="0"/>
              <a:t>globulin </a:t>
            </a:r>
            <a:r>
              <a:rPr spc="-5" dirty="0"/>
              <a:t>if within </a:t>
            </a:r>
            <a:r>
              <a:rPr dirty="0"/>
              <a:t>two  weeks;</a:t>
            </a:r>
            <a:r>
              <a:rPr spc="-35" dirty="0"/>
              <a:t> </a:t>
            </a:r>
            <a:r>
              <a:rPr spc="-5" dirty="0"/>
              <a:t>self-limiting.</a:t>
            </a:r>
          </a:p>
          <a:p>
            <a:pPr marL="63690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636905" algn="l"/>
                <a:tab pos="637540" algn="l"/>
                <a:tab pos="4332605" algn="l"/>
              </a:tabLst>
            </a:pPr>
            <a:r>
              <a:rPr b="1" spc="-5" dirty="0">
                <a:latin typeface="Arial"/>
                <a:cs typeface="Arial"/>
              </a:rPr>
              <a:t>Chronic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Infection:	</a:t>
            </a:r>
            <a:r>
              <a:rPr spc="-5" dirty="0"/>
              <a:t>no chronic</a:t>
            </a:r>
            <a:r>
              <a:rPr spc="-50" dirty="0"/>
              <a:t> </a:t>
            </a:r>
            <a:r>
              <a:rPr spc="-5" dirty="0"/>
              <a:t>infection</a:t>
            </a:r>
          </a:p>
          <a:p>
            <a:pPr marL="63690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636905" algn="l"/>
                <a:tab pos="637540" algn="l"/>
              </a:tabLst>
            </a:pPr>
            <a:r>
              <a:rPr b="1" spc="-5" dirty="0">
                <a:latin typeface="Arial"/>
                <a:cs typeface="Arial"/>
              </a:rPr>
              <a:t>Vaccine </a:t>
            </a:r>
            <a:r>
              <a:rPr spc="-5" dirty="0"/>
              <a:t>available for Hepatitis</a:t>
            </a:r>
            <a:r>
              <a:rPr spc="-40" dirty="0"/>
              <a:t> </a:t>
            </a:r>
            <a:r>
              <a:rPr dirty="0"/>
              <a:t>A</a:t>
            </a:r>
          </a:p>
        </p:txBody>
      </p:sp>
      <p:sp>
        <p:nvSpPr>
          <p:cNvPr id="5" name="object 5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914327"/>
            <a:ext cx="50463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B</a:t>
            </a:r>
            <a:r>
              <a:rPr sz="4000" spc="-65" dirty="0"/>
              <a:t> </a:t>
            </a:r>
            <a:r>
              <a:rPr sz="4000" spc="-5" dirty="0"/>
              <a:t>(virus)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228241" y="1856699"/>
            <a:ext cx="7923530" cy="493839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Hepatitis</a:t>
            </a:r>
            <a:r>
              <a:rPr sz="2600" b="1" spc="-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B:</a:t>
            </a:r>
            <a:endParaRPr sz="26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Transmission: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blood, semen, vaginal fluids, saliva;  over 100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times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easier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transmit than</a:t>
            </a:r>
            <a:r>
              <a:rPr sz="2600" spc="-5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HIV</a:t>
            </a:r>
            <a:endParaRPr sz="2600">
              <a:latin typeface="Arial"/>
              <a:cs typeface="Arial"/>
            </a:endParaRPr>
          </a:p>
          <a:p>
            <a:pPr marL="354965" marR="377190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Symptoms: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tiredness, muscle weakness, pain</a:t>
            </a:r>
            <a:r>
              <a:rPr sz="2600" spc="-12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in 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joints, nausea, fever,</a:t>
            </a:r>
            <a:r>
              <a:rPr sz="2600" spc="-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jaundice</a:t>
            </a:r>
            <a:endParaRPr sz="2600">
              <a:latin typeface="Arial"/>
              <a:cs typeface="Arial"/>
            </a:endParaRPr>
          </a:p>
          <a:p>
            <a:pPr marL="354965" marR="360045" indent="-34226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  <a:tab pos="2228215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Treatment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:	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within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two weeks immune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globulin; if 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chronic,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interferon</a:t>
            </a:r>
            <a:r>
              <a:rPr sz="2600" spc="-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(ribovirin)</a:t>
            </a:r>
            <a:endParaRPr sz="2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  <a:tab pos="3364865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Chronic</a:t>
            </a:r>
            <a:r>
              <a:rPr sz="2600" b="1" spc="-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Infection:	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10% develop chronic</a:t>
            </a:r>
            <a:r>
              <a:rPr sz="26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infection</a:t>
            </a:r>
            <a:endParaRPr sz="2600">
              <a:latin typeface="Arial"/>
              <a:cs typeface="Arial"/>
            </a:endParaRPr>
          </a:p>
          <a:p>
            <a:pPr marL="354965" marR="303530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  <a:tab pos="3364865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Chronic</a:t>
            </a:r>
            <a:r>
              <a:rPr sz="2600" b="1" spc="-2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Infection:	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Can cause liver cell</a:t>
            </a:r>
            <a:r>
              <a:rPr sz="2600" spc="-10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damage;  Cirrhosis; liver</a:t>
            </a:r>
            <a:r>
              <a:rPr sz="2600" spc="-5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cancer</a:t>
            </a:r>
            <a:endParaRPr sz="2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F37E5A"/>
                </a:solidFill>
                <a:latin typeface="Arial"/>
                <a:cs typeface="Arial"/>
              </a:rPr>
              <a:t>Vaccine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available </a:t>
            </a:r>
            <a:r>
              <a:rPr sz="2600" spc="-5" dirty="0">
                <a:solidFill>
                  <a:srgbClr val="F37E5A"/>
                </a:solidFill>
                <a:latin typeface="Arial"/>
                <a:cs typeface="Arial"/>
              </a:rPr>
              <a:t>for Hepatitis</a:t>
            </a:r>
            <a:r>
              <a:rPr sz="2600" spc="-4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37E5A"/>
                </a:solidFill>
                <a:latin typeface="Arial"/>
                <a:cs typeface="Arial"/>
              </a:rPr>
              <a:t>B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565" rIns="0" bIns="0" rtlCol="0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Hepatitis B</a:t>
            </a:r>
            <a:r>
              <a:rPr sz="2400" b="1" spc="-85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Infections</a:t>
            </a:r>
            <a:endParaRPr sz="2400">
              <a:latin typeface="Times New Roman"/>
              <a:cs typeface="Times New Roman"/>
            </a:endParaRPr>
          </a:p>
          <a:p>
            <a:pPr marL="538480" algn="ctr">
              <a:lnSpc>
                <a:spcPct val="100000"/>
              </a:lnSpc>
              <a:spcBef>
                <a:spcPts val="30"/>
              </a:spcBef>
            </a:pPr>
            <a:r>
              <a:rPr sz="1600" b="1" dirty="0">
                <a:solidFill>
                  <a:srgbClr val="F37E5A"/>
                </a:solidFill>
                <a:latin typeface="Times New Roman"/>
                <a:cs typeface="Times New Roman"/>
              </a:rPr>
              <a:t>300,000 </a:t>
            </a:r>
            <a:r>
              <a:rPr sz="16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per</a:t>
            </a:r>
            <a:r>
              <a:rPr sz="1600" b="1" spc="-5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199" y="2009993"/>
            <a:ext cx="27438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3070" marR="5080" indent="-42100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Asymptomatic Cases 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150,000</a:t>
            </a:r>
            <a:r>
              <a:rPr sz="2400" b="1" spc="-2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(50%)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2086" y="2009993"/>
            <a:ext cx="2573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345" marR="5080" indent="-3352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Symptomatic</a:t>
            </a:r>
            <a:r>
              <a:rPr sz="2400" b="1" spc="-6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Cases 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150,000</a:t>
            </a:r>
            <a:r>
              <a:rPr sz="2400" b="1" spc="-2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(50%)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4441" y="3610062"/>
            <a:ext cx="1205230" cy="66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Death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b="1" dirty="0">
                <a:solidFill>
                  <a:srgbClr val="F37E5A"/>
                </a:solidFill>
                <a:latin typeface="Times New Roman"/>
                <a:cs typeface="Times New Roman"/>
              </a:rPr>
              <a:t>322</a:t>
            </a:r>
            <a:r>
              <a:rPr sz="1800" b="1" spc="-75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(0.05%)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5370" y="3610062"/>
            <a:ext cx="38214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6280" marR="5080" indent="-70421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Hepatitis B </a:t>
            </a:r>
            <a:r>
              <a:rPr sz="2400" b="1" spc="-10" dirty="0">
                <a:solidFill>
                  <a:srgbClr val="F37E5A"/>
                </a:solidFill>
                <a:latin typeface="Times New Roman"/>
                <a:cs typeface="Times New Roman"/>
              </a:rPr>
              <a:t>Chronic</a:t>
            </a:r>
            <a:r>
              <a:rPr sz="2400" b="1" spc="-7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Carriers 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18-30,000</a:t>
            </a:r>
            <a:r>
              <a:rPr sz="2400" b="1" spc="-1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(6-10%)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3096" y="4829161"/>
            <a:ext cx="2908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37E5A"/>
                </a:solidFill>
                <a:latin typeface="Times New Roman"/>
                <a:cs typeface="Times New Roman"/>
              </a:rPr>
              <a:t>Chronic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Liver</a:t>
            </a:r>
            <a:r>
              <a:rPr sz="2400" b="1" spc="-105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763" y="5972066"/>
            <a:ext cx="28155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0395" marR="5080" indent="-6083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Death </a:t>
            </a:r>
            <a:r>
              <a:rPr sz="2400" b="1" spc="-15" dirty="0">
                <a:solidFill>
                  <a:srgbClr val="F37E5A"/>
                </a:solidFill>
                <a:latin typeface="Times New Roman"/>
                <a:cs typeface="Times New Roman"/>
              </a:rPr>
              <a:t>from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Cirrhosis 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5100</a:t>
            </a:r>
            <a:r>
              <a:rPr sz="2400" b="1" spc="-15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(1.7%)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6515" y="5972066"/>
            <a:ext cx="3809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4425" marR="5080" indent="-110236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Death-Primary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Liver</a:t>
            </a:r>
            <a:r>
              <a:rPr sz="2400" b="1" spc="-114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Cancer  </a:t>
            </a:r>
            <a:r>
              <a:rPr sz="2400" b="1" dirty="0">
                <a:solidFill>
                  <a:srgbClr val="F37E5A"/>
                </a:solidFill>
                <a:latin typeface="Times New Roman"/>
                <a:cs typeface="Times New Roman"/>
              </a:rPr>
              <a:t>1200</a:t>
            </a:r>
            <a:r>
              <a:rPr sz="2400" b="1" spc="-10" dirty="0">
                <a:solidFill>
                  <a:srgbClr val="F37E5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Times New Roman"/>
                <a:cs typeface="Times New Roman"/>
              </a:rPr>
              <a:t>(0.4%)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06344" y="1288191"/>
            <a:ext cx="1224280" cy="699770"/>
          </a:xfrm>
          <a:custGeom>
            <a:avLst/>
            <a:gdLst/>
            <a:ahLst/>
            <a:cxnLst/>
            <a:rect l="l" t="t" r="r" b="b"/>
            <a:pathLst>
              <a:path w="1224279" h="699769">
                <a:moveTo>
                  <a:pt x="95996" y="559262"/>
                </a:moveTo>
                <a:lnTo>
                  <a:pt x="0" y="699455"/>
                </a:lnTo>
                <a:lnTo>
                  <a:pt x="76184" y="696023"/>
                </a:lnTo>
                <a:lnTo>
                  <a:pt x="76184" y="627827"/>
                </a:lnTo>
                <a:lnTo>
                  <a:pt x="90971" y="619549"/>
                </a:lnTo>
                <a:lnTo>
                  <a:pt x="95996" y="559262"/>
                </a:lnTo>
                <a:close/>
              </a:path>
              <a:path w="1224279" h="699769">
                <a:moveTo>
                  <a:pt x="90971" y="619549"/>
                </a:moveTo>
                <a:lnTo>
                  <a:pt x="76184" y="627827"/>
                </a:lnTo>
                <a:lnTo>
                  <a:pt x="88431" y="650025"/>
                </a:lnTo>
                <a:lnTo>
                  <a:pt x="90971" y="619549"/>
                </a:lnTo>
                <a:close/>
              </a:path>
              <a:path w="1224279" h="699769">
                <a:moveTo>
                  <a:pt x="169148" y="691835"/>
                </a:moveTo>
                <a:lnTo>
                  <a:pt x="114724" y="664109"/>
                </a:lnTo>
                <a:lnTo>
                  <a:pt x="100568" y="672023"/>
                </a:lnTo>
                <a:lnTo>
                  <a:pt x="88961" y="650984"/>
                </a:lnTo>
                <a:lnTo>
                  <a:pt x="88376" y="650687"/>
                </a:lnTo>
                <a:lnTo>
                  <a:pt x="88376" y="649925"/>
                </a:lnTo>
                <a:lnTo>
                  <a:pt x="76184" y="627827"/>
                </a:lnTo>
                <a:lnTo>
                  <a:pt x="76184" y="696023"/>
                </a:lnTo>
                <a:lnTo>
                  <a:pt x="88376" y="695473"/>
                </a:lnTo>
                <a:lnTo>
                  <a:pt x="88376" y="650687"/>
                </a:lnTo>
                <a:lnTo>
                  <a:pt x="88431" y="650025"/>
                </a:lnTo>
                <a:lnTo>
                  <a:pt x="88431" y="695471"/>
                </a:lnTo>
                <a:lnTo>
                  <a:pt x="169148" y="691835"/>
                </a:lnTo>
                <a:close/>
              </a:path>
              <a:path w="1224279" h="699769">
                <a:moveTo>
                  <a:pt x="1223665" y="44189"/>
                </a:moveTo>
                <a:lnTo>
                  <a:pt x="1197757" y="0"/>
                </a:lnTo>
                <a:lnTo>
                  <a:pt x="90971" y="619549"/>
                </a:lnTo>
                <a:lnTo>
                  <a:pt x="88431" y="650025"/>
                </a:lnTo>
                <a:lnTo>
                  <a:pt x="88961" y="650984"/>
                </a:lnTo>
                <a:lnTo>
                  <a:pt x="114724" y="664109"/>
                </a:lnTo>
                <a:lnTo>
                  <a:pt x="1223665" y="44189"/>
                </a:lnTo>
                <a:close/>
              </a:path>
              <a:path w="1224279" h="699769">
                <a:moveTo>
                  <a:pt x="114724" y="664109"/>
                </a:moveTo>
                <a:lnTo>
                  <a:pt x="88961" y="650984"/>
                </a:lnTo>
                <a:lnTo>
                  <a:pt x="100568" y="672023"/>
                </a:lnTo>
                <a:lnTo>
                  <a:pt x="114724" y="664109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5154" y="1364385"/>
            <a:ext cx="1148080" cy="699770"/>
          </a:xfrm>
          <a:custGeom>
            <a:avLst/>
            <a:gdLst/>
            <a:ahLst/>
            <a:cxnLst/>
            <a:rect l="l" t="t" r="r" b="b"/>
            <a:pathLst>
              <a:path w="1148079" h="699769">
                <a:moveTo>
                  <a:pt x="1060612" y="647645"/>
                </a:moveTo>
                <a:lnTo>
                  <a:pt x="1059090" y="617206"/>
                </a:lnTo>
                <a:lnTo>
                  <a:pt x="25892" y="0"/>
                </a:lnTo>
                <a:lnTo>
                  <a:pt x="0" y="44189"/>
                </a:lnTo>
                <a:lnTo>
                  <a:pt x="1032672" y="661097"/>
                </a:lnTo>
                <a:lnTo>
                  <a:pt x="1060612" y="647645"/>
                </a:lnTo>
                <a:close/>
              </a:path>
              <a:path w="1148079" h="699769">
                <a:moveTo>
                  <a:pt x="1074328" y="694189"/>
                </a:moveTo>
                <a:lnTo>
                  <a:pt x="1074328" y="626309"/>
                </a:lnTo>
                <a:lnTo>
                  <a:pt x="1048420" y="670505"/>
                </a:lnTo>
                <a:lnTo>
                  <a:pt x="1032672" y="661097"/>
                </a:lnTo>
                <a:lnTo>
                  <a:pt x="978316" y="687269"/>
                </a:lnTo>
                <a:lnTo>
                  <a:pt x="1074328" y="694189"/>
                </a:lnTo>
                <a:close/>
              </a:path>
              <a:path w="1148079" h="699769">
                <a:moveTo>
                  <a:pt x="1060612" y="649707"/>
                </a:moveTo>
                <a:lnTo>
                  <a:pt x="1060612" y="647645"/>
                </a:lnTo>
                <a:lnTo>
                  <a:pt x="1032672" y="661097"/>
                </a:lnTo>
                <a:lnTo>
                  <a:pt x="1048420" y="670505"/>
                </a:lnTo>
                <a:lnTo>
                  <a:pt x="1060612" y="649707"/>
                </a:lnTo>
                <a:close/>
              </a:path>
              <a:path w="1148079" h="699769">
                <a:moveTo>
                  <a:pt x="1147465" y="699461"/>
                </a:moveTo>
                <a:lnTo>
                  <a:pt x="1056040" y="556205"/>
                </a:lnTo>
                <a:lnTo>
                  <a:pt x="1059090" y="617206"/>
                </a:lnTo>
                <a:lnTo>
                  <a:pt x="1074328" y="626309"/>
                </a:lnTo>
                <a:lnTo>
                  <a:pt x="1074328" y="694189"/>
                </a:lnTo>
                <a:lnTo>
                  <a:pt x="1147465" y="699461"/>
                </a:lnTo>
                <a:close/>
              </a:path>
              <a:path w="1148079" h="699769">
                <a:moveTo>
                  <a:pt x="1074328" y="626309"/>
                </a:moveTo>
                <a:lnTo>
                  <a:pt x="1059090" y="617206"/>
                </a:lnTo>
                <a:lnTo>
                  <a:pt x="1060612" y="647645"/>
                </a:lnTo>
                <a:lnTo>
                  <a:pt x="1060612" y="649707"/>
                </a:lnTo>
                <a:lnTo>
                  <a:pt x="1074328" y="626309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7196" y="2891302"/>
            <a:ext cx="845819" cy="696595"/>
          </a:xfrm>
          <a:custGeom>
            <a:avLst/>
            <a:gdLst/>
            <a:ahLst/>
            <a:cxnLst/>
            <a:rect l="l" t="t" r="r" b="b"/>
            <a:pathLst>
              <a:path w="845820" h="696595">
                <a:moveTo>
                  <a:pt x="770999" y="602605"/>
                </a:moveTo>
                <a:lnTo>
                  <a:pt x="31988" y="0"/>
                </a:lnTo>
                <a:lnTo>
                  <a:pt x="0" y="39624"/>
                </a:lnTo>
                <a:lnTo>
                  <a:pt x="738279" y="641630"/>
                </a:lnTo>
                <a:lnTo>
                  <a:pt x="767010" y="632712"/>
                </a:lnTo>
                <a:lnTo>
                  <a:pt x="768126" y="631331"/>
                </a:lnTo>
                <a:lnTo>
                  <a:pt x="770999" y="602605"/>
                </a:lnTo>
                <a:close/>
              </a:path>
              <a:path w="845820" h="696595">
                <a:moveTo>
                  <a:pt x="783259" y="682647"/>
                </a:moveTo>
                <a:lnTo>
                  <a:pt x="783259" y="612602"/>
                </a:lnTo>
                <a:lnTo>
                  <a:pt x="768126" y="631331"/>
                </a:lnTo>
                <a:lnTo>
                  <a:pt x="768019" y="632399"/>
                </a:lnTo>
                <a:lnTo>
                  <a:pt x="767010" y="632712"/>
                </a:lnTo>
                <a:lnTo>
                  <a:pt x="751255" y="652211"/>
                </a:lnTo>
                <a:lnTo>
                  <a:pt x="738279" y="641630"/>
                </a:lnTo>
                <a:lnTo>
                  <a:pt x="679643" y="659831"/>
                </a:lnTo>
                <a:lnTo>
                  <a:pt x="783259" y="682647"/>
                </a:lnTo>
                <a:close/>
              </a:path>
              <a:path w="845820" h="696595">
                <a:moveTo>
                  <a:pt x="767010" y="632712"/>
                </a:moveTo>
                <a:lnTo>
                  <a:pt x="738279" y="641630"/>
                </a:lnTo>
                <a:lnTo>
                  <a:pt x="751255" y="652211"/>
                </a:lnTo>
                <a:lnTo>
                  <a:pt x="767010" y="632712"/>
                </a:lnTo>
                <a:close/>
              </a:path>
              <a:path w="845820" h="696595">
                <a:moveTo>
                  <a:pt x="783259" y="612602"/>
                </a:moveTo>
                <a:lnTo>
                  <a:pt x="770999" y="602605"/>
                </a:lnTo>
                <a:lnTo>
                  <a:pt x="768126" y="631331"/>
                </a:lnTo>
                <a:lnTo>
                  <a:pt x="783259" y="612602"/>
                </a:lnTo>
                <a:close/>
              </a:path>
              <a:path w="845820" h="696595">
                <a:moveTo>
                  <a:pt x="845743" y="696407"/>
                </a:moveTo>
                <a:lnTo>
                  <a:pt x="777163" y="540974"/>
                </a:lnTo>
                <a:lnTo>
                  <a:pt x="770999" y="602605"/>
                </a:lnTo>
                <a:lnTo>
                  <a:pt x="783259" y="612602"/>
                </a:lnTo>
                <a:lnTo>
                  <a:pt x="783259" y="682647"/>
                </a:lnTo>
                <a:lnTo>
                  <a:pt x="845743" y="696407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528" y="2911114"/>
            <a:ext cx="152400" cy="600710"/>
          </a:xfrm>
          <a:custGeom>
            <a:avLst/>
            <a:gdLst/>
            <a:ahLst/>
            <a:cxnLst/>
            <a:rect l="l" t="t" r="r" b="b"/>
            <a:pathLst>
              <a:path w="152400" h="600710">
                <a:moveTo>
                  <a:pt x="76184" y="499826"/>
                </a:moveTo>
                <a:lnTo>
                  <a:pt x="0" y="448025"/>
                </a:lnTo>
                <a:lnTo>
                  <a:pt x="51816" y="551667"/>
                </a:lnTo>
                <a:lnTo>
                  <a:pt x="51816" y="499826"/>
                </a:lnTo>
                <a:lnTo>
                  <a:pt x="76184" y="499826"/>
                </a:lnTo>
                <a:close/>
              </a:path>
              <a:path w="152400" h="600710">
                <a:moveTo>
                  <a:pt x="102092" y="482214"/>
                </a:moveTo>
                <a:lnTo>
                  <a:pt x="102092" y="0"/>
                </a:lnTo>
                <a:lnTo>
                  <a:pt x="51816" y="0"/>
                </a:lnTo>
                <a:lnTo>
                  <a:pt x="51816" y="483257"/>
                </a:lnTo>
                <a:lnTo>
                  <a:pt x="76184" y="499826"/>
                </a:lnTo>
                <a:lnTo>
                  <a:pt x="102092" y="482214"/>
                </a:lnTo>
                <a:close/>
              </a:path>
              <a:path w="152400" h="600710">
                <a:moveTo>
                  <a:pt x="102092" y="548599"/>
                </a:moveTo>
                <a:lnTo>
                  <a:pt x="102092" y="499826"/>
                </a:lnTo>
                <a:lnTo>
                  <a:pt x="51816" y="499826"/>
                </a:lnTo>
                <a:lnTo>
                  <a:pt x="51816" y="551667"/>
                </a:lnTo>
                <a:lnTo>
                  <a:pt x="76184" y="600410"/>
                </a:lnTo>
                <a:lnTo>
                  <a:pt x="102092" y="548599"/>
                </a:lnTo>
                <a:close/>
              </a:path>
              <a:path w="152400" h="600710">
                <a:moveTo>
                  <a:pt x="152384" y="448025"/>
                </a:moveTo>
                <a:lnTo>
                  <a:pt x="76184" y="499826"/>
                </a:lnTo>
                <a:lnTo>
                  <a:pt x="102092" y="499826"/>
                </a:lnTo>
                <a:lnTo>
                  <a:pt x="102092" y="548599"/>
                </a:lnTo>
                <a:lnTo>
                  <a:pt x="152384" y="448025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35055" y="2815102"/>
            <a:ext cx="771525" cy="696595"/>
          </a:xfrm>
          <a:custGeom>
            <a:avLst/>
            <a:gdLst/>
            <a:ahLst/>
            <a:cxnLst/>
            <a:rect l="l" t="t" r="r" b="b"/>
            <a:pathLst>
              <a:path w="771525" h="696595">
                <a:moveTo>
                  <a:pt x="70685" y="599554"/>
                </a:moveTo>
                <a:lnTo>
                  <a:pt x="62468" y="537941"/>
                </a:lnTo>
                <a:lnTo>
                  <a:pt x="0" y="696422"/>
                </a:lnTo>
                <a:lnTo>
                  <a:pt x="57896" y="680729"/>
                </a:lnTo>
                <a:lnTo>
                  <a:pt x="57896" y="611078"/>
                </a:lnTo>
                <a:lnTo>
                  <a:pt x="70685" y="599554"/>
                </a:lnTo>
                <a:close/>
              </a:path>
              <a:path w="771525" h="696595">
                <a:moveTo>
                  <a:pt x="74660" y="629366"/>
                </a:moveTo>
                <a:lnTo>
                  <a:pt x="70685" y="599554"/>
                </a:lnTo>
                <a:lnTo>
                  <a:pt x="57896" y="611078"/>
                </a:lnTo>
                <a:lnTo>
                  <a:pt x="74660" y="629366"/>
                </a:lnTo>
                <a:close/>
              </a:path>
              <a:path w="771525" h="696595">
                <a:moveTo>
                  <a:pt x="163052" y="652226"/>
                </a:moveTo>
                <a:lnTo>
                  <a:pt x="103499" y="636824"/>
                </a:lnTo>
                <a:lnTo>
                  <a:pt x="91424" y="647654"/>
                </a:lnTo>
                <a:lnTo>
                  <a:pt x="57896" y="611078"/>
                </a:lnTo>
                <a:lnTo>
                  <a:pt x="57896" y="680729"/>
                </a:lnTo>
                <a:lnTo>
                  <a:pt x="163052" y="652226"/>
                </a:lnTo>
                <a:close/>
              </a:path>
              <a:path w="771525" h="696595">
                <a:moveTo>
                  <a:pt x="771083" y="38100"/>
                </a:moveTo>
                <a:lnTo>
                  <a:pt x="736031" y="0"/>
                </a:lnTo>
                <a:lnTo>
                  <a:pt x="70685" y="599554"/>
                </a:lnTo>
                <a:lnTo>
                  <a:pt x="74660" y="629366"/>
                </a:lnTo>
                <a:lnTo>
                  <a:pt x="103499" y="636824"/>
                </a:lnTo>
                <a:lnTo>
                  <a:pt x="771083" y="38100"/>
                </a:lnTo>
                <a:close/>
              </a:path>
              <a:path w="771525" h="696595">
                <a:moveTo>
                  <a:pt x="103499" y="636824"/>
                </a:moveTo>
                <a:lnTo>
                  <a:pt x="74660" y="629366"/>
                </a:lnTo>
                <a:lnTo>
                  <a:pt x="91424" y="647654"/>
                </a:lnTo>
                <a:lnTo>
                  <a:pt x="103499" y="636824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02033" y="4434992"/>
            <a:ext cx="152400" cy="372110"/>
          </a:xfrm>
          <a:custGeom>
            <a:avLst/>
            <a:gdLst/>
            <a:ahLst/>
            <a:cxnLst/>
            <a:rect l="l" t="t" r="r" b="b"/>
            <a:pathLst>
              <a:path w="152400" h="372110">
                <a:moveTo>
                  <a:pt x="76200" y="271241"/>
                </a:moveTo>
                <a:lnTo>
                  <a:pt x="0" y="219440"/>
                </a:lnTo>
                <a:lnTo>
                  <a:pt x="51816" y="323052"/>
                </a:lnTo>
                <a:lnTo>
                  <a:pt x="51816" y="271241"/>
                </a:lnTo>
                <a:lnTo>
                  <a:pt x="76200" y="271241"/>
                </a:lnTo>
                <a:close/>
              </a:path>
              <a:path w="152400" h="372110">
                <a:moveTo>
                  <a:pt x="102108" y="253629"/>
                </a:moveTo>
                <a:lnTo>
                  <a:pt x="102108" y="0"/>
                </a:lnTo>
                <a:lnTo>
                  <a:pt x="51816" y="0"/>
                </a:lnTo>
                <a:lnTo>
                  <a:pt x="51816" y="254665"/>
                </a:lnTo>
                <a:lnTo>
                  <a:pt x="76200" y="271241"/>
                </a:lnTo>
                <a:lnTo>
                  <a:pt x="102108" y="253629"/>
                </a:lnTo>
                <a:close/>
              </a:path>
              <a:path w="152400" h="372110">
                <a:moveTo>
                  <a:pt x="102108" y="320004"/>
                </a:moveTo>
                <a:lnTo>
                  <a:pt x="102108" y="271241"/>
                </a:lnTo>
                <a:lnTo>
                  <a:pt x="51816" y="271241"/>
                </a:lnTo>
                <a:lnTo>
                  <a:pt x="51816" y="323052"/>
                </a:lnTo>
                <a:lnTo>
                  <a:pt x="76200" y="371810"/>
                </a:lnTo>
                <a:lnTo>
                  <a:pt x="102108" y="320004"/>
                </a:lnTo>
                <a:close/>
              </a:path>
              <a:path w="152400" h="372110">
                <a:moveTo>
                  <a:pt x="152400" y="219440"/>
                </a:moveTo>
                <a:lnTo>
                  <a:pt x="76200" y="271241"/>
                </a:lnTo>
                <a:lnTo>
                  <a:pt x="102108" y="271241"/>
                </a:lnTo>
                <a:lnTo>
                  <a:pt x="102108" y="320004"/>
                </a:lnTo>
                <a:lnTo>
                  <a:pt x="152400" y="219440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88182" y="5254828"/>
            <a:ext cx="771525" cy="771525"/>
          </a:xfrm>
          <a:custGeom>
            <a:avLst/>
            <a:gdLst/>
            <a:ahLst/>
            <a:cxnLst/>
            <a:rect l="l" t="t" r="r" b="b"/>
            <a:pathLst>
              <a:path w="771525" h="771525">
                <a:moveTo>
                  <a:pt x="705377" y="670340"/>
                </a:moveTo>
                <a:lnTo>
                  <a:pt x="35052" y="0"/>
                </a:lnTo>
                <a:lnTo>
                  <a:pt x="0" y="35052"/>
                </a:lnTo>
                <a:lnTo>
                  <a:pt x="670328" y="705380"/>
                </a:lnTo>
                <a:lnTo>
                  <a:pt x="699455" y="699455"/>
                </a:lnTo>
                <a:lnTo>
                  <a:pt x="705377" y="670340"/>
                </a:lnTo>
                <a:close/>
              </a:path>
              <a:path w="771525" h="771525">
                <a:moveTo>
                  <a:pt x="717743" y="753469"/>
                </a:moveTo>
                <a:lnTo>
                  <a:pt x="717743" y="682706"/>
                </a:lnTo>
                <a:lnTo>
                  <a:pt x="682691" y="717743"/>
                </a:lnTo>
                <a:lnTo>
                  <a:pt x="670328" y="705380"/>
                </a:lnTo>
                <a:lnTo>
                  <a:pt x="609554" y="717743"/>
                </a:lnTo>
                <a:lnTo>
                  <a:pt x="717743" y="753469"/>
                </a:lnTo>
                <a:close/>
              </a:path>
              <a:path w="771525" h="771525">
                <a:moveTo>
                  <a:pt x="717743" y="682706"/>
                </a:moveTo>
                <a:lnTo>
                  <a:pt x="705377" y="670340"/>
                </a:lnTo>
                <a:lnTo>
                  <a:pt x="699455" y="699455"/>
                </a:lnTo>
                <a:lnTo>
                  <a:pt x="670328" y="705380"/>
                </a:lnTo>
                <a:lnTo>
                  <a:pt x="682691" y="717743"/>
                </a:lnTo>
                <a:lnTo>
                  <a:pt x="717743" y="682706"/>
                </a:lnTo>
                <a:close/>
              </a:path>
              <a:path w="771525" h="771525">
                <a:moveTo>
                  <a:pt x="771083" y="771083"/>
                </a:moveTo>
                <a:lnTo>
                  <a:pt x="717743" y="609554"/>
                </a:lnTo>
                <a:lnTo>
                  <a:pt x="705377" y="670340"/>
                </a:lnTo>
                <a:lnTo>
                  <a:pt x="717743" y="682706"/>
                </a:lnTo>
                <a:lnTo>
                  <a:pt x="717743" y="753469"/>
                </a:lnTo>
                <a:lnTo>
                  <a:pt x="771083" y="771083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7760" y="5251780"/>
            <a:ext cx="1071880" cy="698500"/>
          </a:xfrm>
          <a:custGeom>
            <a:avLst/>
            <a:gdLst/>
            <a:ahLst/>
            <a:cxnLst/>
            <a:rect l="l" t="t" r="r" b="b"/>
            <a:pathLst>
              <a:path w="1071879" h="698500">
                <a:moveTo>
                  <a:pt x="86852" y="551642"/>
                </a:moveTo>
                <a:lnTo>
                  <a:pt x="0" y="697931"/>
                </a:lnTo>
                <a:lnTo>
                  <a:pt x="71628" y="690838"/>
                </a:lnTo>
                <a:lnTo>
                  <a:pt x="71628" y="621746"/>
                </a:lnTo>
                <a:lnTo>
                  <a:pt x="85852" y="612649"/>
                </a:lnTo>
                <a:lnTo>
                  <a:pt x="86852" y="551642"/>
                </a:lnTo>
                <a:close/>
              </a:path>
              <a:path w="1071879" h="698500">
                <a:moveTo>
                  <a:pt x="85852" y="612649"/>
                </a:moveTo>
                <a:lnTo>
                  <a:pt x="71628" y="621746"/>
                </a:lnTo>
                <a:lnTo>
                  <a:pt x="85341" y="643851"/>
                </a:lnTo>
                <a:lnTo>
                  <a:pt x="85852" y="612649"/>
                </a:lnTo>
                <a:close/>
              </a:path>
              <a:path w="1071879" h="698500">
                <a:moveTo>
                  <a:pt x="169148" y="681182"/>
                </a:moveTo>
                <a:lnTo>
                  <a:pt x="113292" y="656808"/>
                </a:lnTo>
                <a:lnTo>
                  <a:pt x="99044" y="665942"/>
                </a:lnTo>
                <a:lnTo>
                  <a:pt x="85987" y="644893"/>
                </a:lnTo>
                <a:lnTo>
                  <a:pt x="85328" y="644606"/>
                </a:lnTo>
                <a:lnTo>
                  <a:pt x="85328" y="643832"/>
                </a:lnTo>
                <a:lnTo>
                  <a:pt x="71628" y="621746"/>
                </a:lnTo>
                <a:lnTo>
                  <a:pt x="71628" y="690838"/>
                </a:lnTo>
                <a:lnTo>
                  <a:pt x="85328" y="689481"/>
                </a:lnTo>
                <a:lnTo>
                  <a:pt x="85341" y="643851"/>
                </a:lnTo>
                <a:lnTo>
                  <a:pt x="85341" y="689480"/>
                </a:lnTo>
                <a:lnTo>
                  <a:pt x="169148" y="681182"/>
                </a:lnTo>
                <a:close/>
              </a:path>
              <a:path w="1071879" h="698500">
                <a:moveTo>
                  <a:pt x="1071280" y="42672"/>
                </a:moveTo>
                <a:lnTo>
                  <a:pt x="1043848" y="0"/>
                </a:lnTo>
                <a:lnTo>
                  <a:pt x="85852" y="612649"/>
                </a:lnTo>
                <a:lnTo>
                  <a:pt x="85341" y="643851"/>
                </a:lnTo>
                <a:lnTo>
                  <a:pt x="85987" y="644893"/>
                </a:lnTo>
                <a:lnTo>
                  <a:pt x="113292" y="656808"/>
                </a:lnTo>
                <a:lnTo>
                  <a:pt x="1071280" y="42672"/>
                </a:lnTo>
                <a:close/>
              </a:path>
              <a:path w="1071879" h="698500">
                <a:moveTo>
                  <a:pt x="113292" y="656808"/>
                </a:moveTo>
                <a:lnTo>
                  <a:pt x="85987" y="644893"/>
                </a:lnTo>
                <a:lnTo>
                  <a:pt x="99044" y="665942"/>
                </a:lnTo>
                <a:lnTo>
                  <a:pt x="113292" y="656808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06952" y="763976"/>
            <a:ext cx="2982595" cy="696595"/>
          </a:xfrm>
          <a:custGeom>
            <a:avLst/>
            <a:gdLst/>
            <a:ahLst/>
            <a:cxnLst/>
            <a:rect l="l" t="t" r="r" b="b"/>
            <a:pathLst>
              <a:path w="2982595" h="696594">
                <a:moveTo>
                  <a:pt x="2982209" y="696408"/>
                </a:moveTo>
                <a:lnTo>
                  <a:pt x="2982209" y="0"/>
                </a:lnTo>
                <a:lnTo>
                  <a:pt x="0" y="0"/>
                </a:lnTo>
                <a:lnTo>
                  <a:pt x="0" y="696408"/>
                </a:lnTo>
                <a:lnTo>
                  <a:pt x="7620" y="696408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2968493" y="13716"/>
                </a:lnTo>
                <a:lnTo>
                  <a:pt x="2968493" y="7620"/>
                </a:lnTo>
                <a:lnTo>
                  <a:pt x="2974589" y="13716"/>
                </a:lnTo>
                <a:lnTo>
                  <a:pt x="2974589" y="696408"/>
                </a:lnTo>
                <a:lnTo>
                  <a:pt x="2982209" y="696408"/>
                </a:lnTo>
                <a:close/>
              </a:path>
              <a:path w="2982595" h="696594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2982595" h="696594">
                <a:moveTo>
                  <a:pt x="13716" y="682698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682698"/>
                </a:lnTo>
                <a:lnTo>
                  <a:pt x="13716" y="682698"/>
                </a:lnTo>
                <a:close/>
              </a:path>
              <a:path w="2982595" h="696594">
                <a:moveTo>
                  <a:pt x="2974589" y="682698"/>
                </a:moveTo>
                <a:lnTo>
                  <a:pt x="7620" y="682698"/>
                </a:lnTo>
                <a:lnTo>
                  <a:pt x="13716" y="688788"/>
                </a:lnTo>
                <a:lnTo>
                  <a:pt x="13716" y="696408"/>
                </a:lnTo>
                <a:lnTo>
                  <a:pt x="2968493" y="696408"/>
                </a:lnTo>
                <a:lnTo>
                  <a:pt x="2968493" y="688788"/>
                </a:lnTo>
                <a:lnTo>
                  <a:pt x="2974589" y="682698"/>
                </a:lnTo>
                <a:close/>
              </a:path>
              <a:path w="2982595" h="696594">
                <a:moveTo>
                  <a:pt x="13716" y="696408"/>
                </a:moveTo>
                <a:lnTo>
                  <a:pt x="13716" y="688788"/>
                </a:lnTo>
                <a:lnTo>
                  <a:pt x="7620" y="682698"/>
                </a:lnTo>
                <a:lnTo>
                  <a:pt x="7620" y="696408"/>
                </a:lnTo>
                <a:lnTo>
                  <a:pt x="13716" y="696408"/>
                </a:lnTo>
                <a:close/>
              </a:path>
              <a:path w="2982595" h="696594">
                <a:moveTo>
                  <a:pt x="2974589" y="13716"/>
                </a:moveTo>
                <a:lnTo>
                  <a:pt x="2968493" y="7620"/>
                </a:lnTo>
                <a:lnTo>
                  <a:pt x="2968493" y="13716"/>
                </a:lnTo>
                <a:lnTo>
                  <a:pt x="2974589" y="13716"/>
                </a:lnTo>
                <a:close/>
              </a:path>
              <a:path w="2982595" h="696594">
                <a:moveTo>
                  <a:pt x="2974589" y="682698"/>
                </a:moveTo>
                <a:lnTo>
                  <a:pt x="2974589" y="13716"/>
                </a:lnTo>
                <a:lnTo>
                  <a:pt x="2968493" y="13716"/>
                </a:lnTo>
                <a:lnTo>
                  <a:pt x="2968493" y="682698"/>
                </a:lnTo>
                <a:lnTo>
                  <a:pt x="2974589" y="682698"/>
                </a:lnTo>
                <a:close/>
              </a:path>
              <a:path w="2982595" h="696594">
                <a:moveTo>
                  <a:pt x="2974589" y="696408"/>
                </a:moveTo>
                <a:lnTo>
                  <a:pt x="2974589" y="682698"/>
                </a:lnTo>
                <a:lnTo>
                  <a:pt x="2968493" y="688788"/>
                </a:lnTo>
                <a:lnTo>
                  <a:pt x="2968493" y="696408"/>
                </a:lnTo>
                <a:lnTo>
                  <a:pt x="2974589" y="696408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6364" y="1983074"/>
            <a:ext cx="3058795" cy="925194"/>
          </a:xfrm>
          <a:custGeom>
            <a:avLst/>
            <a:gdLst/>
            <a:ahLst/>
            <a:cxnLst/>
            <a:rect l="l" t="t" r="r" b="b"/>
            <a:pathLst>
              <a:path w="3058795" h="925194">
                <a:moveTo>
                  <a:pt x="3058410" y="924991"/>
                </a:moveTo>
                <a:lnTo>
                  <a:pt x="3058410" y="0"/>
                </a:lnTo>
                <a:lnTo>
                  <a:pt x="0" y="0"/>
                </a:lnTo>
                <a:lnTo>
                  <a:pt x="0" y="924991"/>
                </a:lnTo>
                <a:lnTo>
                  <a:pt x="7620" y="924991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3044694" y="13716"/>
                </a:lnTo>
                <a:lnTo>
                  <a:pt x="3044694" y="7620"/>
                </a:lnTo>
                <a:lnTo>
                  <a:pt x="3050790" y="13716"/>
                </a:lnTo>
                <a:lnTo>
                  <a:pt x="3050790" y="924991"/>
                </a:lnTo>
                <a:lnTo>
                  <a:pt x="3058410" y="924991"/>
                </a:lnTo>
                <a:close/>
              </a:path>
              <a:path w="3058795" h="925194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3058795" h="925194">
                <a:moveTo>
                  <a:pt x="13716" y="911275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911275"/>
                </a:lnTo>
                <a:lnTo>
                  <a:pt x="13716" y="911275"/>
                </a:lnTo>
                <a:close/>
              </a:path>
              <a:path w="3058795" h="925194">
                <a:moveTo>
                  <a:pt x="3050790" y="911275"/>
                </a:moveTo>
                <a:lnTo>
                  <a:pt x="7620" y="911275"/>
                </a:lnTo>
                <a:lnTo>
                  <a:pt x="13716" y="917371"/>
                </a:lnTo>
                <a:lnTo>
                  <a:pt x="13716" y="924991"/>
                </a:lnTo>
                <a:lnTo>
                  <a:pt x="3044694" y="924991"/>
                </a:lnTo>
                <a:lnTo>
                  <a:pt x="3044694" y="917371"/>
                </a:lnTo>
                <a:lnTo>
                  <a:pt x="3050790" y="911275"/>
                </a:lnTo>
                <a:close/>
              </a:path>
              <a:path w="3058795" h="925194">
                <a:moveTo>
                  <a:pt x="13716" y="924991"/>
                </a:moveTo>
                <a:lnTo>
                  <a:pt x="13716" y="917371"/>
                </a:lnTo>
                <a:lnTo>
                  <a:pt x="7620" y="911275"/>
                </a:lnTo>
                <a:lnTo>
                  <a:pt x="7620" y="924991"/>
                </a:lnTo>
                <a:lnTo>
                  <a:pt x="13716" y="924991"/>
                </a:lnTo>
                <a:close/>
              </a:path>
              <a:path w="3058795" h="925194">
                <a:moveTo>
                  <a:pt x="3050790" y="13716"/>
                </a:moveTo>
                <a:lnTo>
                  <a:pt x="3044694" y="7620"/>
                </a:lnTo>
                <a:lnTo>
                  <a:pt x="3044694" y="13716"/>
                </a:lnTo>
                <a:lnTo>
                  <a:pt x="3050790" y="13716"/>
                </a:lnTo>
                <a:close/>
              </a:path>
              <a:path w="3058795" h="925194">
                <a:moveTo>
                  <a:pt x="3050790" y="911275"/>
                </a:moveTo>
                <a:lnTo>
                  <a:pt x="3050790" y="13716"/>
                </a:lnTo>
                <a:lnTo>
                  <a:pt x="3044694" y="13716"/>
                </a:lnTo>
                <a:lnTo>
                  <a:pt x="3044694" y="911275"/>
                </a:lnTo>
                <a:lnTo>
                  <a:pt x="3050790" y="911275"/>
                </a:lnTo>
                <a:close/>
              </a:path>
              <a:path w="3058795" h="925194">
                <a:moveTo>
                  <a:pt x="3050790" y="924991"/>
                </a:moveTo>
                <a:lnTo>
                  <a:pt x="3050790" y="911275"/>
                </a:lnTo>
                <a:lnTo>
                  <a:pt x="3044694" y="917371"/>
                </a:lnTo>
                <a:lnTo>
                  <a:pt x="3044694" y="924991"/>
                </a:lnTo>
                <a:lnTo>
                  <a:pt x="3050790" y="924991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7524" y="1983074"/>
            <a:ext cx="3058795" cy="925194"/>
          </a:xfrm>
          <a:custGeom>
            <a:avLst/>
            <a:gdLst/>
            <a:ahLst/>
            <a:cxnLst/>
            <a:rect l="l" t="t" r="r" b="b"/>
            <a:pathLst>
              <a:path w="3058795" h="925194">
                <a:moveTo>
                  <a:pt x="3058424" y="924991"/>
                </a:moveTo>
                <a:lnTo>
                  <a:pt x="3058424" y="0"/>
                </a:lnTo>
                <a:lnTo>
                  <a:pt x="0" y="0"/>
                </a:lnTo>
                <a:lnTo>
                  <a:pt x="0" y="924991"/>
                </a:lnTo>
                <a:lnTo>
                  <a:pt x="7620" y="924991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3044708" y="13716"/>
                </a:lnTo>
                <a:lnTo>
                  <a:pt x="3044708" y="7620"/>
                </a:lnTo>
                <a:lnTo>
                  <a:pt x="3050804" y="13716"/>
                </a:lnTo>
                <a:lnTo>
                  <a:pt x="3050804" y="924991"/>
                </a:lnTo>
                <a:lnTo>
                  <a:pt x="3058424" y="924991"/>
                </a:lnTo>
                <a:close/>
              </a:path>
              <a:path w="3058795" h="925194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3058795" h="925194">
                <a:moveTo>
                  <a:pt x="13716" y="911275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911275"/>
                </a:lnTo>
                <a:lnTo>
                  <a:pt x="13716" y="911275"/>
                </a:lnTo>
                <a:close/>
              </a:path>
              <a:path w="3058795" h="925194">
                <a:moveTo>
                  <a:pt x="3050804" y="911275"/>
                </a:moveTo>
                <a:lnTo>
                  <a:pt x="7620" y="911275"/>
                </a:lnTo>
                <a:lnTo>
                  <a:pt x="13716" y="917371"/>
                </a:lnTo>
                <a:lnTo>
                  <a:pt x="13716" y="924991"/>
                </a:lnTo>
                <a:lnTo>
                  <a:pt x="3044708" y="924991"/>
                </a:lnTo>
                <a:lnTo>
                  <a:pt x="3044708" y="917371"/>
                </a:lnTo>
                <a:lnTo>
                  <a:pt x="3050804" y="911275"/>
                </a:lnTo>
                <a:close/>
              </a:path>
              <a:path w="3058795" h="925194">
                <a:moveTo>
                  <a:pt x="13716" y="924991"/>
                </a:moveTo>
                <a:lnTo>
                  <a:pt x="13716" y="917371"/>
                </a:lnTo>
                <a:lnTo>
                  <a:pt x="7620" y="911275"/>
                </a:lnTo>
                <a:lnTo>
                  <a:pt x="7620" y="924991"/>
                </a:lnTo>
                <a:lnTo>
                  <a:pt x="13716" y="924991"/>
                </a:lnTo>
                <a:close/>
              </a:path>
              <a:path w="3058795" h="925194">
                <a:moveTo>
                  <a:pt x="3050804" y="13716"/>
                </a:moveTo>
                <a:lnTo>
                  <a:pt x="3044708" y="7620"/>
                </a:lnTo>
                <a:lnTo>
                  <a:pt x="3044708" y="13716"/>
                </a:lnTo>
                <a:lnTo>
                  <a:pt x="3050804" y="13716"/>
                </a:lnTo>
                <a:close/>
              </a:path>
              <a:path w="3058795" h="925194">
                <a:moveTo>
                  <a:pt x="3050804" y="911275"/>
                </a:moveTo>
                <a:lnTo>
                  <a:pt x="3050804" y="13716"/>
                </a:lnTo>
                <a:lnTo>
                  <a:pt x="3044708" y="13716"/>
                </a:lnTo>
                <a:lnTo>
                  <a:pt x="3044708" y="911275"/>
                </a:lnTo>
                <a:lnTo>
                  <a:pt x="3050804" y="911275"/>
                </a:lnTo>
                <a:close/>
              </a:path>
              <a:path w="3058795" h="925194">
                <a:moveTo>
                  <a:pt x="3050804" y="924991"/>
                </a:moveTo>
                <a:lnTo>
                  <a:pt x="3050804" y="911275"/>
                </a:lnTo>
                <a:lnTo>
                  <a:pt x="3044708" y="917371"/>
                </a:lnTo>
                <a:lnTo>
                  <a:pt x="3044708" y="924991"/>
                </a:lnTo>
                <a:lnTo>
                  <a:pt x="3050804" y="924991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8813" y="3583137"/>
            <a:ext cx="4125595" cy="925194"/>
          </a:xfrm>
          <a:custGeom>
            <a:avLst/>
            <a:gdLst/>
            <a:ahLst/>
            <a:cxnLst/>
            <a:rect l="l" t="t" r="r" b="b"/>
            <a:pathLst>
              <a:path w="4125595" h="925195">
                <a:moveTo>
                  <a:pt x="4125132" y="924991"/>
                </a:moveTo>
                <a:lnTo>
                  <a:pt x="4125132" y="0"/>
                </a:lnTo>
                <a:lnTo>
                  <a:pt x="0" y="0"/>
                </a:lnTo>
                <a:lnTo>
                  <a:pt x="0" y="924991"/>
                </a:lnTo>
                <a:lnTo>
                  <a:pt x="7620" y="924991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4111416" y="13716"/>
                </a:lnTo>
                <a:lnTo>
                  <a:pt x="4111416" y="7620"/>
                </a:lnTo>
                <a:lnTo>
                  <a:pt x="4117512" y="13716"/>
                </a:lnTo>
                <a:lnTo>
                  <a:pt x="4117512" y="924991"/>
                </a:lnTo>
                <a:lnTo>
                  <a:pt x="4125132" y="924991"/>
                </a:lnTo>
                <a:close/>
              </a:path>
              <a:path w="4125595" h="925195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4125595" h="925195">
                <a:moveTo>
                  <a:pt x="13716" y="911275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911275"/>
                </a:lnTo>
                <a:lnTo>
                  <a:pt x="13716" y="911275"/>
                </a:lnTo>
                <a:close/>
              </a:path>
              <a:path w="4125595" h="925195">
                <a:moveTo>
                  <a:pt x="4117512" y="911275"/>
                </a:moveTo>
                <a:lnTo>
                  <a:pt x="7620" y="911275"/>
                </a:lnTo>
                <a:lnTo>
                  <a:pt x="13716" y="917371"/>
                </a:lnTo>
                <a:lnTo>
                  <a:pt x="13716" y="924991"/>
                </a:lnTo>
                <a:lnTo>
                  <a:pt x="4111416" y="924991"/>
                </a:lnTo>
                <a:lnTo>
                  <a:pt x="4111416" y="917371"/>
                </a:lnTo>
                <a:lnTo>
                  <a:pt x="4117512" y="911275"/>
                </a:lnTo>
                <a:close/>
              </a:path>
              <a:path w="4125595" h="925195">
                <a:moveTo>
                  <a:pt x="13716" y="924991"/>
                </a:moveTo>
                <a:lnTo>
                  <a:pt x="13716" y="917371"/>
                </a:lnTo>
                <a:lnTo>
                  <a:pt x="7620" y="911275"/>
                </a:lnTo>
                <a:lnTo>
                  <a:pt x="7620" y="924991"/>
                </a:lnTo>
                <a:lnTo>
                  <a:pt x="13716" y="924991"/>
                </a:lnTo>
                <a:close/>
              </a:path>
              <a:path w="4125595" h="925195">
                <a:moveTo>
                  <a:pt x="4117512" y="13716"/>
                </a:moveTo>
                <a:lnTo>
                  <a:pt x="4111416" y="7620"/>
                </a:lnTo>
                <a:lnTo>
                  <a:pt x="4111416" y="13716"/>
                </a:lnTo>
                <a:lnTo>
                  <a:pt x="4117512" y="13716"/>
                </a:lnTo>
                <a:close/>
              </a:path>
              <a:path w="4125595" h="925195">
                <a:moveTo>
                  <a:pt x="4117512" y="911275"/>
                </a:moveTo>
                <a:lnTo>
                  <a:pt x="4117512" y="13716"/>
                </a:lnTo>
                <a:lnTo>
                  <a:pt x="4111416" y="13716"/>
                </a:lnTo>
                <a:lnTo>
                  <a:pt x="4111416" y="911275"/>
                </a:lnTo>
                <a:lnTo>
                  <a:pt x="4117512" y="911275"/>
                </a:lnTo>
                <a:close/>
              </a:path>
              <a:path w="4125595" h="925195">
                <a:moveTo>
                  <a:pt x="4117512" y="924991"/>
                </a:moveTo>
                <a:lnTo>
                  <a:pt x="4117512" y="911275"/>
                </a:lnTo>
                <a:lnTo>
                  <a:pt x="4111416" y="917371"/>
                </a:lnTo>
                <a:lnTo>
                  <a:pt x="4111416" y="924991"/>
                </a:lnTo>
                <a:lnTo>
                  <a:pt x="4117512" y="924991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49783" y="4726046"/>
            <a:ext cx="3058795" cy="772795"/>
          </a:xfrm>
          <a:custGeom>
            <a:avLst/>
            <a:gdLst/>
            <a:ahLst/>
            <a:cxnLst/>
            <a:rect l="l" t="t" r="r" b="b"/>
            <a:pathLst>
              <a:path w="3058795" h="772795">
                <a:moveTo>
                  <a:pt x="3058409" y="772607"/>
                </a:moveTo>
                <a:lnTo>
                  <a:pt x="3058409" y="0"/>
                </a:lnTo>
                <a:lnTo>
                  <a:pt x="0" y="0"/>
                </a:lnTo>
                <a:lnTo>
                  <a:pt x="0" y="772607"/>
                </a:lnTo>
                <a:lnTo>
                  <a:pt x="7620" y="772607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3044693" y="13716"/>
                </a:lnTo>
                <a:lnTo>
                  <a:pt x="3044693" y="7620"/>
                </a:lnTo>
                <a:lnTo>
                  <a:pt x="3050789" y="13716"/>
                </a:lnTo>
                <a:lnTo>
                  <a:pt x="3050789" y="772607"/>
                </a:lnTo>
                <a:lnTo>
                  <a:pt x="3058409" y="772607"/>
                </a:lnTo>
                <a:close/>
              </a:path>
              <a:path w="3058795" h="772795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3058795" h="772795">
                <a:moveTo>
                  <a:pt x="13716" y="758891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758891"/>
                </a:lnTo>
                <a:lnTo>
                  <a:pt x="13716" y="758891"/>
                </a:lnTo>
                <a:close/>
              </a:path>
              <a:path w="3058795" h="772795">
                <a:moveTo>
                  <a:pt x="3050789" y="758891"/>
                </a:moveTo>
                <a:lnTo>
                  <a:pt x="7620" y="758891"/>
                </a:lnTo>
                <a:lnTo>
                  <a:pt x="13716" y="764987"/>
                </a:lnTo>
                <a:lnTo>
                  <a:pt x="13716" y="772607"/>
                </a:lnTo>
                <a:lnTo>
                  <a:pt x="3044693" y="772607"/>
                </a:lnTo>
                <a:lnTo>
                  <a:pt x="3044693" y="764987"/>
                </a:lnTo>
                <a:lnTo>
                  <a:pt x="3050789" y="758891"/>
                </a:lnTo>
                <a:close/>
              </a:path>
              <a:path w="3058795" h="772795">
                <a:moveTo>
                  <a:pt x="13716" y="772607"/>
                </a:moveTo>
                <a:lnTo>
                  <a:pt x="13716" y="764987"/>
                </a:lnTo>
                <a:lnTo>
                  <a:pt x="7620" y="758891"/>
                </a:lnTo>
                <a:lnTo>
                  <a:pt x="7620" y="772607"/>
                </a:lnTo>
                <a:lnTo>
                  <a:pt x="13716" y="772607"/>
                </a:lnTo>
                <a:close/>
              </a:path>
              <a:path w="3058795" h="772795">
                <a:moveTo>
                  <a:pt x="3050789" y="13716"/>
                </a:moveTo>
                <a:lnTo>
                  <a:pt x="3044693" y="7620"/>
                </a:lnTo>
                <a:lnTo>
                  <a:pt x="3044693" y="13716"/>
                </a:lnTo>
                <a:lnTo>
                  <a:pt x="3050789" y="13716"/>
                </a:lnTo>
                <a:close/>
              </a:path>
              <a:path w="3058795" h="772795">
                <a:moveTo>
                  <a:pt x="3050789" y="758891"/>
                </a:moveTo>
                <a:lnTo>
                  <a:pt x="3050789" y="13716"/>
                </a:lnTo>
                <a:lnTo>
                  <a:pt x="3044693" y="13716"/>
                </a:lnTo>
                <a:lnTo>
                  <a:pt x="3044693" y="758891"/>
                </a:lnTo>
                <a:lnTo>
                  <a:pt x="3050789" y="758891"/>
                </a:lnTo>
                <a:close/>
              </a:path>
              <a:path w="3058795" h="772795">
                <a:moveTo>
                  <a:pt x="3050789" y="772607"/>
                </a:moveTo>
                <a:lnTo>
                  <a:pt x="3050789" y="758891"/>
                </a:lnTo>
                <a:lnTo>
                  <a:pt x="3044693" y="764987"/>
                </a:lnTo>
                <a:lnTo>
                  <a:pt x="3044693" y="772607"/>
                </a:lnTo>
                <a:lnTo>
                  <a:pt x="3050789" y="772607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7782" y="5945154"/>
            <a:ext cx="3058795" cy="925194"/>
          </a:xfrm>
          <a:custGeom>
            <a:avLst/>
            <a:gdLst/>
            <a:ahLst/>
            <a:cxnLst/>
            <a:rect l="l" t="t" r="r" b="b"/>
            <a:pathLst>
              <a:path w="3058795" h="925195">
                <a:moveTo>
                  <a:pt x="3058407" y="924976"/>
                </a:moveTo>
                <a:lnTo>
                  <a:pt x="3058407" y="0"/>
                </a:lnTo>
                <a:lnTo>
                  <a:pt x="0" y="0"/>
                </a:lnTo>
                <a:lnTo>
                  <a:pt x="0" y="924976"/>
                </a:lnTo>
                <a:lnTo>
                  <a:pt x="7620" y="924976"/>
                </a:lnTo>
                <a:lnTo>
                  <a:pt x="7620" y="13700"/>
                </a:lnTo>
                <a:lnTo>
                  <a:pt x="13716" y="7604"/>
                </a:lnTo>
                <a:lnTo>
                  <a:pt x="13716" y="13700"/>
                </a:lnTo>
                <a:lnTo>
                  <a:pt x="3044706" y="13700"/>
                </a:lnTo>
                <a:lnTo>
                  <a:pt x="3044706" y="7604"/>
                </a:lnTo>
                <a:lnTo>
                  <a:pt x="3050787" y="13700"/>
                </a:lnTo>
                <a:lnTo>
                  <a:pt x="3050787" y="924976"/>
                </a:lnTo>
                <a:lnTo>
                  <a:pt x="3058407" y="924976"/>
                </a:lnTo>
                <a:close/>
              </a:path>
              <a:path w="3058795" h="925195">
                <a:moveTo>
                  <a:pt x="13716" y="13700"/>
                </a:moveTo>
                <a:lnTo>
                  <a:pt x="13716" y="7604"/>
                </a:lnTo>
                <a:lnTo>
                  <a:pt x="7620" y="13700"/>
                </a:lnTo>
                <a:lnTo>
                  <a:pt x="13716" y="13700"/>
                </a:lnTo>
                <a:close/>
              </a:path>
              <a:path w="3058795" h="925195">
                <a:moveTo>
                  <a:pt x="13716" y="911260"/>
                </a:moveTo>
                <a:lnTo>
                  <a:pt x="13716" y="13700"/>
                </a:lnTo>
                <a:lnTo>
                  <a:pt x="7620" y="13700"/>
                </a:lnTo>
                <a:lnTo>
                  <a:pt x="7620" y="911260"/>
                </a:lnTo>
                <a:lnTo>
                  <a:pt x="13716" y="911260"/>
                </a:lnTo>
                <a:close/>
              </a:path>
              <a:path w="3058795" h="925195">
                <a:moveTo>
                  <a:pt x="3050787" y="911260"/>
                </a:moveTo>
                <a:lnTo>
                  <a:pt x="7620" y="911260"/>
                </a:lnTo>
                <a:lnTo>
                  <a:pt x="13716" y="917356"/>
                </a:lnTo>
                <a:lnTo>
                  <a:pt x="13716" y="924976"/>
                </a:lnTo>
                <a:lnTo>
                  <a:pt x="3044706" y="924976"/>
                </a:lnTo>
                <a:lnTo>
                  <a:pt x="3044706" y="917356"/>
                </a:lnTo>
                <a:lnTo>
                  <a:pt x="3050787" y="911260"/>
                </a:lnTo>
                <a:close/>
              </a:path>
              <a:path w="3058795" h="925195">
                <a:moveTo>
                  <a:pt x="13716" y="924976"/>
                </a:moveTo>
                <a:lnTo>
                  <a:pt x="13716" y="917356"/>
                </a:lnTo>
                <a:lnTo>
                  <a:pt x="7620" y="911260"/>
                </a:lnTo>
                <a:lnTo>
                  <a:pt x="7620" y="924976"/>
                </a:lnTo>
                <a:lnTo>
                  <a:pt x="13716" y="924976"/>
                </a:lnTo>
                <a:close/>
              </a:path>
              <a:path w="3058795" h="925195">
                <a:moveTo>
                  <a:pt x="3050787" y="13700"/>
                </a:moveTo>
                <a:lnTo>
                  <a:pt x="3044706" y="7604"/>
                </a:lnTo>
                <a:lnTo>
                  <a:pt x="3044706" y="13700"/>
                </a:lnTo>
                <a:lnTo>
                  <a:pt x="3050787" y="13700"/>
                </a:lnTo>
                <a:close/>
              </a:path>
              <a:path w="3058795" h="925195">
                <a:moveTo>
                  <a:pt x="3050787" y="911260"/>
                </a:moveTo>
                <a:lnTo>
                  <a:pt x="3050787" y="13700"/>
                </a:lnTo>
                <a:lnTo>
                  <a:pt x="3044706" y="13700"/>
                </a:lnTo>
                <a:lnTo>
                  <a:pt x="3044706" y="911260"/>
                </a:lnTo>
                <a:lnTo>
                  <a:pt x="3050787" y="911260"/>
                </a:lnTo>
                <a:close/>
              </a:path>
              <a:path w="3058795" h="925195">
                <a:moveTo>
                  <a:pt x="3050787" y="924976"/>
                </a:moveTo>
                <a:lnTo>
                  <a:pt x="3050787" y="911260"/>
                </a:lnTo>
                <a:lnTo>
                  <a:pt x="3044706" y="917356"/>
                </a:lnTo>
                <a:lnTo>
                  <a:pt x="3044706" y="924976"/>
                </a:lnTo>
                <a:lnTo>
                  <a:pt x="3050787" y="924976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15" y="5945154"/>
            <a:ext cx="4049395" cy="1001394"/>
          </a:xfrm>
          <a:custGeom>
            <a:avLst/>
            <a:gdLst/>
            <a:ahLst/>
            <a:cxnLst/>
            <a:rect l="l" t="t" r="r" b="b"/>
            <a:pathLst>
              <a:path w="4049395" h="1001395">
                <a:moveTo>
                  <a:pt x="4048932" y="1001176"/>
                </a:moveTo>
                <a:lnTo>
                  <a:pt x="4048932" y="0"/>
                </a:lnTo>
                <a:lnTo>
                  <a:pt x="0" y="0"/>
                </a:lnTo>
                <a:lnTo>
                  <a:pt x="0" y="1001176"/>
                </a:lnTo>
                <a:lnTo>
                  <a:pt x="7620" y="1001176"/>
                </a:lnTo>
                <a:lnTo>
                  <a:pt x="7620" y="13700"/>
                </a:lnTo>
                <a:lnTo>
                  <a:pt x="13716" y="7604"/>
                </a:lnTo>
                <a:lnTo>
                  <a:pt x="13716" y="13700"/>
                </a:lnTo>
                <a:lnTo>
                  <a:pt x="4035216" y="13700"/>
                </a:lnTo>
                <a:lnTo>
                  <a:pt x="4035216" y="7604"/>
                </a:lnTo>
                <a:lnTo>
                  <a:pt x="4041312" y="13700"/>
                </a:lnTo>
                <a:lnTo>
                  <a:pt x="4041312" y="1001176"/>
                </a:lnTo>
                <a:lnTo>
                  <a:pt x="4048932" y="1001176"/>
                </a:lnTo>
                <a:close/>
              </a:path>
              <a:path w="4049395" h="1001395">
                <a:moveTo>
                  <a:pt x="13716" y="13700"/>
                </a:moveTo>
                <a:lnTo>
                  <a:pt x="13716" y="7604"/>
                </a:lnTo>
                <a:lnTo>
                  <a:pt x="7620" y="13700"/>
                </a:lnTo>
                <a:lnTo>
                  <a:pt x="13716" y="13700"/>
                </a:lnTo>
                <a:close/>
              </a:path>
              <a:path w="4049395" h="1001395">
                <a:moveTo>
                  <a:pt x="13716" y="987460"/>
                </a:moveTo>
                <a:lnTo>
                  <a:pt x="13716" y="13700"/>
                </a:lnTo>
                <a:lnTo>
                  <a:pt x="7620" y="13700"/>
                </a:lnTo>
                <a:lnTo>
                  <a:pt x="7620" y="987460"/>
                </a:lnTo>
                <a:lnTo>
                  <a:pt x="13716" y="987460"/>
                </a:lnTo>
                <a:close/>
              </a:path>
              <a:path w="4049395" h="1001395">
                <a:moveTo>
                  <a:pt x="4041312" y="987460"/>
                </a:moveTo>
                <a:lnTo>
                  <a:pt x="7620" y="987460"/>
                </a:lnTo>
                <a:lnTo>
                  <a:pt x="13716" y="993556"/>
                </a:lnTo>
                <a:lnTo>
                  <a:pt x="13716" y="1001176"/>
                </a:lnTo>
                <a:lnTo>
                  <a:pt x="4035216" y="1001176"/>
                </a:lnTo>
                <a:lnTo>
                  <a:pt x="4035216" y="993556"/>
                </a:lnTo>
                <a:lnTo>
                  <a:pt x="4041312" y="987460"/>
                </a:lnTo>
                <a:close/>
              </a:path>
              <a:path w="4049395" h="1001395">
                <a:moveTo>
                  <a:pt x="13716" y="1001176"/>
                </a:moveTo>
                <a:lnTo>
                  <a:pt x="13716" y="993556"/>
                </a:lnTo>
                <a:lnTo>
                  <a:pt x="7620" y="987460"/>
                </a:lnTo>
                <a:lnTo>
                  <a:pt x="7620" y="1001176"/>
                </a:lnTo>
                <a:lnTo>
                  <a:pt x="13716" y="1001176"/>
                </a:lnTo>
                <a:close/>
              </a:path>
              <a:path w="4049395" h="1001395">
                <a:moveTo>
                  <a:pt x="4041312" y="13700"/>
                </a:moveTo>
                <a:lnTo>
                  <a:pt x="4035216" y="7604"/>
                </a:lnTo>
                <a:lnTo>
                  <a:pt x="4035216" y="13700"/>
                </a:lnTo>
                <a:lnTo>
                  <a:pt x="4041312" y="13700"/>
                </a:lnTo>
                <a:close/>
              </a:path>
              <a:path w="4049395" h="1001395">
                <a:moveTo>
                  <a:pt x="4041312" y="987460"/>
                </a:moveTo>
                <a:lnTo>
                  <a:pt x="4041312" y="13700"/>
                </a:lnTo>
                <a:lnTo>
                  <a:pt x="4035216" y="13700"/>
                </a:lnTo>
                <a:lnTo>
                  <a:pt x="4035216" y="987460"/>
                </a:lnTo>
                <a:lnTo>
                  <a:pt x="4041312" y="987460"/>
                </a:lnTo>
                <a:close/>
              </a:path>
              <a:path w="4049395" h="1001395">
                <a:moveTo>
                  <a:pt x="4041312" y="1001176"/>
                </a:moveTo>
                <a:lnTo>
                  <a:pt x="4041312" y="987460"/>
                </a:lnTo>
                <a:lnTo>
                  <a:pt x="4035216" y="993556"/>
                </a:lnTo>
                <a:lnTo>
                  <a:pt x="4035216" y="1001176"/>
                </a:lnTo>
                <a:lnTo>
                  <a:pt x="4041312" y="1001176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97602" y="3583137"/>
            <a:ext cx="1687195" cy="772795"/>
          </a:xfrm>
          <a:custGeom>
            <a:avLst/>
            <a:gdLst/>
            <a:ahLst/>
            <a:cxnLst/>
            <a:rect l="l" t="t" r="r" b="b"/>
            <a:pathLst>
              <a:path w="1687195" h="772795">
                <a:moveTo>
                  <a:pt x="1686915" y="772607"/>
                </a:moveTo>
                <a:lnTo>
                  <a:pt x="1686915" y="0"/>
                </a:lnTo>
                <a:lnTo>
                  <a:pt x="0" y="0"/>
                </a:lnTo>
                <a:lnTo>
                  <a:pt x="0" y="772607"/>
                </a:lnTo>
                <a:lnTo>
                  <a:pt x="7620" y="772607"/>
                </a:lnTo>
                <a:lnTo>
                  <a:pt x="7620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1673214" y="13716"/>
                </a:lnTo>
                <a:lnTo>
                  <a:pt x="1673214" y="7620"/>
                </a:lnTo>
                <a:lnTo>
                  <a:pt x="1679310" y="13716"/>
                </a:lnTo>
                <a:lnTo>
                  <a:pt x="1679310" y="772607"/>
                </a:lnTo>
                <a:lnTo>
                  <a:pt x="1686915" y="772607"/>
                </a:lnTo>
                <a:close/>
              </a:path>
              <a:path w="1687195" h="772795">
                <a:moveTo>
                  <a:pt x="13716" y="13716"/>
                </a:moveTo>
                <a:lnTo>
                  <a:pt x="13716" y="7620"/>
                </a:lnTo>
                <a:lnTo>
                  <a:pt x="7620" y="13716"/>
                </a:lnTo>
                <a:lnTo>
                  <a:pt x="13716" y="13716"/>
                </a:lnTo>
                <a:close/>
              </a:path>
              <a:path w="1687195" h="772795">
                <a:moveTo>
                  <a:pt x="13716" y="758891"/>
                </a:moveTo>
                <a:lnTo>
                  <a:pt x="13716" y="13716"/>
                </a:lnTo>
                <a:lnTo>
                  <a:pt x="7620" y="13716"/>
                </a:lnTo>
                <a:lnTo>
                  <a:pt x="7620" y="758891"/>
                </a:lnTo>
                <a:lnTo>
                  <a:pt x="13716" y="758891"/>
                </a:lnTo>
                <a:close/>
              </a:path>
              <a:path w="1687195" h="772795">
                <a:moveTo>
                  <a:pt x="1679310" y="758891"/>
                </a:moveTo>
                <a:lnTo>
                  <a:pt x="7620" y="758891"/>
                </a:lnTo>
                <a:lnTo>
                  <a:pt x="13716" y="764987"/>
                </a:lnTo>
                <a:lnTo>
                  <a:pt x="13716" y="772607"/>
                </a:lnTo>
                <a:lnTo>
                  <a:pt x="1673214" y="772607"/>
                </a:lnTo>
                <a:lnTo>
                  <a:pt x="1673214" y="764987"/>
                </a:lnTo>
                <a:lnTo>
                  <a:pt x="1679310" y="758891"/>
                </a:lnTo>
                <a:close/>
              </a:path>
              <a:path w="1687195" h="772795">
                <a:moveTo>
                  <a:pt x="13716" y="772607"/>
                </a:moveTo>
                <a:lnTo>
                  <a:pt x="13716" y="764987"/>
                </a:lnTo>
                <a:lnTo>
                  <a:pt x="7620" y="758891"/>
                </a:lnTo>
                <a:lnTo>
                  <a:pt x="7620" y="772607"/>
                </a:lnTo>
                <a:lnTo>
                  <a:pt x="13716" y="772607"/>
                </a:lnTo>
                <a:close/>
              </a:path>
              <a:path w="1687195" h="772795">
                <a:moveTo>
                  <a:pt x="1679310" y="13716"/>
                </a:moveTo>
                <a:lnTo>
                  <a:pt x="1673214" y="7620"/>
                </a:lnTo>
                <a:lnTo>
                  <a:pt x="1673214" y="13716"/>
                </a:lnTo>
                <a:lnTo>
                  <a:pt x="1679310" y="13716"/>
                </a:lnTo>
                <a:close/>
              </a:path>
              <a:path w="1687195" h="772795">
                <a:moveTo>
                  <a:pt x="1679310" y="758891"/>
                </a:moveTo>
                <a:lnTo>
                  <a:pt x="1679310" y="13716"/>
                </a:lnTo>
                <a:lnTo>
                  <a:pt x="1673214" y="13716"/>
                </a:lnTo>
                <a:lnTo>
                  <a:pt x="1673214" y="758891"/>
                </a:lnTo>
                <a:lnTo>
                  <a:pt x="1679310" y="758891"/>
                </a:lnTo>
                <a:close/>
              </a:path>
              <a:path w="1687195" h="772795">
                <a:moveTo>
                  <a:pt x="1679310" y="772607"/>
                </a:moveTo>
                <a:lnTo>
                  <a:pt x="1679310" y="758891"/>
                </a:lnTo>
                <a:lnTo>
                  <a:pt x="1673214" y="764987"/>
                </a:lnTo>
                <a:lnTo>
                  <a:pt x="1673214" y="772607"/>
                </a:lnTo>
                <a:lnTo>
                  <a:pt x="1679310" y="772607"/>
                </a:lnTo>
                <a:close/>
              </a:path>
            </a:pathLst>
          </a:custGeom>
          <a:solidFill>
            <a:srgbClr val="F37F5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245" y="914327"/>
            <a:ext cx="56940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Hepatitis C</a:t>
            </a:r>
            <a:r>
              <a:rPr sz="4000" spc="-70" dirty="0"/>
              <a:t> </a:t>
            </a:r>
            <a:r>
              <a:rPr sz="4000" spc="-5" dirty="0"/>
              <a:t>(viruses)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228245" y="1711316"/>
            <a:ext cx="7875270" cy="45605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Hepatitis</a:t>
            </a:r>
            <a:r>
              <a:rPr sz="2400" b="1" spc="-1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C:</a:t>
            </a:r>
            <a:endParaRPr sz="2400">
              <a:latin typeface="Arial"/>
              <a:cs typeface="Arial"/>
            </a:endParaRPr>
          </a:p>
          <a:p>
            <a:pPr marL="354965" marR="157480" indent="-34226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Transmission: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blood (minimally through sexual fluids)  approximately 80% of IDUs</a:t>
            </a:r>
            <a:r>
              <a:rPr sz="2400" spc="5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infected</a:t>
            </a:r>
            <a:endParaRPr sz="2400">
              <a:latin typeface="Arial"/>
              <a:cs typeface="Arial"/>
            </a:endParaRPr>
          </a:p>
          <a:p>
            <a:pPr marL="354965" marR="5080" indent="-342265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F37E5A"/>
                </a:solidFill>
                <a:latin typeface="Arial"/>
                <a:cs typeface="Arial"/>
              </a:rPr>
              <a:t>Symptoms: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tiredness, muscle weakness, pain in joints,  nausea, fever, jaundice; Hep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C often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has no symptoms  </a:t>
            </a:r>
            <a:r>
              <a:rPr sz="2400" dirty="0">
                <a:solidFill>
                  <a:srgbClr val="F37E5A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over 20</a:t>
            </a:r>
            <a:r>
              <a:rPr sz="2400" spc="-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2083435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Treatment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:	if chronic interferon</a:t>
            </a:r>
            <a:r>
              <a:rPr sz="2400" spc="1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(ribovirin)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3129915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Chronic</a:t>
            </a:r>
            <a:r>
              <a:rPr sz="2400" b="1" spc="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Infection:	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90% develop chronic</a:t>
            </a:r>
            <a:r>
              <a:rPr sz="2400" spc="3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infection</a:t>
            </a:r>
            <a:endParaRPr sz="2400">
              <a:latin typeface="Arial"/>
              <a:cs typeface="Arial"/>
            </a:endParaRPr>
          </a:p>
          <a:p>
            <a:pPr marL="354965" marR="824230" indent="-34226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3129915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Chronic</a:t>
            </a:r>
            <a:r>
              <a:rPr sz="2400" b="1" spc="5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Infection:	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Can cause liver cell damage;  Cirrhosis; liver</a:t>
            </a:r>
            <a:r>
              <a:rPr sz="2400" spc="40" dirty="0">
                <a:solidFill>
                  <a:srgbClr val="F37E5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37E5A"/>
                </a:solidFill>
                <a:latin typeface="Arial"/>
                <a:cs typeface="Arial"/>
              </a:rPr>
              <a:t>cancer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37E5A"/>
                </a:solidFill>
                <a:latin typeface="Arial"/>
                <a:cs typeface="Arial"/>
              </a:rPr>
              <a:t>NO</a:t>
            </a:r>
            <a:r>
              <a:rPr sz="2400" b="1" spc="-10" dirty="0">
                <a:solidFill>
                  <a:srgbClr val="F37E5A"/>
                </a:solidFill>
                <a:latin typeface="Arial"/>
                <a:cs typeface="Arial"/>
              </a:rPr>
              <a:t> VACCINE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5802" y="754832"/>
            <a:ext cx="7800975" cy="943610"/>
          </a:xfrm>
          <a:custGeom>
            <a:avLst/>
            <a:gdLst/>
            <a:ahLst/>
            <a:cxnLst/>
            <a:rect l="l" t="t" r="r" b="b"/>
            <a:pathLst>
              <a:path w="7800975" h="943610">
                <a:moveTo>
                  <a:pt x="7800705" y="943284"/>
                </a:moveTo>
                <a:lnTo>
                  <a:pt x="7800705" y="0"/>
                </a:lnTo>
                <a:lnTo>
                  <a:pt x="0" y="0"/>
                </a:lnTo>
                <a:lnTo>
                  <a:pt x="0" y="943284"/>
                </a:lnTo>
                <a:lnTo>
                  <a:pt x="12192" y="94328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7774797" y="25908"/>
                </a:lnTo>
                <a:lnTo>
                  <a:pt x="7774797" y="12192"/>
                </a:lnTo>
                <a:lnTo>
                  <a:pt x="7788513" y="25908"/>
                </a:lnTo>
                <a:lnTo>
                  <a:pt x="7788513" y="943284"/>
                </a:lnTo>
                <a:lnTo>
                  <a:pt x="7800705" y="943284"/>
                </a:lnTo>
                <a:close/>
              </a:path>
              <a:path w="7800975" h="943610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7800975" h="943610">
                <a:moveTo>
                  <a:pt x="25908" y="91737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7376"/>
                </a:lnTo>
                <a:lnTo>
                  <a:pt x="25908" y="917376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12192" y="917376"/>
                </a:lnTo>
                <a:lnTo>
                  <a:pt x="25908" y="931092"/>
                </a:lnTo>
                <a:lnTo>
                  <a:pt x="25908" y="943284"/>
                </a:lnTo>
                <a:lnTo>
                  <a:pt x="7774797" y="943284"/>
                </a:lnTo>
                <a:lnTo>
                  <a:pt x="7774797" y="931092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25908" y="943284"/>
                </a:moveTo>
                <a:lnTo>
                  <a:pt x="25908" y="931092"/>
                </a:lnTo>
                <a:lnTo>
                  <a:pt x="12192" y="917376"/>
                </a:lnTo>
                <a:lnTo>
                  <a:pt x="12192" y="943284"/>
                </a:lnTo>
                <a:lnTo>
                  <a:pt x="25908" y="943284"/>
                </a:lnTo>
                <a:close/>
              </a:path>
              <a:path w="7800975" h="943610">
                <a:moveTo>
                  <a:pt x="7788513" y="25908"/>
                </a:moveTo>
                <a:lnTo>
                  <a:pt x="7774797" y="12192"/>
                </a:lnTo>
                <a:lnTo>
                  <a:pt x="7774797" y="25908"/>
                </a:lnTo>
                <a:lnTo>
                  <a:pt x="7788513" y="25908"/>
                </a:lnTo>
                <a:close/>
              </a:path>
              <a:path w="7800975" h="943610">
                <a:moveTo>
                  <a:pt x="7788513" y="917376"/>
                </a:moveTo>
                <a:lnTo>
                  <a:pt x="7788513" y="25908"/>
                </a:lnTo>
                <a:lnTo>
                  <a:pt x="7774797" y="25908"/>
                </a:lnTo>
                <a:lnTo>
                  <a:pt x="7774797" y="917376"/>
                </a:lnTo>
                <a:lnTo>
                  <a:pt x="7788513" y="917376"/>
                </a:lnTo>
                <a:close/>
              </a:path>
              <a:path w="7800975" h="943610">
                <a:moveTo>
                  <a:pt x="7788513" y="943284"/>
                </a:moveTo>
                <a:lnTo>
                  <a:pt x="7788513" y="917376"/>
                </a:lnTo>
                <a:lnTo>
                  <a:pt x="7774797" y="931092"/>
                </a:lnTo>
                <a:lnTo>
                  <a:pt x="7774797" y="943284"/>
                </a:lnTo>
                <a:lnTo>
                  <a:pt x="7788513" y="943284"/>
                </a:lnTo>
                <a:close/>
              </a:path>
            </a:pathLst>
          </a:custGeom>
          <a:solidFill>
            <a:srgbClr val="8E5F2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1886</Words>
  <Application>Microsoft Office PowerPoint</Application>
  <PresentationFormat>Custom</PresentationFormat>
  <Paragraphs>292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Arial Black</vt:lpstr>
      <vt:lpstr>Calibri</vt:lpstr>
      <vt:lpstr>Microsoft Sans Serif</vt:lpstr>
      <vt:lpstr>Symbol</vt:lpstr>
      <vt:lpstr>Tahoma</vt:lpstr>
      <vt:lpstr>Times New Roman</vt:lpstr>
      <vt:lpstr>Webdings</vt:lpstr>
      <vt:lpstr>Wingdings</vt:lpstr>
      <vt:lpstr>Office Theme</vt:lpstr>
      <vt:lpstr>Bloodborne Pathogens                                     &amp;                                Universal Precautions</vt:lpstr>
      <vt:lpstr>PowerPoint Presentation</vt:lpstr>
      <vt:lpstr>BBP Transmission</vt:lpstr>
      <vt:lpstr>Hepatitis Means  Inflammation of the Liver</vt:lpstr>
      <vt:lpstr>Symptoms of Hepatitis (all)</vt:lpstr>
      <vt:lpstr>Hepatitis A (virus)</vt:lpstr>
      <vt:lpstr>Hepatitis B (virus)</vt:lpstr>
      <vt:lpstr>Hepatitis B Infections 300,000 per year</vt:lpstr>
      <vt:lpstr>Hepatitis C (viruses)</vt:lpstr>
      <vt:lpstr>PowerPoint Presentation</vt:lpstr>
      <vt:lpstr>H I V</vt:lpstr>
      <vt:lpstr>Knowing You Are Infected</vt:lpstr>
      <vt:lpstr>Finding a Needle</vt:lpstr>
      <vt:lpstr>Prevention</vt:lpstr>
      <vt:lpstr>The Term “Universal  Precautions”</vt:lpstr>
      <vt:lpstr>Universal Precautions</vt:lpstr>
      <vt:lpstr>Universal Precautions</vt:lpstr>
      <vt:lpstr>Universal Precautions:  (continued)</vt:lpstr>
      <vt:lpstr>Universal Precautions:</vt:lpstr>
      <vt:lpstr>ctious Diseases are those that  be spread from person to person.</vt:lpstr>
      <vt:lpstr>Body Fluids</vt:lpstr>
      <vt:lpstr>Body Fluids (continued)</vt:lpstr>
      <vt:lpstr>PowerPoint Presentation</vt:lpstr>
      <vt:lpstr>Hand Washing Procedures</vt:lpstr>
      <vt:lpstr>Hand Washing Procedures</vt:lpstr>
      <vt:lpstr>Use of Disposable Gloves</vt:lpstr>
      <vt:lpstr>Disposable Gloves Procedure</vt:lpstr>
      <vt:lpstr>Clean Up Procedures</vt:lpstr>
      <vt:lpstr>Environmental surfaces  should be cleaned:</vt:lpstr>
      <vt:lpstr>The Most Important Step</vt:lpstr>
      <vt:lpstr>Guidelines (continued)</vt:lpstr>
      <vt:lpstr>Biohazard Containers</vt:lpstr>
      <vt:lpstr>Exposure Incidents</vt:lpstr>
      <vt:lpstr>Exposure Incidents continued</vt:lpstr>
      <vt:lpstr>CATEGORY ONE EMPLOYEES</vt:lpstr>
      <vt:lpstr>Category One Employees continued</vt:lpstr>
      <vt:lpstr>Category One Employees</vt:lpstr>
      <vt:lpstr>Hepatitis B Vaccine</vt:lpstr>
      <vt:lpstr>Hepatitis B Immunizations</vt:lpstr>
      <vt:lpstr>Example Situations</vt:lpstr>
      <vt:lpstr>The Last Word</vt:lpstr>
      <vt:lpstr>Sample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BBP &amp; Universal Precautions [Compatibility Mode]</dc:title>
  <dc:creator>spop</dc:creator>
  <cp:lastModifiedBy>Chasity Wood</cp:lastModifiedBy>
  <cp:revision>1</cp:revision>
  <dcterms:created xsi:type="dcterms:W3CDTF">2019-05-16T13:41:01Z</dcterms:created>
  <dcterms:modified xsi:type="dcterms:W3CDTF">2019-05-16T13:51:04Z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2019-05-16T00:00:00Z</vt:filetime>
  </property>
</Properties>
</file>