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0324" y="2394017"/>
            <a:ext cx="3566795" cy="4121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3773" y="463773"/>
            <a:ext cx="9143365" cy="6858000"/>
          </a:xfrm>
          <a:custGeom>
            <a:avLst/>
            <a:gdLst/>
            <a:ahLst/>
            <a:cxnLst/>
            <a:rect l="l" t="t" r="r" b="b"/>
            <a:pathLst>
              <a:path w="9143365" h="6858000">
                <a:moveTo>
                  <a:pt x="0" y="0"/>
                </a:moveTo>
                <a:lnTo>
                  <a:pt x="0" y="6857436"/>
                </a:lnTo>
                <a:lnTo>
                  <a:pt x="9143238" y="6857436"/>
                </a:lnTo>
                <a:lnTo>
                  <a:pt x="9143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4063" y="1069767"/>
            <a:ext cx="641027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5214" y="2543356"/>
            <a:ext cx="7567971" cy="390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23093" y="6757982"/>
            <a:ext cx="22987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openxmlformats.org/officeDocument/2006/relationships/image" Target="../media/image55.png"/><Relationship Id="rId1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6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62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45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042" y="2167176"/>
            <a:ext cx="6872653" cy="457368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Taylor</a:t>
            </a:r>
            <a:r>
              <a:rPr lang="en-US"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’s</a:t>
            </a: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Special Care Services,</a:t>
            </a:r>
            <a:r>
              <a:rPr sz="36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Inc.</a:t>
            </a:r>
            <a:endParaRPr sz="3600" dirty="0">
              <a:latin typeface="Times New Roman"/>
              <a:cs typeface="Times New Roman"/>
            </a:endParaRPr>
          </a:p>
          <a:p>
            <a:pPr marL="225425" algn="ctr">
              <a:lnSpc>
                <a:spcPct val="100000"/>
              </a:lnSpc>
              <a:spcBef>
                <a:spcPts val="865"/>
              </a:spcBef>
            </a:pPr>
            <a:r>
              <a:rPr sz="4400" b="1" i="1" dirty="0">
                <a:latin typeface="Times New Roman"/>
                <a:cs typeface="Times New Roman"/>
              </a:rPr>
              <a:t>CARF </a:t>
            </a:r>
            <a:endParaRPr lang="en-US" sz="4400" b="1" i="1" dirty="0">
              <a:latin typeface="Times New Roman"/>
              <a:cs typeface="Times New Roman"/>
            </a:endParaRPr>
          </a:p>
          <a:p>
            <a:pPr marL="225425" algn="ctr">
              <a:lnSpc>
                <a:spcPct val="100000"/>
              </a:lnSpc>
              <a:spcBef>
                <a:spcPts val="865"/>
              </a:spcBef>
            </a:pPr>
            <a:r>
              <a:rPr lang="en-US" sz="4400" b="1" i="1" dirty="0">
                <a:latin typeface="Times New Roman"/>
                <a:cs typeface="Times New Roman"/>
              </a:rPr>
              <a:t>2013-Present                   </a:t>
            </a:r>
            <a:r>
              <a:rPr sz="3600" b="1" i="1" spc="-5" dirty="0">
                <a:latin typeface="Times New Roman"/>
                <a:cs typeface="Times New Roman"/>
              </a:rPr>
              <a:t>Seeking Quality through  Accreditation</a:t>
            </a:r>
            <a:endParaRPr sz="3600" dirty="0">
              <a:latin typeface="Times New Roman"/>
              <a:cs typeface="Times New Roman"/>
            </a:endParaRPr>
          </a:p>
          <a:p>
            <a:pPr marL="225425">
              <a:lnSpc>
                <a:spcPct val="100000"/>
              </a:lnSpc>
              <a:spcBef>
                <a:spcPts val="865"/>
              </a:spcBef>
              <a:tabLst>
                <a:tab pos="1774825" algn="l"/>
              </a:tabLst>
            </a:pPr>
            <a:r>
              <a:rPr sz="3600" b="1" i="1" spc="-5" dirty="0">
                <a:latin typeface="Times New Roman"/>
                <a:cs typeface="Times New Roman"/>
              </a:rPr>
              <a:t>Focus:	Employment </a:t>
            </a:r>
            <a:r>
              <a:rPr sz="3600" b="1" i="1" dirty="0">
                <a:latin typeface="Times New Roman"/>
                <a:cs typeface="Times New Roman"/>
              </a:rPr>
              <a:t>and</a:t>
            </a:r>
            <a:endParaRPr sz="3600" dirty="0">
              <a:latin typeface="Times New Roman"/>
              <a:cs typeface="Times New Roman"/>
            </a:endParaRPr>
          </a:p>
          <a:p>
            <a:pPr marL="1711325">
              <a:lnSpc>
                <a:spcPct val="100000"/>
              </a:lnSpc>
            </a:pPr>
            <a:r>
              <a:rPr sz="3600" b="1" i="1" spc="-5" dirty="0">
                <a:latin typeface="Times New Roman"/>
                <a:cs typeface="Times New Roman"/>
              </a:rPr>
              <a:t>Community</a:t>
            </a:r>
            <a:r>
              <a:rPr sz="3600" b="1" i="1" dirty="0">
                <a:latin typeface="Times New Roman"/>
                <a:cs typeface="Times New Roman"/>
              </a:rPr>
              <a:t> </a:t>
            </a:r>
            <a:r>
              <a:rPr sz="3600" b="1" i="1" spc="-5" dirty="0">
                <a:latin typeface="Times New Roman"/>
                <a:cs typeface="Times New Roman"/>
              </a:rPr>
              <a:t>Services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6471" y="1911446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419"/>
                </a:lnTo>
              </a:path>
            </a:pathLst>
          </a:custGeom>
          <a:ln w="259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30758" y="5340164"/>
            <a:ext cx="1371485" cy="1371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1614" y="5331028"/>
            <a:ext cx="1391285" cy="1391285"/>
          </a:xfrm>
          <a:custGeom>
            <a:avLst/>
            <a:gdLst/>
            <a:ahLst/>
            <a:cxnLst/>
            <a:rect l="l" t="t" r="r" b="b"/>
            <a:pathLst>
              <a:path w="1391284" h="1391284">
                <a:moveTo>
                  <a:pt x="1391290" y="1391290"/>
                </a:moveTo>
                <a:lnTo>
                  <a:pt x="1391290" y="0"/>
                </a:lnTo>
                <a:lnTo>
                  <a:pt x="0" y="0"/>
                </a:lnTo>
                <a:lnTo>
                  <a:pt x="0" y="1391290"/>
                </a:lnTo>
                <a:lnTo>
                  <a:pt x="4572" y="139129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380622" y="9144"/>
                </a:lnTo>
                <a:lnTo>
                  <a:pt x="1380622" y="4572"/>
                </a:lnTo>
                <a:lnTo>
                  <a:pt x="1386718" y="9144"/>
                </a:lnTo>
                <a:lnTo>
                  <a:pt x="1386718" y="1391290"/>
                </a:lnTo>
                <a:lnTo>
                  <a:pt x="1391290" y="1391290"/>
                </a:lnTo>
                <a:close/>
              </a:path>
              <a:path w="1391284" h="1391284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391284" h="1391284">
                <a:moveTo>
                  <a:pt x="9144" y="138062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380622"/>
                </a:lnTo>
                <a:lnTo>
                  <a:pt x="9144" y="1380622"/>
                </a:lnTo>
                <a:close/>
              </a:path>
              <a:path w="1391284" h="1391284">
                <a:moveTo>
                  <a:pt x="1386718" y="1380622"/>
                </a:moveTo>
                <a:lnTo>
                  <a:pt x="4572" y="1380622"/>
                </a:lnTo>
                <a:lnTo>
                  <a:pt x="9144" y="1386718"/>
                </a:lnTo>
                <a:lnTo>
                  <a:pt x="9144" y="1391290"/>
                </a:lnTo>
                <a:lnTo>
                  <a:pt x="1380622" y="1391290"/>
                </a:lnTo>
                <a:lnTo>
                  <a:pt x="1380622" y="1386718"/>
                </a:lnTo>
                <a:lnTo>
                  <a:pt x="1386718" y="1380622"/>
                </a:lnTo>
                <a:close/>
              </a:path>
              <a:path w="1391284" h="1391284">
                <a:moveTo>
                  <a:pt x="9144" y="1391290"/>
                </a:moveTo>
                <a:lnTo>
                  <a:pt x="9144" y="1386718"/>
                </a:lnTo>
                <a:lnTo>
                  <a:pt x="4572" y="1380622"/>
                </a:lnTo>
                <a:lnTo>
                  <a:pt x="4572" y="1391290"/>
                </a:lnTo>
                <a:lnTo>
                  <a:pt x="9144" y="1391290"/>
                </a:lnTo>
                <a:close/>
              </a:path>
              <a:path w="1391284" h="1391284">
                <a:moveTo>
                  <a:pt x="1386718" y="9144"/>
                </a:moveTo>
                <a:lnTo>
                  <a:pt x="1380622" y="4572"/>
                </a:lnTo>
                <a:lnTo>
                  <a:pt x="1380622" y="9144"/>
                </a:lnTo>
                <a:lnTo>
                  <a:pt x="1386718" y="9144"/>
                </a:lnTo>
                <a:close/>
              </a:path>
              <a:path w="1391284" h="1391284">
                <a:moveTo>
                  <a:pt x="1386718" y="1380622"/>
                </a:moveTo>
                <a:lnTo>
                  <a:pt x="1386718" y="9144"/>
                </a:lnTo>
                <a:lnTo>
                  <a:pt x="1380622" y="9144"/>
                </a:lnTo>
                <a:lnTo>
                  <a:pt x="1380622" y="1380622"/>
                </a:lnTo>
                <a:lnTo>
                  <a:pt x="1386718" y="1380622"/>
                </a:lnTo>
                <a:close/>
              </a:path>
              <a:path w="1391284" h="1391284">
                <a:moveTo>
                  <a:pt x="1386718" y="1391290"/>
                </a:moveTo>
                <a:lnTo>
                  <a:pt x="1386718" y="1380622"/>
                </a:lnTo>
                <a:lnTo>
                  <a:pt x="1380622" y="1386718"/>
                </a:lnTo>
                <a:lnTo>
                  <a:pt x="1380622" y="1391290"/>
                </a:lnTo>
                <a:lnTo>
                  <a:pt x="1386718" y="1391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4652" y="701498"/>
            <a:ext cx="2099890" cy="56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40748" y="883770"/>
            <a:ext cx="2049780" cy="6591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35"/>
              </a:spcBef>
            </a:pPr>
            <a:r>
              <a:rPr sz="2200" b="1" spc="114" dirty="0">
                <a:latin typeface="Verdana"/>
                <a:cs typeface="Verdana"/>
              </a:rPr>
              <a:t>TSCS</a:t>
            </a:r>
            <a:endParaRPr sz="2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950" spc="35" dirty="0">
                <a:latin typeface="Arial Black"/>
                <a:cs typeface="Arial Black"/>
              </a:rPr>
              <a:t>Taylor </a:t>
            </a:r>
            <a:r>
              <a:rPr sz="950" spc="40" dirty="0">
                <a:latin typeface="Arial Black"/>
                <a:cs typeface="Arial Black"/>
              </a:rPr>
              <a:t>Special Care</a:t>
            </a:r>
            <a:r>
              <a:rPr sz="950" spc="-50" dirty="0">
                <a:latin typeface="Arial Black"/>
                <a:cs typeface="Arial Black"/>
              </a:rPr>
              <a:t> </a:t>
            </a:r>
            <a:r>
              <a:rPr sz="950" spc="40" dirty="0">
                <a:latin typeface="Arial Black"/>
                <a:cs typeface="Arial Black"/>
              </a:rPr>
              <a:t>Services</a:t>
            </a:r>
            <a:endParaRPr sz="950">
              <a:latin typeface="Arial Black"/>
              <a:cs typeface="Arial Black"/>
            </a:endParaRPr>
          </a:p>
          <a:p>
            <a:pPr marR="17780" algn="ctr">
              <a:lnSpc>
                <a:spcPct val="100000"/>
              </a:lnSpc>
              <a:spcBef>
                <a:spcPts val="75"/>
              </a:spcBef>
            </a:pPr>
            <a:r>
              <a:rPr sz="650" spc="25" dirty="0">
                <a:latin typeface="Arial"/>
                <a:cs typeface="Arial"/>
              </a:rPr>
              <a:t>housing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staffing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counseling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5" dirty="0">
                <a:latin typeface="Arial"/>
                <a:cs typeface="Arial"/>
              </a:rPr>
              <a:t>on-going</a:t>
            </a:r>
            <a:r>
              <a:rPr sz="650" spc="-7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5606" y="785312"/>
            <a:ext cx="449544" cy="423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4082" y="785312"/>
            <a:ext cx="451484" cy="424180"/>
          </a:xfrm>
          <a:custGeom>
            <a:avLst/>
            <a:gdLst/>
            <a:ahLst/>
            <a:cxnLst/>
            <a:rect l="l" t="t" r="r" b="b"/>
            <a:pathLst>
              <a:path w="451484" h="424180">
                <a:moveTo>
                  <a:pt x="112763" y="0"/>
                </a:moveTo>
                <a:lnTo>
                  <a:pt x="0" y="423635"/>
                </a:lnTo>
                <a:lnTo>
                  <a:pt x="338299" y="423635"/>
                </a:lnTo>
                <a:lnTo>
                  <a:pt x="451068" y="0"/>
                </a:lnTo>
                <a:lnTo>
                  <a:pt x="112763" y="0"/>
                </a:lnTo>
                <a:close/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4652" y="1576197"/>
            <a:ext cx="2099890" cy="56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4742" y="616160"/>
            <a:ext cx="2280285" cy="1100455"/>
          </a:xfrm>
          <a:custGeom>
            <a:avLst/>
            <a:gdLst/>
            <a:ahLst/>
            <a:cxnLst/>
            <a:rect l="l" t="t" r="r" b="b"/>
            <a:pathLst>
              <a:path w="2280285" h="1100455">
                <a:moveTo>
                  <a:pt x="0" y="0"/>
                </a:moveTo>
                <a:lnTo>
                  <a:pt x="0" y="1100238"/>
                </a:lnTo>
                <a:lnTo>
                  <a:pt x="2279721" y="1100238"/>
                </a:lnTo>
                <a:lnTo>
                  <a:pt x="2279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4652" y="701498"/>
            <a:ext cx="2099890" cy="56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30476" y="883770"/>
            <a:ext cx="848994" cy="3435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2200" b="1" spc="110" dirty="0">
                <a:latin typeface="Verdana"/>
                <a:cs typeface="Verdana"/>
              </a:rPr>
              <a:t>TS</a:t>
            </a:r>
            <a:r>
              <a:rPr sz="2200" b="1" spc="120" dirty="0">
                <a:latin typeface="Verdana"/>
                <a:cs typeface="Verdana"/>
              </a:rPr>
              <a:t>C</a:t>
            </a:r>
            <a:r>
              <a:rPr sz="2200" b="1" spc="114" dirty="0">
                <a:latin typeface="Verdana"/>
                <a:cs typeface="Verdana"/>
              </a:rPr>
              <a:t>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4742" y="1264252"/>
            <a:ext cx="2280285" cy="2901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85"/>
              </a:spcBef>
            </a:pPr>
            <a:r>
              <a:rPr sz="950" spc="35" dirty="0">
                <a:latin typeface="Arial Black"/>
                <a:cs typeface="Arial Black"/>
              </a:rPr>
              <a:t>Taylor </a:t>
            </a:r>
            <a:r>
              <a:rPr sz="950" spc="40" dirty="0">
                <a:latin typeface="Arial Black"/>
                <a:cs typeface="Arial Black"/>
              </a:rPr>
              <a:t>Special Care</a:t>
            </a:r>
            <a:r>
              <a:rPr sz="950" spc="-30" dirty="0">
                <a:latin typeface="Arial Black"/>
                <a:cs typeface="Arial Black"/>
              </a:rPr>
              <a:t> </a:t>
            </a:r>
            <a:r>
              <a:rPr sz="950" spc="40" dirty="0">
                <a:latin typeface="Arial Black"/>
                <a:cs typeface="Arial Black"/>
              </a:rPr>
              <a:t>Services</a:t>
            </a:r>
            <a:endParaRPr sz="950">
              <a:latin typeface="Arial Black"/>
              <a:cs typeface="Arial Black"/>
            </a:endParaRPr>
          </a:p>
          <a:p>
            <a:pPr marL="95885">
              <a:lnSpc>
                <a:spcPct val="100000"/>
              </a:lnSpc>
              <a:spcBef>
                <a:spcPts val="70"/>
              </a:spcBef>
            </a:pPr>
            <a:r>
              <a:rPr sz="650" spc="25" dirty="0">
                <a:latin typeface="Arial"/>
                <a:cs typeface="Arial"/>
              </a:rPr>
              <a:t>housing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staffing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counseling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5" dirty="0">
                <a:latin typeface="Arial"/>
                <a:cs typeface="Arial"/>
              </a:rPr>
              <a:t>on-going</a:t>
            </a:r>
            <a:r>
              <a:rPr sz="650" spc="-8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95606" y="785312"/>
            <a:ext cx="449544" cy="423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4652" y="1576197"/>
            <a:ext cx="2099890" cy="56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0366" y="745688"/>
            <a:ext cx="1395871" cy="481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8189" y="1085513"/>
            <a:ext cx="988993" cy="137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6765" y="1086275"/>
            <a:ext cx="920750" cy="0"/>
          </a:xfrm>
          <a:custGeom>
            <a:avLst/>
            <a:gdLst/>
            <a:ahLst/>
            <a:cxnLst/>
            <a:rect l="l" t="t" r="r" b="b"/>
            <a:pathLst>
              <a:path w="920750">
                <a:moveTo>
                  <a:pt x="0" y="0"/>
                </a:moveTo>
                <a:lnTo>
                  <a:pt x="920418" y="0"/>
                </a:lnTo>
              </a:path>
            </a:pathLst>
          </a:custGeom>
          <a:ln w="28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725696" y="6738569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79409" y="911786"/>
            <a:ext cx="1123095" cy="999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43890" y="539960"/>
            <a:ext cx="717744" cy="13714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2506" y="899594"/>
            <a:ext cx="1141381" cy="1011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15913" y="539960"/>
            <a:ext cx="710124" cy="13714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000" y="1392830"/>
            <a:ext cx="5471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is </a:t>
            </a:r>
            <a:r>
              <a:rPr dirty="0"/>
              <a:t>a </a:t>
            </a:r>
            <a:r>
              <a:rPr spc="-5" dirty="0"/>
              <a:t>Quality</a:t>
            </a:r>
            <a:r>
              <a:rPr spc="-65" dirty="0"/>
              <a:t> </a:t>
            </a:r>
            <a:r>
              <a:rPr dirty="0"/>
              <a:t>Organization?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0761" y="2622605"/>
            <a:ext cx="4117340" cy="33172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A quality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organization:</a:t>
            </a:r>
            <a:endParaRPr sz="2400">
              <a:latin typeface="Times New Roman"/>
              <a:cs typeface="Times New Roman"/>
            </a:endParaRPr>
          </a:p>
          <a:p>
            <a:pPr marL="756285" marR="27622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Deals with many </a:t>
            </a:r>
            <a:r>
              <a:rPr sz="2400" b="1" dirty="0">
                <a:latin typeface="Times New Roman"/>
                <a:cs typeface="Times New Roman"/>
              </a:rPr>
              <a:t>clients  </a:t>
            </a:r>
            <a:r>
              <a:rPr sz="2400" b="1" spc="-5" dirty="0">
                <a:latin typeface="Times New Roman"/>
                <a:cs typeface="Times New Roman"/>
              </a:rPr>
              <a:t>with </a:t>
            </a:r>
            <a:r>
              <a:rPr sz="2400" b="1" dirty="0">
                <a:latin typeface="Times New Roman"/>
                <a:cs typeface="Times New Roman"/>
              </a:rPr>
              <a:t>complex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needs.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Continuously </a:t>
            </a:r>
            <a:r>
              <a:rPr sz="2400" b="1" dirty="0">
                <a:latin typeface="Times New Roman"/>
                <a:cs typeface="Times New Roman"/>
              </a:rPr>
              <a:t>seeks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input.</a:t>
            </a:r>
            <a:endParaRPr sz="2400">
              <a:latin typeface="Times New Roman"/>
              <a:cs typeface="Times New Roman"/>
            </a:endParaRPr>
          </a:p>
          <a:p>
            <a:pPr marL="756285" marR="5403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Focuses </a:t>
            </a:r>
            <a:r>
              <a:rPr sz="2400" b="1" dirty="0">
                <a:latin typeface="Times New Roman"/>
                <a:cs typeface="Times New Roman"/>
              </a:rPr>
              <a:t>on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individual  </a:t>
            </a:r>
            <a:r>
              <a:rPr sz="2400" b="1" dirty="0">
                <a:latin typeface="Times New Roman"/>
                <a:cs typeface="Times New Roman"/>
              </a:rPr>
              <a:t>service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outcomes.</a:t>
            </a:r>
            <a:endParaRPr sz="2400">
              <a:latin typeface="Times New Roman"/>
              <a:cs typeface="Times New Roman"/>
            </a:endParaRPr>
          </a:p>
          <a:p>
            <a:pPr marL="756285" marR="11620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latin typeface="Times New Roman"/>
                <a:cs typeface="Times New Roman"/>
              </a:rPr>
              <a:t>Is </a:t>
            </a:r>
            <a:r>
              <a:rPr sz="2400" b="1" spc="-5" dirty="0">
                <a:latin typeface="Times New Roman"/>
                <a:cs typeface="Times New Roman"/>
              </a:rPr>
              <a:t>continuously changing  and </a:t>
            </a:r>
            <a:r>
              <a:rPr sz="2400" b="1" dirty="0">
                <a:latin typeface="Times New Roman"/>
                <a:cs typeface="Times New Roman"/>
              </a:rPr>
              <a:t>improving.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9518" y="20646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322" y="2368616"/>
            <a:ext cx="3206221" cy="4024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9071" y="1392830"/>
            <a:ext cx="4289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Accredited</a:t>
            </a:r>
            <a:r>
              <a:rPr spc="-75" dirty="0"/>
              <a:t> </a:t>
            </a:r>
            <a:r>
              <a:rPr dirty="0"/>
              <a:t>Organizations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6239" y="2589242"/>
            <a:ext cx="107314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6239" y="3393843"/>
            <a:ext cx="107314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239" y="4198448"/>
            <a:ext cx="107314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6239" y="5734515"/>
            <a:ext cx="107314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38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Are </a:t>
            </a:r>
            <a:r>
              <a:rPr dirty="0"/>
              <a:t>client </a:t>
            </a:r>
            <a:r>
              <a:rPr spc="-5" dirty="0"/>
              <a:t>and </a:t>
            </a:r>
            <a:r>
              <a:rPr dirty="0"/>
              <a:t>stakeholder</a:t>
            </a:r>
            <a:r>
              <a:rPr spc="-55" dirty="0"/>
              <a:t> </a:t>
            </a:r>
            <a:r>
              <a:rPr spc="-5" dirty="0"/>
              <a:t>focused.</a:t>
            </a:r>
          </a:p>
          <a:p>
            <a:pPr marL="1621155"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633855">
              <a:lnSpc>
                <a:spcPct val="100000"/>
              </a:lnSpc>
            </a:pPr>
            <a:r>
              <a:rPr spc="-5" dirty="0"/>
              <a:t>Responsive </a:t>
            </a:r>
            <a:r>
              <a:rPr dirty="0"/>
              <a:t>to </a:t>
            </a:r>
            <a:r>
              <a:rPr spc="-5" dirty="0"/>
              <a:t>changing</a:t>
            </a:r>
            <a:r>
              <a:rPr spc="5" dirty="0"/>
              <a:t> </a:t>
            </a:r>
            <a:r>
              <a:rPr spc="-5" dirty="0"/>
              <a:t>environments.</a:t>
            </a:r>
          </a:p>
          <a:p>
            <a:pPr marL="1621155"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633855" marR="5080">
              <a:lnSpc>
                <a:spcPct val="100000"/>
              </a:lnSpc>
            </a:pPr>
            <a:r>
              <a:rPr spc="-5" dirty="0"/>
              <a:t>Demonstrated how they manage and </a:t>
            </a:r>
            <a:r>
              <a:rPr dirty="0"/>
              <a:t>improve  their quality to </a:t>
            </a:r>
            <a:r>
              <a:rPr spc="-5" dirty="0"/>
              <a:t>peer surveyors </a:t>
            </a:r>
            <a:r>
              <a:rPr dirty="0"/>
              <a:t>from </a:t>
            </a:r>
            <a:r>
              <a:rPr spc="-5" dirty="0"/>
              <a:t>other  </a:t>
            </a:r>
            <a:r>
              <a:rPr spc="-10" dirty="0"/>
              <a:t>CARF </a:t>
            </a:r>
            <a:r>
              <a:rPr spc="-5" dirty="0"/>
              <a:t>accredited, </a:t>
            </a:r>
            <a:r>
              <a:rPr dirty="0"/>
              <a:t>quality</a:t>
            </a:r>
            <a:r>
              <a:rPr spc="-5" dirty="0"/>
              <a:t> organizations.</a:t>
            </a:r>
          </a:p>
          <a:p>
            <a:pPr marL="1621155"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633855" marR="210185">
              <a:lnSpc>
                <a:spcPct val="100000"/>
              </a:lnSpc>
            </a:pPr>
            <a:r>
              <a:rPr spc="-5" dirty="0"/>
              <a:t>Validate </a:t>
            </a:r>
            <a:r>
              <a:rPr dirty="0"/>
              <a:t>their quality </a:t>
            </a:r>
            <a:r>
              <a:rPr spc="-5" dirty="0"/>
              <a:t>through observations,  and</a:t>
            </a:r>
            <a:r>
              <a:rPr dirty="0"/>
              <a:t> </a:t>
            </a:r>
            <a:r>
              <a:rPr spc="-5" dirty="0"/>
              <a:t>documents.</a:t>
            </a:r>
          </a:p>
        </p:txBody>
      </p:sp>
      <p:sp>
        <p:nvSpPr>
          <p:cNvPr id="8" name="object 8"/>
          <p:cNvSpPr/>
          <p:nvPr/>
        </p:nvSpPr>
        <p:spPr>
          <a:xfrm>
            <a:off x="1149518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7646" y="2444806"/>
            <a:ext cx="685742" cy="61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7646" y="3282946"/>
            <a:ext cx="685742" cy="61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7646" y="4197269"/>
            <a:ext cx="685742" cy="61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7646" y="5797332"/>
            <a:ext cx="685742" cy="61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721" y="1374542"/>
            <a:ext cx="5573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Who Defines Quality</a:t>
            </a:r>
            <a:r>
              <a:rPr spc="-45" dirty="0"/>
              <a:t> </a:t>
            </a:r>
            <a:r>
              <a:rPr dirty="0"/>
              <a:t>Indicators?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9669" y="2194385"/>
            <a:ext cx="2258695" cy="42494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177800" indent="-342265">
              <a:lnSpc>
                <a:spcPts val="3020"/>
              </a:lnSpc>
              <a:spcBef>
                <a:spcPts val="4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C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nsu</a:t>
            </a:r>
            <a:r>
              <a:rPr sz="2800" b="1" spc="-10" dirty="0">
                <a:latin typeface="Times New Roman"/>
                <a:cs typeface="Times New Roman"/>
              </a:rPr>
              <a:t>mer</a:t>
            </a:r>
            <a:r>
              <a:rPr sz="2800" b="1" spc="-5" dirty="0">
                <a:latin typeface="Times New Roman"/>
                <a:cs typeface="Times New Roman"/>
              </a:rPr>
              <a:t>s  receiving  services.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Families.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3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Advocates.</a:t>
            </a:r>
            <a:endParaRPr sz="2800">
              <a:latin typeface="Times New Roman"/>
              <a:cs typeface="Times New Roman"/>
            </a:endParaRPr>
          </a:p>
          <a:p>
            <a:pPr marL="354965" marR="12065" indent="-342265">
              <a:lnSpc>
                <a:spcPts val="302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Core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service  providers.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302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State and  regional  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ss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10" dirty="0">
                <a:latin typeface="Times New Roman"/>
                <a:cs typeface="Times New Roman"/>
              </a:rPr>
              <a:t>c</a:t>
            </a:r>
            <a:r>
              <a:rPr sz="2800" b="1" spc="-5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ti</a:t>
            </a:r>
            <a:r>
              <a:rPr sz="2800" b="1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ns.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0380" y="2303513"/>
            <a:ext cx="2023745" cy="34391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OC</a:t>
            </a:r>
            <a:r>
              <a:rPr lang="en-US" sz="2800" b="1" spc="-10" dirty="0">
                <a:latin typeface="Times New Roman"/>
                <a:cs typeface="Times New Roman"/>
              </a:rPr>
              <a:t>HN</a:t>
            </a:r>
            <a:endParaRPr sz="2800" dirty="0">
              <a:latin typeface="Times New Roman"/>
              <a:cs typeface="Times New Roman"/>
            </a:endParaRPr>
          </a:p>
          <a:p>
            <a:pPr marL="354965" marR="374650" indent="-342265">
              <a:lnSpc>
                <a:spcPts val="302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F</a:t>
            </a:r>
            <a:r>
              <a:rPr sz="2800" b="1" spc="-5" dirty="0">
                <a:latin typeface="Times New Roman"/>
                <a:cs typeface="Times New Roman"/>
              </a:rPr>
              <a:t>unding  sources.</a:t>
            </a:r>
            <a:endParaRPr sz="2800" dirty="0">
              <a:latin typeface="Times New Roman"/>
              <a:cs typeface="Times New Roman"/>
            </a:endParaRPr>
          </a:p>
          <a:p>
            <a:pPr marL="354965" marR="307975" indent="-342265">
              <a:lnSpc>
                <a:spcPts val="3020"/>
              </a:lnSpc>
              <a:spcBef>
                <a:spcPts val="6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Referral  </a:t>
            </a:r>
            <a:r>
              <a:rPr sz="2800" b="1" dirty="0">
                <a:latin typeface="Times New Roman"/>
                <a:cs typeface="Times New Roman"/>
              </a:rPr>
              <a:t>ag</a:t>
            </a:r>
            <a:r>
              <a:rPr sz="2800" b="1" spc="-10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n</a:t>
            </a:r>
            <a:r>
              <a:rPr sz="2800" b="1" spc="-10" dirty="0">
                <a:latin typeface="Times New Roman"/>
                <a:cs typeface="Times New Roman"/>
              </a:rPr>
              <a:t>c</a:t>
            </a:r>
            <a:r>
              <a:rPr sz="2800" b="1" spc="-5" dirty="0">
                <a:latin typeface="Times New Roman"/>
                <a:cs typeface="Times New Roman"/>
              </a:rPr>
              <a:t>i</a:t>
            </a:r>
            <a:r>
              <a:rPr sz="2800" b="1" spc="-10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s.</a:t>
            </a:r>
            <a:endParaRPr sz="2800" dirty="0">
              <a:latin typeface="Times New Roman"/>
              <a:cs typeface="Times New Roman"/>
            </a:endParaRPr>
          </a:p>
          <a:p>
            <a:pPr marL="354965" marR="161290" indent="-342265">
              <a:lnSpc>
                <a:spcPts val="3020"/>
              </a:lnSpc>
              <a:spcBef>
                <a:spcPts val="6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Other  int</a:t>
            </a:r>
            <a:r>
              <a:rPr sz="2800" b="1" spc="-10" dirty="0">
                <a:latin typeface="Times New Roman"/>
                <a:cs typeface="Times New Roman"/>
              </a:rPr>
              <a:t>ere</a:t>
            </a:r>
            <a:r>
              <a:rPr sz="2800" b="1" spc="-5" dirty="0">
                <a:latin typeface="Times New Roman"/>
                <a:cs typeface="Times New Roman"/>
              </a:rPr>
              <a:t>st</a:t>
            </a:r>
            <a:r>
              <a:rPr sz="2800" b="1" spc="-10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d  people.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9518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9139" y="2673400"/>
            <a:ext cx="3177280" cy="2517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7569" y="1374542"/>
            <a:ext cx="3934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Quality </a:t>
            </a:r>
            <a:r>
              <a:rPr dirty="0"/>
              <a:t>Indicators</a:t>
            </a:r>
            <a:r>
              <a:rPr spc="-80" dirty="0"/>
              <a:t> </a:t>
            </a:r>
            <a:r>
              <a:rPr dirty="0"/>
              <a:t>Are: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254" y="2467156"/>
            <a:ext cx="3322954" cy="353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80975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Reflective of </a:t>
            </a:r>
            <a:r>
              <a:rPr sz="2400" b="1" spc="-5" dirty="0">
                <a:latin typeface="Times New Roman"/>
                <a:cs typeface="Times New Roman"/>
              </a:rPr>
              <a:t>the  organization’s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vision,  mission 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values.</a:t>
            </a:r>
            <a:endParaRPr sz="2400">
              <a:latin typeface="Times New Roman"/>
              <a:cs typeface="Times New Roman"/>
            </a:endParaRPr>
          </a:p>
          <a:p>
            <a:pPr marL="354965" marR="590550" indent="-34226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Clear, </a:t>
            </a:r>
            <a:r>
              <a:rPr sz="2400" b="1" dirty="0">
                <a:latin typeface="Times New Roman"/>
                <a:cs typeface="Times New Roman"/>
              </a:rPr>
              <a:t>simple,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  unidimensional.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Active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400" b="1" spc="-5" dirty="0">
                <a:latin typeface="Times New Roman"/>
                <a:cs typeface="Times New Roman"/>
              </a:rPr>
              <a:t>“Something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  </a:t>
            </a:r>
            <a:r>
              <a:rPr sz="2400" b="1" spc="-5" dirty="0">
                <a:latin typeface="Times New Roman"/>
                <a:cs typeface="Times New Roman"/>
              </a:rPr>
              <a:t>happening.”</a:t>
            </a:r>
            <a:endParaRPr sz="2400">
              <a:latin typeface="Times New Roman"/>
              <a:cs typeface="Times New Roman"/>
            </a:endParaRPr>
          </a:p>
          <a:p>
            <a:pPr marL="354965" marR="434340" indent="-34226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Reflective of </a:t>
            </a:r>
            <a:r>
              <a:rPr sz="2400" b="1" spc="-5" dirty="0">
                <a:latin typeface="Times New Roman"/>
                <a:cs typeface="Times New Roman"/>
              </a:rPr>
              <a:t>the  populations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served.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Reflect </a:t>
            </a:r>
            <a:r>
              <a:rPr dirty="0"/>
              <a:t>positive</a:t>
            </a:r>
            <a:r>
              <a:rPr spc="-75" dirty="0"/>
              <a:t> </a:t>
            </a:r>
            <a:r>
              <a:rPr spc="-5" dirty="0"/>
              <a:t>changes:</a:t>
            </a: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people’s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lives.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organization.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Community.</a:t>
            </a:r>
            <a:endParaRPr sz="2400">
              <a:latin typeface="Times New Roman"/>
              <a:cs typeface="Times New Roman"/>
            </a:endParaRPr>
          </a:p>
          <a:p>
            <a:pPr marL="354965" marR="54610" indent="-34226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/>
              <a:t>Allow </a:t>
            </a:r>
            <a:r>
              <a:rPr spc="-5" dirty="0"/>
              <a:t>the organization  </a:t>
            </a:r>
            <a:r>
              <a:rPr dirty="0"/>
              <a:t>to </a:t>
            </a:r>
            <a:r>
              <a:rPr spc="-5" dirty="0"/>
              <a:t>demonstrate </a:t>
            </a:r>
            <a:r>
              <a:rPr dirty="0"/>
              <a:t>its  </a:t>
            </a:r>
            <a:r>
              <a:rPr spc="-5" dirty="0"/>
              <a:t>outcomes </a:t>
            </a:r>
            <a:r>
              <a:rPr dirty="0"/>
              <a:t>in </a:t>
            </a:r>
            <a:r>
              <a:rPr spc="-5" dirty="0"/>
              <a:t>many</a:t>
            </a:r>
            <a:r>
              <a:rPr spc="-55" dirty="0"/>
              <a:t> </a:t>
            </a:r>
            <a:r>
              <a:rPr spc="-5" dirty="0"/>
              <a:t>ways.</a:t>
            </a:r>
          </a:p>
          <a:p>
            <a:pPr marL="354965" marR="654685" indent="-34226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/>
              <a:t>Allow </a:t>
            </a:r>
            <a:r>
              <a:rPr spc="-5" dirty="0"/>
              <a:t>the agency</a:t>
            </a:r>
            <a:r>
              <a:rPr spc="-85" dirty="0"/>
              <a:t> </a:t>
            </a:r>
            <a:r>
              <a:rPr dirty="0"/>
              <a:t>to  </a:t>
            </a:r>
            <a:r>
              <a:rPr spc="-5" dirty="0"/>
              <a:t>measure </a:t>
            </a:r>
            <a:r>
              <a:rPr dirty="0"/>
              <a:t>its  </a:t>
            </a:r>
            <a:r>
              <a:rPr spc="-5" dirty="0"/>
              <a:t>performance.</a:t>
            </a:r>
          </a:p>
        </p:txBody>
      </p:sp>
      <p:sp>
        <p:nvSpPr>
          <p:cNvPr id="5" name="object 5"/>
          <p:cNvSpPr/>
          <p:nvPr/>
        </p:nvSpPr>
        <p:spPr>
          <a:xfrm>
            <a:off x="1149518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5910" y="1069767"/>
            <a:ext cx="5397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Benefits </a:t>
            </a:r>
            <a:r>
              <a:rPr dirty="0"/>
              <a:t>of CARF</a:t>
            </a:r>
            <a:r>
              <a:rPr spc="-45" dirty="0"/>
              <a:t> </a:t>
            </a:r>
            <a:r>
              <a:rPr dirty="0"/>
              <a:t>Accreditation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23612" y="2467164"/>
            <a:ext cx="4626610" cy="397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613535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Provides </a:t>
            </a:r>
            <a:r>
              <a:rPr sz="2400" b="1" dirty="0">
                <a:latin typeface="Times New Roman"/>
                <a:cs typeface="Times New Roman"/>
              </a:rPr>
              <a:t>a system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 accountability.</a:t>
            </a:r>
            <a:endParaRPr sz="2400">
              <a:latin typeface="Times New Roman"/>
              <a:cs typeface="Times New Roman"/>
            </a:endParaRPr>
          </a:p>
          <a:p>
            <a:pPr marL="354965" marR="139700" indent="-34226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Promotes </a:t>
            </a:r>
            <a:r>
              <a:rPr sz="2400" b="1" dirty="0">
                <a:latin typeface="Times New Roman"/>
                <a:cs typeface="Times New Roman"/>
              </a:rPr>
              <a:t>communication on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all  levels of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organization.</a:t>
            </a:r>
            <a:endParaRPr sz="2400">
              <a:latin typeface="Times New Roman"/>
              <a:cs typeface="Times New Roman"/>
            </a:endParaRPr>
          </a:p>
          <a:p>
            <a:pPr marL="354965" marR="241300" indent="-34226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Promotes </a:t>
            </a:r>
            <a:r>
              <a:rPr sz="2400" b="1" dirty="0">
                <a:latin typeface="Times New Roman"/>
                <a:cs typeface="Times New Roman"/>
              </a:rPr>
              <a:t>active, client </a:t>
            </a:r>
            <a:r>
              <a:rPr sz="2400" b="1" spc="-5" dirty="0">
                <a:latin typeface="Times New Roman"/>
                <a:cs typeface="Times New Roman"/>
              </a:rPr>
              <a:t>and  </a:t>
            </a:r>
            <a:r>
              <a:rPr sz="2400" b="1" dirty="0">
                <a:latin typeface="Times New Roman"/>
                <a:cs typeface="Times New Roman"/>
              </a:rPr>
              <a:t>stakeholder </a:t>
            </a:r>
            <a:r>
              <a:rPr sz="2400" b="1" spc="-5" dirty="0">
                <a:latin typeface="Times New Roman"/>
                <a:cs typeface="Times New Roman"/>
              </a:rPr>
              <a:t>dynamic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planning,  focused </a:t>
            </a:r>
            <a:r>
              <a:rPr sz="2400" b="1" dirty="0">
                <a:latin typeface="Times New Roman"/>
                <a:cs typeface="Times New Roman"/>
              </a:rPr>
              <a:t>on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impact.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Provides </a:t>
            </a:r>
            <a:r>
              <a:rPr sz="2400" b="1" dirty="0">
                <a:latin typeface="Times New Roman"/>
                <a:cs typeface="Times New Roman"/>
              </a:rPr>
              <a:t>consultation </a:t>
            </a:r>
            <a:r>
              <a:rPr sz="2400" b="1" spc="-5" dirty="0">
                <a:latin typeface="Times New Roman"/>
                <a:cs typeface="Times New Roman"/>
              </a:rPr>
              <a:t>focused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on  </a:t>
            </a:r>
            <a:r>
              <a:rPr sz="2400" b="1" spc="-5" dirty="0">
                <a:latin typeface="Times New Roman"/>
                <a:cs typeface="Times New Roman"/>
              </a:rPr>
              <a:t>dynamic </a:t>
            </a:r>
            <a:r>
              <a:rPr sz="2400" b="1" dirty="0">
                <a:latin typeface="Times New Roman"/>
                <a:cs typeface="Times New Roman"/>
              </a:rPr>
              <a:t>service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improvement.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Provides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network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resources.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7130" y="2825770"/>
            <a:ext cx="2674391" cy="3123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5910" y="1069767"/>
            <a:ext cx="5397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Benefits </a:t>
            </a:r>
            <a:r>
              <a:rPr dirty="0"/>
              <a:t>of CARF</a:t>
            </a:r>
            <a:r>
              <a:rPr spc="-45" dirty="0"/>
              <a:t> </a:t>
            </a:r>
            <a:r>
              <a:rPr dirty="0"/>
              <a:t>Accreditation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5999" y="2049619"/>
            <a:ext cx="4935855" cy="45605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6385">
              <a:lnSpc>
                <a:spcPts val="2590"/>
              </a:lnSpc>
              <a:spcBef>
                <a:spcPts val="42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Times New Roman"/>
                <a:cs typeface="Times New Roman"/>
              </a:rPr>
              <a:t>Our </a:t>
            </a:r>
            <a:r>
              <a:rPr sz="2400" b="1" spc="-5" dirty="0">
                <a:latin typeface="Times New Roman"/>
                <a:cs typeface="Times New Roman"/>
              </a:rPr>
              <a:t>programs and </a:t>
            </a:r>
            <a:r>
              <a:rPr sz="2400" b="1" dirty="0">
                <a:latin typeface="Times New Roman"/>
                <a:cs typeface="Times New Roman"/>
              </a:rPr>
              <a:t>services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actively  involve </a:t>
            </a:r>
            <a:r>
              <a:rPr sz="2400" b="1" spc="-5" dirty="0">
                <a:latin typeface="Times New Roman"/>
                <a:cs typeface="Times New Roman"/>
              </a:rPr>
              <a:t>consumers </a:t>
            </a: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selecting,  planning and using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services;</a:t>
            </a:r>
            <a:endParaRPr sz="2400">
              <a:latin typeface="Times New Roman"/>
              <a:cs typeface="Times New Roman"/>
            </a:endParaRPr>
          </a:p>
          <a:p>
            <a:pPr marL="299085" marR="249554" indent="-286385">
              <a:lnSpc>
                <a:spcPts val="2590"/>
              </a:lnSpc>
              <a:spcBef>
                <a:spcPts val="58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Times New Roman"/>
                <a:cs typeface="Times New Roman"/>
              </a:rPr>
              <a:t>Our </a:t>
            </a:r>
            <a:r>
              <a:rPr sz="2400" b="1" spc="-5" dirty="0">
                <a:latin typeface="Times New Roman"/>
                <a:cs typeface="Times New Roman"/>
              </a:rPr>
              <a:t>programs and </a:t>
            </a:r>
            <a:r>
              <a:rPr sz="2400" b="1" dirty="0">
                <a:latin typeface="Times New Roman"/>
                <a:cs typeface="Times New Roman"/>
              </a:rPr>
              <a:t>services </a:t>
            </a:r>
            <a:r>
              <a:rPr sz="2400" b="1" spc="-5" dirty="0">
                <a:latin typeface="Times New Roman"/>
                <a:cs typeface="Times New Roman"/>
              </a:rPr>
              <a:t>have  </a:t>
            </a:r>
            <a:r>
              <a:rPr sz="2400" b="1" dirty="0">
                <a:latin typeface="Times New Roman"/>
                <a:cs typeface="Times New Roman"/>
              </a:rPr>
              <a:t>met </a:t>
            </a:r>
            <a:r>
              <a:rPr sz="2400" b="1" spc="-5" dirty="0">
                <a:latin typeface="Times New Roman"/>
                <a:cs typeface="Times New Roman"/>
              </a:rPr>
              <a:t>consumer-focused, </a:t>
            </a:r>
            <a:r>
              <a:rPr sz="2400" b="1" dirty="0">
                <a:latin typeface="Times New Roman"/>
                <a:cs typeface="Times New Roman"/>
              </a:rPr>
              <a:t>state-of-  </a:t>
            </a:r>
            <a:r>
              <a:rPr sz="2400" b="1" spc="-5" dirty="0">
                <a:latin typeface="Times New Roman"/>
                <a:cs typeface="Times New Roman"/>
              </a:rPr>
              <a:t>the-art national and international  standards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performance;</a:t>
            </a:r>
            <a:endParaRPr sz="2400">
              <a:latin typeface="Times New Roman"/>
              <a:cs typeface="Times New Roman"/>
            </a:endParaRPr>
          </a:p>
          <a:p>
            <a:pPr marL="299085" marR="193675" indent="-28638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Times New Roman"/>
                <a:cs typeface="Times New Roman"/>
              </a:rPr>
              <a:t>Our </a:t>
            </a:r>
            <a:r>
              <a:rPr sz="2400" b="1" spc="-5" dirty="0">
                <a:latin typeface="Times New Roman"/>
                <a:cs typeface="Times New Roman"/>
              </a:rPr>
              <a:t>standards </a:t>
            </a:r>
            <a:r>
              <a:rPr sz="2400" b="1" dirty="0">
                <a:latin typeface="Times New Roman"/>
                <a:cs typeface="Times New Roman"/>
              </a:rPr>
              <a:t>are </a:t>
            </a:r>
            <a:r>
              <a:rPr sz="2400" b="1" spc="-5" dirty="0">
                <a:latin typeface="Times New Roman"/>
                <a:cs typeface="Times New Roman"/>
              </a:rPr>
              <a:t>developed with  the </a:t>
            </a:r>
            <a:r>
              <a:rPr sz="2400" b="1" dirty="0">
                <a:latin typeface="Times New Roman"/>
                <a:cs typeface="Times New Roman"/>
              </a:rPr>
              <a:t>involvement </a:t>
            </a:r>
            <a:r>
              <a:rPr sz="2400" b="1" spc="-5" dirty="0">
                <a:latin typeface="Times New Roman"/>
                <a:cs typeface="Times New Roman"/>
              </a:rPr>
              <a:t>and input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our  consumers;</a:t>
            </a:r>
            <a:endParaRPr sz="2400">
              <a:latin typeface="Times New Roman"/>
              <a:cs typeface="Times New Roman"/>
            </a:endParaRPr>
          </a:p>
          <a:p>
            <a:pPr marL="299085" marR="370840" indent="-28638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Times New Roman"/>
                <a:cs typeface="Times New Roman"/>
              </a:rPr>
              <a:t>Our </a:t>
            </a:r>
            <a:r>
              <a:rPr sz="2400" b="1" spc="-5" dirty="0">
                <a:latin typeface="Times New Roman"/>
                <a:cs typeface="Times New Roman"/>
              </a:rPr>
              <a:t>organization </a:t>
            </a:r>
            <a:r>
              <a:rPr sz="2400" b="1" dirty="0">
                <a:latin typeface="Times New Roman"/>
                <a:cs typeface="Times New Roman"/>
              </a:rPr>
              <a:t>is </a:t>
            </a:r>
            <a:r>
              <a:rPr sz="2400" b="1" spc="-5" dirty="0">
                <a:latin typeface="Times New Roman"/>
                <a:cs typeface="Times New Roman"/>
              </a:rPr>
              <a:t>focused </a:t>
            </a:r>
            <a:r>
              <a:rPr sz="2400" b="1" dirty="0">
                <a:latin typeface="Times New Roman"/>
                <a:cs typeface="Times New Roman"/>
              </a:rPr>
              <a:t>on  assisting each </a:t>
            </a:r>
            <a:r>
              <a:rPr sz="2400" b="1" spc="-5" dirty="0">
                <a:latin typeface="Times New Roman"/>
                <a:cs typeface="Times New Roman"/>
              </a:rPr>
              <a:t>consumer </a:t>
            </a:r>
            <a:r>
              <a:rPr sz="2400" b="1" dirty="0">
                <a:latin typeface="Times New Roman"/>
                <a:cs typeface="Times New Roman"/>
              </a:rPr>
              <a:t>in  achieving his or </a:t>
            </a:r>
            <a:r>
              <a:rPr sz="2400" b="1" spc="-5" dirty="0">
                <a:latin typeface="Times New Roman"/>
                <a:cs typeface="Times New Roman"/>
              </a:rPr>
              <a:t>her chosen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goals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2487" y="6548073"/>
            <a:ext cx="1891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outcomes.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7130" y="2825770"/>
            <a:ext cx="2674391" cy="3123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35793" y="6738569"/>
            <a:ext cx="204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1751" y="2726206"/>
            <a:ext cx="4471670" cy="22199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6000" b="1" spc="-5" dirty="0">
                <a:latin typeface="Times New Roman"/>
                <a:cs typeface="Times New Roman"/>
              </a:rPr>
              <a:t>CARF</a:t>
            </a:r>
            <a:endParaRPr sz="6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35"/>
              </a:spcBef>
            </a:pPr>
            <a:r>
              <a:rPr sz="6000" b="1" spc="-5" dirty="0">
                <a:latin typeface="Times New Roman"/>
                <a:cs typeface="Times New Roman"/>
              </a:rPr>
              <a:t>A</a:t>
            </a:r>
            <a:r>
              <a:rPr sz="6000" b="1" dirty="0">
                <a:latin typeface="Times New Roman"/>
                <a:cs typeface="Times New Roman"/>
              </a:rPr>
              <a:t>ccre</a:t>
            </a:r>
            <a:r>
              <a:rPr sz="6000" b="1" spc="-5" dirty="0">
                <a:latin typeface="Times New Roman"/>
                <a:cs typeface="Times New Roman"/>
              </a:rPr>
              <a:t>d</a:t>
            </a:r>
            <a:r>
              <a:rPr sz="6000" b="1" dirty="0">
                <a:latin typeface="Times New Roman"/>
                <a:cs typeface="Times New Roman"/>
              </a:rPr>
              <a:t>i</a:t>
            </a:r>
            <a:r>
              <a:rPr sz="6000" b="1" spc="5" dirty="0">
                <a:latin typeface="Times New Roman"/>
                <a:cs typeface="Times New Roman"/>
              </a:rPr>
              <a:t>t</a:t>
            </a:r>
            <a:r>
              <a:rPr sz="6000" b="1" dirty="0">
                <a:latin typeface="Times New Roman"/>
                <a:cs typeface="Times New Roman"/>
              </a:rPr>
              <a:t>a</a:t>
            </a:r>
            <a:r>
              <a:rPr sz="6000" b="1" spc="5" dirty="0">
                <a:latin typeface="Times New Roman"/>
                <a:cs typeface="Times New Roman"/>
              </a:rPr>
              <a:t>t</a:t>
            </a:r>
            <a:r>
              <a:rPr sz="6000" b="1" dirty="0">
                <a:latin typeface="Times New Roman"/>
                <a:cs typeface="Times New Roman"/>
              </a:rPr>
              <a:t>ion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6471" y="1911446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419"/>
                </a:lnTo>
              </a:path>
            </a:pathLst>
          </a:custGeom>
          <a:ln w="259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30758" y="5340164"/>
            <a:ext cx="1371485" cy="1371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1614" y="5331028"/>
            <a:ext cx="1391285" cy="1391285"/>
          </a:xfrm>
          <a:custGeom>
            <a:avLst/>
            <a:gdLst/>
            <a:ahLst/>
            <a:cxnLst/>
            <a:rect l="l" t="t" r="r" b="b"/>
            <a:pathLst>
              <a:path w="1391284" h="1391284">
                <a:moveTo>
                  <a:pt x="1391290" y="1391290"/>
                </a:moveTo>
                <a:lnTo>
                  <a:pt x="1391290" y="0"/>
                </a:lnTo>
                <a:lnTo>
                  <a:pt x="0" y="0"/>
                </a:lnTo>
                <a:lnTo>
                  <a:pt x="0" y="1391290"/>
                </a:lnTo>
                <a:lnTo>
                  <a:pt x="4572" y="139129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380622" y="9144"/>
                </a:lnTo>
                <a:lnTo>
                  <a:pt x="1380622" y="4572"/>
                </a:lnTo>
                <a:lnTo>
                  <a:pt x="1386718" y="9144"/>
                </a:lnTo>
                <a:lnTo>
                  <a:pt x="1386718" y="1391290"/>
                </a:lnTo>
                <a:lnTo>
                  <a:pt x="1391290" y="1391290"/>
                </a:lnTo>
                <a:close/>
              </a:path>
              <a:path w="1391284" h="1391284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391284" h="1391284">
                <a:moveTo>
                  <a:pt x="9144" y="138062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380622"/>
                </a:lnTo>
                <a:lnTo>
                  <a:pt x="9144" y="1380622"/>
                </a:lnTo>
                <a:close/>
              </a:path>
              <a:path w="1391284" h="1391284">
                <a:moveTo>
                  <a:pt x="1386718" y="1380622"/>
                </a:moveTo>
                <a:lnTo>
                  <a:pt x="4572" y="1380622"/>
                </a:lnTo>
                <a:lnTo>
                  <a:pt x="9144" y="1386718"/>
                </a:lnTo>
                <a:lnTo>
                  <a:pt x="9144" y="1391290"/>
                </a:lnTo>
                <a:lnTo>
                  <a:pt x="1380622" y="1391290"/>
                </a:lnTo>
                <a:lnTo>
                  <a:pt x="1380622" y="1386718"/>
                </a:lnTo>
                <a:lnTo>
                  <a:pt x="1386718" y="1380622"/>
                </a:lnTo>
                <a:close/>
              </a:path>
              <a:path w="1391284" h="1391284">
                <a:moveTo>
                  <a:pt x="9144" y="1391290"/>
                </a:moveTo>
                <a:lnTo>
                  <a:pt x="9144" y="1386718"/>
                </a:lnTo>
                <a:lnTo>
                  <a:pt x="4572" y="1380622"/>
                </a:lnTo>
                <a:lnTo>
                  <a:pt x="4572" y="1391290"/>
                </a:lnTo>
                <a:lnTo>
                  <a:pt x="9144" y="1391290"/>
                </a:lnTo>
                <a:close/>
              </a:path>
              <a:path w="1391284" h="1391284">
                <a:moveTo>
                  <a:pt x="1386718" y="9144"/>
                </a:moveTo>
                <a:lnTo>
                  <a:pt x="1380622" y="4572"/>
                </a:lnTo>
                <a:lnTo>
                  <a:pt x="1380622" y="9144"/>
                </a:lnTo>
                <a:lnTo>
                  <a:pt x="1386718" y="9144"/>
                </a:lnTo>
                <a:close/>
              </a:path>
              <a:path w="1391284" h="1391284">
                <a:moveTo>
                  <a:pt x="1386718" y="1380622"/>
                </a:moveTo>
                <a:lnTo>
                  <a:pt x="1386718" y="9144"/>
                </a:lnTo>
                <a:lnTo>
                  <a:pt x="1380622" y="9144"/>
                </a:lnTo>
                <a:lnTo>
                  <a:pt x="1380622" y="1380622"/>
                </a:lnTo>
                <a:lnTo>
                  <a:pt x="1386718" y="1380622"/>
                </a:lnTo>
                <a:close/>
              </a:path>
              <a:path w="1391284" h="1391284">
                <a:moveTo>
                  <a:pt x="1386718" y="1391290"/>
                </a:moveTo>
                <a:lnTo>
                  <a:pt x="1386718" y="1380622"/>
                </a:lnTo>
                <a:lnTo>
                  <a:pt x="1380622" y="1386718"/>
                </a:lnTo>
                <a:lnTo>
                  <a:pt x="1380622" y="1391290"/>
                </a:lnTo>
                <a:lnTo>
                  <a:pt x="1386718" y="1391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7798" y="774644"/>
            <a:ext cx="2029792" cy="545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3893" y="951073"/>
            <a:ext cx="1979930" cy="63690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10"/>
              </a:spcBef>
            </a:pPr>
            <a:r>
              <a:rPr sz="2150" b="1" spc="90" dirty="0">
                <a:latin typeface="Verdana"/>
                <a:cs typeface="Verdana"/>
              </a:rPr>
              <a:t>TSCS</a:t>
            </a:r>
            <a:endParaRPr sz="2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900" spc="45" dirty="0">
                <a:latin typeface="Arial Black"/>
                <a:cs typeface="Arial Black"/>
              </a:rPr>
              <a:t>Taylor </a:t>
            </a:r>
            <a:r>
              <a:rPr sz="900" spc="50" dirty="0">
                <a:latin typeface="Arial Black"/>
                <a:cs typeface="Arial Black"/>
              </a:rPr>
              <a:t>Special </a:t>
            </a:r>
            <a:r>
              <a:rPr sz="900" spc="55" dirty="0">
                <a:latin typeface="Arial Black"/>
                <a:cs typeface="Arial Black"/>
              </a:rPr>
              <a:t>Care</a:t>
            </a:r>
            <a:r>
              <a:rPr sz="900" spc="-60" dirty="0">
                <a:latin typeface="Arial Black"/>
                <a:cs typeface="Arial Black"/>
              </a:rPr>
              <a:t> </a:t>
            </a:r>
            <a:r>
              <a:rPr sz="900" spc="45" dirty="0">
                <a:latin typeface="Arial Black"/>
                <a:cs typeface="Arial Black"/>
              </a:rPr>
              <a:t>Services</a:t>
            </a:r>
            <a:endParaRPr sz="900">
              <a:latin typeface="Arial Black"/>
              <a:cs typeface="Arial Black"/>
            </a:endParaRPr>
          </a:p>
          <a:p>
            <a:pPr marR="15875" algn="ctr">
              <a:lnSpc>
                <a:spcPct val="100000"/>
              </a:lnSpc>
              <a:spcBef>
                <a:spcPts val="50"/>
              </a:spcBef>
            </a:pPr>
            <a:r>
              <a:rPr sz="650" spc="15" dirty="0">
                <a:latin typeface="Arial"/>
                <a:cs typeface="Arial"/>
              </a:rPr>
              <a:t>housing </a:t>
            </a:r>
            <a:r>
              <a:rPr sz="650" spc="20" dirty="0">
                <a:latin typeface="Arial"/>
                <a:cs typeface="Arial"/>
              </a:rPr>
              <a:t>● </a:t>
            </a:r>
            <a:r>
              <a:rPr sz="650" spc="10" dirty="0">
                <a:latin typeface="Arial"/>
                <a:cs typeface="Arial"/>
              </a:rPr>
              <a:t>staffing </a:t>
            </a:r>
            <a:r>
              <a:rPr sz="650" spc="20" dirty="0">
                <a:latin typeface="Arial"/>
                <a:cs typeface="Arial"/>
              </a:rPr>
              <a:t>● </a:t>
            </a:r>
            <a:r>
              <a:rPr sz="650" spc="10" dirty="0">
                <a:latin typeface="Arial"/>
                <a:cs typeface="Arial"/>
              </a:rPr>
              <a:t>counseling </a:t>
            </a:r>
            <a:r>
              <a:rPr sz="650" spc="20" dirty="0">
                <a:latin typeface="Arial"/>
                <a:cs typeface="Arial"/>
              </a:rPr>
              <a:t>● </a:t>
            </a:r>
            <a:r>
              <a:rPr sz="650" spc="15" dirty="0">
                <a:latin typeface="Arial"/>
                <a:cs typeface="Arial"/>
              </a:rPr>
              <a:t>on-going</a:t>
            </a:r>
            <a:r>
              <a:rPr sz="650" spc="-75" dirty="0">
                <a:latin typeface="Arial"/>
                <a:cs typeface="Arial"/>
              </a:rPr>
              <a:t> </a:t>
            </a:r>
            <a:r>
              <a:rPr sz="650" spc="1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7228" y="856934"/>
            <a:ext cx="434304" cy="408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5704" y="856934"/>
            <a:ext cx="436245" cy="408940"/>
          </a:xfrm>
          <a:custGeom>
            <a:avLst/>
            <a:gdLst/>
            <a:ahLst/>
            <a:cxnLst/>
            <a:rect l="l" t="t" r="r" b="b"/>
            <a:pathLst>
              <a:path w="436244" h="408940">
                <a:moveTo>
                  <a:pt x="109715" y="0"/>
                </a:moveTo>
                <a:lnTo>
                  <a:pt x="0" y="408396"/>
                </a:lnTo>
                <a:lnTo>
                  <a:pt x="326107" y="408396"/>
                </a:lnTo>
                <a:lnTo>
                  <a:pt x="435828" y="0"/>
                </a:lnTo>
                <a:lnTo>
                  <a:pt x="109715" y="0"/>
                </a:lnTo>
                <a:close/>
              </a:path>
            </a:pathLst>
          </a:custGeom>
          <a:ln w="3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7798" y="1620392"/>
            <a:ext cx="2029792" cy="54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0936" y="692354"/>
            <a:ext cx="2204085" cy="1064260"/>
          </a:xfrm>
          <a:custGeom>
            <a:avLst/>
            <a:gdLst/>
            <a:ahLst/>
            <a:cxnLst/>
            <a:rect l="l" t="t" r="r" b="b"/>
            <a:pathLst>
              <a:path w="2204085" h="1064260">
                <a:moveTo>
                  <a:pt x="0" y="0"/>
                </a:moveTo>
                <a:lnTo>
                  <a:pt x="0" y="1063662"/>
                </a:lnTo>
                <a:lnTo>
                  <a:pt x="2203521" y="1063662"/>
                </a:lnTo>
                <a:lnTo>
                  <a:pt x="22035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7798" y="774644"/>
            <a:ext cx="2029792" cy="545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83816" y="951073"/>
            <a:ext cx="821055" cy="33210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150" b="1" spc="90" dirty="0">
                <a:latin typeface="Verdana"/>
                <a:cs typeface="Verdana"/>
              </a:rPr>
              <a:t>T</a:t>
            </a:r>
            <a:r>
              <a:rPr sz="2150" b="1" spc="85" dirty="0">
                <a:latin typeface="Verdana"/>
                <a:cs typeface="Verdana"/>
              </a:rPr>
              <a:t>S</a:t>
            </a:r>
            <a:r>
              <a:rPr sz="2150" b="1" spc="95" dirty="0">
                <a:latin typeface="Verdana"/>
                <a:cs typeface="Verdana"/>
              </a:rPr>
              <a:t>CS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0936" y="1319959"/>
            <a:ext cx="2204085" cy="2794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90"/>
              </a:spcBef>
            </a:pPr>
            <a:r>
              <a:rPr sz="900" spc="45" dirty="0">
                <a:latin typeface="Arial Black"/>
                <a:cs typeface="Arial Black"/>
              </a:rPr>
              <a:t>Taylor </a:t>
            </a:r>
            <a:r>
              <a:rPr sz="900" spc="50" dirty="0">
                <a:latin typeface="Arial Black"/>
                <a:cs typeface="Arial Black"/>
              </a:rPr>
              <a:t>Special </a:t>
            </a:r>
            <a:r>
              <a:rPr sz="900" spc="55" dirty="0">
                <a:latin typeface="Arial Black"/>
                <a:cs typeface="Arial Black"/>
              </a:rPr>
              <a:t>Care</a:t>
            </a:r>
            <a:r>
              <a:rPr sz="900" spc="-40" dirty="0">
                <a:latin typeface="Arial Black"/>
                <a:cs typeface="Arial Black"/>
              </a:rPr>
              <a:t> </a:t>
            </a:r>
            <a:r>
              <a:rPr sz="900" spc="45" dirty="0">
                <a:latin typeface="Arial Black"/>
                <a:cs typeface="Arial Black"/>
              </a:rPr>
              <a:t>Services</a:t>
            </a:r>
            <a:endParaRPr sz="900">
              <a:latin typeface="Arial Black"/>
              <a:cs typeface="Arial Black"/>
            </a:endParaRPr>
          </a:p>
          <a:p>
            <a:pPr marL="92710">
              <a:lnSpc>
                <a:spcPct val="100000"/>
              </a:lnSpc>
              <a:spcBef>
                <a:spcPts val="50"/>
              </a:spcBef>
            </a:pPr>
            <a:r>
              <a:rPr sz="650" spc="15" dirty="0">
                <a:latin typeface="Arial"/>
                <a:cs typeface="Arial"/>
              </a:rPr>
              <a:t>housing </a:t>
            </a:r>
            <a:r>
              <a:rPr sz="650" spc="20" dirty="0">
                <a:latin typeface="Arial"/>
                <a:cs typeface="Arial"/>
              </a:rPr>
              <a:t>● </a:t>
            </a:r>
            <a:r>
              <a:rPr sz="650" spc="10" dirty="0">
                <a:latin typeface="Arial"/>
                <a:cs typeface="Arial"/>
              </a:rPr>
              <a:t>staffing </a:t>
            </a:r>
            <a:r>
              <a:rPr sz="650" spc="20" dirty="0">
                <a:latin typeface="Arial"/>
                <a:cs typeface="Arial"/>
              </a:rPr>
              <a:t>● </a:t>
            </a:r>
            <a:r>
              <a:rPr sz="650" spc="10" dirty="0">
                <a:latin typeface="Arial"/>
                <a:cs typeface="Arial"/>
              </a:rPr>
              <a:t>counseling </a:t>
            </a:r>
            <a:r>
              <a:rPr sz="650" spc="20" dirty="0">
                <a:latin typeface="Arial"/>
                <a:cs typeface="Arial"/>
              </a:rPr>
              <a:t>● </a:t>
            </a:r>
            <a:r>
              <a:rPr sz="650" spc="15" dirty="0">
                <a:latin typeface="Arial"/>
                <a:cs typeface="Arial"/>
              </a:rPr>
              <a:t>on-going</a:t>
            </a:r>
            <a:r>
              <a:rPr sz="650" spc="-65" dirty="0">
                <a:latin typeface="Arial"/>
                <a:cs typeface="Arial"/>
              </a:rPr>
              <a:t> </a:t>
            </a:r>
            <a:r>
              <a:rPr sz="650" spc="1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7228" y="856934"/>
            <a:ext cx="434304" cy="408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7798" y="1620392"/>
            <a:ext cx="2029792" cy="54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1988" y="817310"/>
            <a:ext cx="1348628" cy="464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9143" y="1146469"/>
            <a:ext cx="956992" cy="132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4671" y="1147232"/>
            <a:ext cx="891540" cy="0"/>
          </a:xfrm>
          <a:custGeom>
            <a:avLst/>
            <a:gdLst/>
            <a:ahLst/>
            <a:cxnLst/>
            <a:rect l="l" t="t" r="r" b="b"/>
            <a:pathLst>
              <a:path w="891539">
                <a:moveTo>
                  <a:pt x="0" y="0"/>
                </a:moveTo>
                <a:lnTo>
                  <a:pt x="891468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9725" y="1069767"/>
            <a:ext cx="5511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Features of CARF</a:t>
            </a:r>
            <a:r>
              <a:rPr spc="-80" dirty="0"/>
              <a:t> </a:t>
            </a:r>
            <a:r>
              <a:rPr dirty="0"/>
              <a:t>Accreditation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0761" y="2422959"/>
            <a:ext cx="4346575" cy="4163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210185" indent="-342265">
              <a:lnSpc>
                <a:spcPts val="3020"/>
              </a:lnSpc>
              <a:spcBef>
                <a:spcPts val="4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Provides a customer-  designed, outcome-based  accreditation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system.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Accredits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services.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3020"/>
              </a:lnSpc>
              <a:spcBef>
                <a:spcPts val="7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Expects that clients and  stakeholders are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partners.</a:t>
            </a:r>
            <a:endParaRPr sz="2800">
              <a:latin typeface="Times New Roman"/>
              <a:cs typeface="Times New Roman"/>
            </a:endParaRPr>
          </a:p>
          <a:p>
            <a:pPr marL="354965" marR="231140" indent="-342265">
              <a:lnSpc>
                <a:spcPts val="3020"/>
              </a:lnSpc>
              <a:spcBef>
                <a:spcPts val="6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Expects the organization  to respond to safety,  health, and accessibility  issues.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1904" y="2521000"/>
            <a:ext cx="2864876" cy="3643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Steps </a:t>
            </a:r>
            <a:r>
              <a:rPr spc="-5" dirty="0"/>
              <a:t>to quality through</a:t>
            </a:r>
            <a:r>
              <a:rPr spc="-50" dirty="0"/>
              <a:t> </a:t>
            </a:r>
            <a:r>
              <a:rPr dirty="0"/>
              <a:t>Accreditation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073" y="2379684"/>
            <a:ext cx="7205345" cy="437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82925" indent="-343535" algn="just">
              <a:lnSpc>
                <a:spcPct val="120000"/>
              </a:lnSpc>
              <a:spcBef>
                <a:spcPts val="10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Step </a:t>
            </a:r>
            <a:r>
              <a:rPr sz="2800" b="1" i="1" dirty="0">
                <a:latin typeface="Times New Roman"/>
                <a:cs typeface="Times New Roman"/>
              </a:rPr>
              <a:t>1: </a:t>
            </a:r>
            <a:r>
              <a:rPr sz="2800" b="1" i="1" spc="-5" dirty="0">
                <a:latin typeface="Times New Roman"/>
                <a:cs typeface="Times New Roman"/>
              </a:rPr>
              <a:t>Consult with </a:t>
            </a:r>
            <a:r>
              <a:rPr sz="2800" b="1" i="1" spc="-10" dirty="0">
                <a:latin typeface="Times New Roman"/>
                <a:cs typeface="Times New Roman"/>
              </a:rPr>
              <a:t>CARF 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guidance 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technical  assistance.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Step </a:t>
            </a:r>
            <a:r>
              <a:rPr sz="2800" b="1" i="1" dirty="0">
                <a:latin typeface="Times New Roman"/>
                <a:cs typeface="Times New Roman"/>
              </a:rPr>
              <a:t>2: </a:t>
            </a:r>
            <a:r>
              <a:rPr sz="2800" b="1" i="1" spc="-5" dirty="0">
                <a:latin typeface="Times New Roman"/>
                <a:cs typeface="Times New Roman"/>
              </a:rPr>
              <a:t>Conduct a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Self-Study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67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and Evaluation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its conformance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the standards </a:t>
            </a:r>
            <a:r>
              <a:rPr sz="2800" dirty="0">
                <a:latin typeface="Times New Roman"/>
                <a:cs typeface="Times New Roman"/>
              </a:rPr>
              <a:t>using </a:t>
            </a:r>
            <a:r>
              <a:rPr sz="2800" spc="-5" dirty="0">
                <a:latin typeface="Times New Roman"/>
                <a:cs typeface="Times New Roman"/>
              </a:rPr>
              <a:t>the standards manual and its  companion publication, the survey preparation  </a:t>
            </a:r>
            <a:r>
              <a:rPr sz="2800" dirty="0">
                <a:latin typeface="Times New Roman"/>
                <a:cs typeface="Times New Roman"/>
              </a:rPr>
              <a:t>workbook. </a:t>
            </a:r>
            <a:r>
              <a:rPr sz="2800" spc="-5" dirty="0">
                <a:latin typeface="Times New Roman"/>
                <a:cs typeface="Times New Roman"/>
              </a:rPr>
              <a:t>The self-evaluation is part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  organization’s internal preparation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8819" y="2140031"/>
            <a:ext cx="1965792" cy="2895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Steps </a:t>
            </a:r>
            <a:r>
              <a:rPr spc="-5" dirty="0"/>
              <a:t>to quality through</a:t>
            </a:r>
            <a:r>
              <a:rPr spc="-50" dirty="0"/>
              <a:t> </a:t>
            </a:r>
            <a:r>
              <a:rPr dirty="0"/>
              <a:t>Accreditation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073" y="2379684"/>
            <a:ext cx="7028180" cy="42684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Step </a:t>
            </a:r>
            <a:r>
              <a:rPr sz="2800" b="1" i="1" dirty="0">
                <a:latin typeface="Times New Roman"/>
                <a:cs typeface="Times New Roman"/>
              </a:rPr>
              <a:t>3: </a:t>
            </a:r>
            <a:r>
              <a:rPr sz="2800" b="1" i="1" spc="-5" dirty="0">
                <a:latin typeface="Times New Roman"/>
                <a:cs typeface="Times New Roman"/>
              </a:rPr>
              <a:t>Submit the Intent to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Survey:</a:t>
            </a:r>
            <a:endParaRPr sz="2800">
              <a:latin typeface="Times New Roman"/>
              <a:cs typeface="Times New Roman"/>
            </a:endParaRPr>
          </a:p>
          <a:p>
            <a:pPr marL="354965" marR="508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requests detailed information about leadership,  programs, and services that the organization is  seeking to accredit and the service delivery  location(s).</a:t>
            </a:r>
            <a:endParaRPr sz="2800">
              <a:latin typeface="Times New Roman"/>
              <a:cs typeface="Times New Roman"/>
            </a:endParaRPr>
          </a:p>
          <a:p>
            <a:pPr marL="12700" marR="1305560">
              <a:lnSpc>
                <a:spcPts val="8059"/>
              </a:lnSpc>
              <a:spcBef>
                <a:spcPts val="19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Step </a:t>
            </a:r>
            <a:r>
              <a:rPr sz="2800" b="1" i="1" dirty="0">
                <a:latin typeface="Times New Roman"/>
                <a:cs typeface="Times New Roman"/>
              </a:rPr>
              <a:t>4: </a:t>
            </a:r>
            <a:r>
              <a:rPr sz="2800" b="1" i="1" spc="-10" dirty="0">
                <a:latin typeface="Times New Roman"/>
                <a:cs typeface="Times New Roman"/>
              </a:rPr>
              <a:t>CARF </a:t>
            </a:r>
            <a:r>
              <a:rPr sz="2800" b="1" i="1" spc="-5" dirty="0">
                <a:latin typeface="Times New Roman"/>
                <a:cs typeface="Times New Roman"/>
              </a:rPr>
              <a:t>Invoice (Service </a:t>
            </a:r>
            <a:r>
              <a:rPr sz="2800" b="1" i="1" spc="-10" dirty="0">
                <a:latin typeface="Times New Roman"/>
                <a:cs typeface="Times New Roman"/>
              </a:rPr>
              <a:t>Fee)  </a:t>
            </a:r>
            <a:r>
              <a:rPr sz="2800" b="1" i="1" spc="-5" dirty="0">
                <a:latin typeface="Times New Roman"/>
                <a:cs typeface="Times New Roman"/>
              </a:rPr>
              <a:t>Step </a:t>
            </a:r>
            <a:r>
              <a:rPr sz="2800" b="1" i="1" dirty="0">
                <a:latin typeface="Times New Roman"/>
                <a:cs typeface="Times New Roman"/>
              </a:rPr>
              <a:t>5: </a:t>
            </a:r>
            <a:r>
              <a:rPr sz="2800" b="1" i="1" spc="-10" dirty="0">
                <a:latin typeface="Times New Roman"/>
                <a:cs typeface="Times New Roman"/>
              </a:rPr>
              <a:t>CARF </a:t>
            </a:r>
            <a:r>
              <a:rPr sz="2800" b="1" i="1" spc="-5" dirty="0">
                <a:latin typeface="Times New Roman"/>
                <a:cs typeface="Times New Roman"/>
              </a:rPr>
              <a:t>Selects the Survey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Team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8477" y="1130714"/>
            <a:ext cx="60521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664">
              <a:lnSpc>
                <a:spcPct val="100000"/>
              </a:lnSpc>
              <a:spcBef>
                <a:spcPts val="100"/>
              </a:spcBef>
            </a:pPr>
            <a:r>
              <a:rPr dirty="0"/>
              <a:t>Taylor Special Care Services, </a:t>
            </a:r>
            <a:r>
              <a:rPr spc="-5" dirty="0"/>
              <a:t>Inc.,  </a:t>
            </a:r>
            <a:r>
              <a:rPr i="1" spc="-5" dirty="0"/>
              <a:t>is pursuing </a:t>
            </a:r>
            <a:r>
              <a:rPr i="1" dirty="0"/>
              <a:t>CARF</a:t>
            </a:r>
            <a:r>
              <a:rPr i="1" spc="-45" dirty="0"/>
              <a:t> </a:t>
            </a:r>
            <a:r>
              <a:rPr i="1" dirty="0"/>
              <a:t>Re-Accreditation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9798" y="2470199"/>
            <a:ext cx="4718050" cy="431233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5080" indent="-342265">
              <a:lnSpc>
                <a:spcPct val="8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TSCS </a:t>
            </a:r>
            <a:r>
              <a:rPr sz="2400" dirty="0">
                <a:latin typeface="Times New Roman"/>
                <a:cs typeface="Times New Roman"/>
              </a:rPr>
              <a:t>is pursuing </a:t>
            </a:r>
            <a:r>
              <a:rPr sz="2400" spc="-5" dirty="0">
                <a:latin typeface="Times New Roman"/>
                <a:cs typeface="Times New Roman"/>
              </a:rPr>
              <a:t>accreditation </a:t>
            </a:r>
            <a:r>
              <a:rPr sz="2400" dirty="0">
                <a:latin typeface="Times New Roman"/>
                <a:cs typeface="Times New Roman"/>
              </a:rPr>
              <a:t>to  assure that our organization </a:t>
            </a:r>
            <a:r>
              <a:rPr sz="2400" spc="-5" dirty="0">
                <a:latin typeface="Times New Roman"/>
                <a:cs typeface="Times New Roman"/>
              </a:rPr>
              <a:t>meets  </a:t>
            </a:r>
            <a:r>
              <a:rPr sz="2400" dirty="0">
                <a:latin typeface="Times New Roman"/>
                <a:cs typeface="Times New Roman"/>
              </a:rPr>
              <a:t>rigorous guidelines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services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quality, a national and </a:t>
            </a:r>
            <a:r>
              <a:rPr sz="2400" spc="-5" dirty="0">
                <a:latin typeface="Times New Roman"/>
                <a:cs typeface="Times New Roman"/>
              </a:rPr>
              <a:t>international  endorsement </a:t>
            </a:r>
            <a:r>
              <a:rPr sz="2400" dirty="0">
                <a:latin typeface="Times New Roman"/>
                <a:cs typeface="Times New Roman"/>
              </a:rPr>
              <a:t>that our organization  </a:t>
            </a:r>
            <a:r>
              <a:rPr sz="2400" spc="-5" dirty="0">
                <a:latin typeface="Times New Roman"/>
                <a:cs typeface="Times New Roman"/>
              </a:rPr>
              <a:t>conforms </a:t>
            </a:r>
            <a:r>
              <a:rPr sz="2400" dirty="0">
                <a:latin typeface="Times New Roman"/>
                <a:cs typeface="Times New Roman"/>
              </a:rPr>
              <a:t>to recognized service  standards and is </a:t>
            </a:r>
            <a:r>
              <a:rPr sz="2400" spc="-5" dirty="0">
                <a:latin typeface="Times New Roman"/>
                <a:cs typeface="Times New Roman"/>
              </a:rPr>
              <a:t>focused </a:t>
            </a:r>
            <a:r>
              <a:rPr sz="2400" dirty="0">
                <a:latin typeface="Times New Roman"/>
                <a:cs typeface="Times New Roman"/>
              </a:rPr>
              <a:t>on  delivering the </a:t>
            </a:r>
            <a:r>
              <a:rPr sz="2400" spc="-5" dirty="0">
                <a:latin typeface="Times New Roman"/>
                <a:cs typeface="Times New Roman"/>
              </a:rPr>
              <a:t>most favorable  </a:t>
            </a:r>
            <a:r>
              <a:rPr sz="2400" dirty="0">
                <a:latin typeface="Times New Roman"/>
                <a:cs typeface="Times New Roman"/>
              </a:rPr>
              <a:t>results </a:t>
            </a:r>
            <a:r>
              <a:rPr sz="2400" spc="-5" dirty="0">
                <a:latin typeface="Times New Roman"/>
                <a:cs typeface="Times New Roman"/>
              </a:rPr>
              <a:t>for consumers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served.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4965" marR="53340" indent="-342265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Our Programs 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lang="en-US" sz="2400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re-accredited  </a:t>
            </a:r>
            <a:r>
              <a:rPr sz="2400" dirty="0">
                <a:latin typeface="Times New Roman"/>
                <a:cs typeface="Times New Roman"/>
              </a:rPr>
              <a:t>in 2016 by </a:t>
            </a:r>
            <a:r>
              <a:rPr sz="2400" spc="-5" dirty="0">
                <a:latin typeface="Times New Roman"/>
                <a:cs typeface="Times New Roman"/>
              </a:rPr>
              <a:t>CARF </a:t>
            </a:r>
            <a:r>
              <a:rPr sz="2400" dirty="0">
                <a:latin typeface="Times New Roman"/>
                <a:cs typeface="Times New Roman"/>
              </a:rPr>
              <a:t>under this year’s  </a:t>
            </a:r>
            <a:r>
              <a:rPr sz="2400" spc="-5" dirty="0">
                <a:latin typeface="Times New Roman"/>
                <a:cs typeface="Times New Roman"/>
              </a:rPr>
              <a:t>Employment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Community  </a:t>
            </a:r>
            <a:r>
              <a:rPr sz="2400" dirty="0">
                <a:latin typeface="Times New Roman"/>
                <a:cs typeface="Times New Roman"/>
              </a:rPr>
              <a:t>Services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Standards.</a:t>
            </a:r>
          </a:p>
        </p:txBody>
      </p:sp>
      <p:sp>
        <p:nvSpPr>
          <p:cNvPr id="4" name="object 4"/>
          <p:cNvSpPr/>
          <p:nvPr/>
        </p:nvSpPr>
        <p:spPr>
          <a:xfrm>
            <a:off x="1073324" y="2216993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322" y="2521000"/>
            <a:ext cx="2759735" cy="4176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12996" y="675798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2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Steps </a:t>
            </a:r>
            <a:r>
              <a:rPr spc="-5" dirty="0"/>
              <a:t>to quality through</a:t>
            </a:r>
            <a:r>
              <a:rPr spc="-50" dirty="0"/>
              <a:t> </a:t>
            </a:r>
            <a:r>
              <a:rPr dirty="0"/>
              <a:t>Accreditation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9497" y="1996942"/>
            <a:ext cx="7952105" cy="47840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Step </a:t>
            </a:r>
            <a:r>
              <a:rPr sz="2800" b="1" i="1" dirty="0">
                <a:latin typeface="Times New Roman"/>
                <a:cs typeface="Times New Roman"/>
              </a:rPr>
              <a:t>6: </a:t>
            </a:r>
            <a:r>
              <a:rPr sz="2800" b="1" i="1" spc="-5" dirty="0">
                <a:latin typeface="Times New Roman"/>
                <a:cs typeface="Times New Roman"/>
              </a:rPr>
              <a:t>The Survey Team Conducts the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Survey</a:t>
            </a:r>
            <a:endParaRPr sz="28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Times New Roman"/>
                <a:cs typeface="Times New Roman"/>
              </a:rPr>
              <a:t>To determine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organization’s conformance </a:t>
            </a:r>
            <a:r>
              <a:rPr sz="2400" dirty="0">
                <a:latin typeface="Times New Roman"/>
                <a:cs typeface="Times New Roman"/>
              </a:rPr>
              <a:t>to all applicable  standards on site through the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observation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services, 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interviews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persons served and other stakeholders, and 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review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documentation.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latin typeface="Times New Roman"/>
                <a:cs typeface="Times New Roman"/>
              </a:rPr>
              <a:t>Step </a:t>
            </a:r>
            <a:r>
              <a:rPr sz="2800" b="1" i="1" dirty="0">
                <a:latin typeface="Times New Roman"/>
                <a:cs typeface="Times New Roman"/>
              </a:rPr>
              <a:t>7: </a:t>
            </a:r>
            <a:r>
              <a:rPr sz="2800" b="1" i="1" spc="-10" dirty="0">
                <a:latin typeface="Times New Roman"/>
                <a:cs typeface="Times New Roman"/>
              </a:rPr>
              <a:t>CARF </a:t>
            </a:r>
            <a:r>
              <a:rPr sz="2800" b="1" i="1" spc="-5" dirty="0">
                <a:latin typeface="Times New Roman"/>
                <a:cs typeface="Times New Roman"/>
              </a:rPr>
              <a:t>Renders the Accreditation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Decision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Three-Year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Accreditation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One-Year Accreditation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Provisional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Accreditation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Non-Accreditation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Steps </a:t>
            </a:r>
            <a:r>
              <a:rPr spc="-5" dirty="0"/>
              <a:t>to quality through</a:t>
            </a:r>
            <a:r>
              <a:rPr spc="-50" dirty="0"/>
              <a:t> </a:t>
            </a:r>
            <a:r>
              <a:rPr dirty="0"/>
              <a:t>Accreditation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0915" y="1994623"/>
            <a:ext cx="8512810" cy="464121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Step </a:t>
            </a:r>
            <a:r>
              <a:rPr sz="2800" b="1" i="1" dirty="0">
                <a:latin typeface="Times New Roman"/>
                <a:cs typeface="Times New Roman"/>
              </a:rPr>
              <a:t>8: </a:t>
            </a:r>
            <a:r>
              <a:rPr sz="2800" b="1" i="1" spc="-5" dirty="0">
                <a:latin typeface="Times New Roman"/>
                <a:cs typeface="Times New Roman"/>
              </a:rPr>
              <a:t>Submit a Quality Improvement Plan (QIP)</a:t>
            </a:r>
            <a:endParaRPr sz="2800">
              <a:latin typeface="Times New Roman"/>
              <a:cs typeface="Times New Roman"/>
            </a:endParaRPr>
          </a:p>
          <a:p>
            <a:pPr marL="355600" marR="70485">
              <a:lnSpc>
                <a:spcPct val="100000"/>
              </a:lnSpc>
              <a:spcBef>
                <a:spcPts val="550"/>
              </a:spcBef>
            </a:pPr>
            <a:r>
              <a:rPr sz="2200" spc="-5" dirty="0">
                <a:latin typeface="Times New Roman"/>
                <a:cs typeface="Times New Roman"/>
              </a:rPr>
              <a:t>Within </a:t>
            </a:r>
            <a:r>
              <a:rPr sz="2200" dirty="0">
                <a:latin typeface="Times New Roman"/>
                <a:cs typeface="Times New Roman"/>
              </a:rPr>
              <a:t>90 days </a:t>
            </a:r>
            <a:r>
              <a:rPr sz="2200" spc="-5" dirty="0">
                <a:latin typeface="Times New Roman"/>
                <a:cs typeface="Times New Roman"/>
              </a:rPr>
              <a:t>after notification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an accreditation award, </a:t>
            </a:r>
            <a:r>
              <a:rPr sz="2200" dirty="0">
                <a:latin typeface="Times New Roman"/>
                <a:cs typeface="Times New Roman"/>
              </a:rPr>
              <a:t>the  </a:t>
            </a:r>
            <a:r>
              <a:rPr sz="2200" spc="-5" dirty="0">
                <a:latin typeface="Times New Roman"/>
                <a:cs typeface="Times New Roman"/>
              </a:rPr>
              <a:t>organization fulfills an accreditation condition </a:t>
            </a:r>
            <a:r>
              <a:rPr sz="2200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submitting to </a:t>
            </a:r>
            <a:r>
              <a:rPr sz="2200" spc="-10" dirty="0">
                <a:latin typeface="Times New Roman"/>
                <a:cs typeface="Times New Roman"/>
              </a:rPr>
              <a:t>CARF </a:t>
            </a:r>
            <a:r>
              <a:rPr sz="2200" spc="-5" dirty="0">
                <a:latin typeface="Times New Roman"/>
                <a:cs typeface="Times New Roman"/>
              </a:rPr>
              <a:t>a  Quality Improvement Plan (QIP) </a:t>
            </a:r>
            <a:r>
              <a:rPr sz="2200" dirty="0">
                <a:latin typeface="Times New Roman"/>
                <a:cs typeface="Times New Roman"/>
              </a:rPr>
              <a:t>outlining the </a:t>
            </a:r>
            <a:r>
              <a:rPr sz="2200" spc="-5" dirty="0">
                <a:latin typeface="Times New Roman"/>
                <a:cs typeface="Times New Roman"/>
              </a:rPr>
              <a:t>actions that have been </a:t>
            </a:r>
            <a:r>
              <a:rPr sz="2200" dirty="0">
                <a:latin typeface="Times New Roman"/>
                <a:cs typeface="Times New Roman"/>
              </a:rPr>
              <a:t>or  </a:t>
            </a:r>
            <a:r>
              <a:rPr sz="2200" spc="-5" dirty="0">
                <a:latin typeface="Times New Roman"/>
                <a:cs typeface="Times New Roman"/>
              </a:rPr>
              <a:t>will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5" dirty="0">
                <a:latin typeface="Times New Roman"/>
                <a:cs typeface="Times New Roman"/>
              </a:rPr>
              <a:t>taken in response to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areas identified in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report.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400" b="1" i="1" dirty="0">
                <a:latin typeface="Times New Roman"/>
                <a:cs typeface="Times New Roman"/>
              </a:rPr>
              <a:t>Step 9: Submit the </a:t>
            </a:r>
            <a:r>
              <a:rPr sz="2400" b="1" i="1" spc="-5" dirty="0">
                <a:latin typeface="Times New Roman"/>
                <a:cs typeface="Times New Roman"/>
              </a:rPr>
              <a:t>Annual Conformance </a:t>
            </a:r>
            <a:r>
              <a:rPr sz="2400" b="1" i="1" dirty="0">
                <a:latin typeface="Times New Roman"/>
                <a:cs typeface="Times New Roman"/>
              </a:rPr>
              <a:t>to </a:t>
            </a:r>
            <a:r>
              <a:rPr sz="2400" b="1" i="1" spc="-5" dirty="0">
                <a:latin typeface="Times New Roman"/>
                <a:cs typeface="Times New Roman"/>
              </a:rPr>
              <a:t>Quality Report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(ACQR)</a:t>
            </a:r>
            <a:endParaRPr sz="2400">
              <a:latin typeface="Times New Roman"/>
              <a:cs typeface="Times New Roman"/>
            </a:endParaRPr>
          </a:p>
          <a:p>
            <a:pPr marL="355600" marR="461645">
              <a:lnSpc>
                <a:spcPct val="100000"/>
              </a:lnSpc>
              <a:spcBef>
                <a:spcPts val="540"/>
              </a:spcBef>
            </a:pPr>
            <a:r>
              <a:rPr sz="2200" spc="-10" dirty="0">
                <a:latin typeface="Times New Roman"/>
                <a:cs typeface="Times New Roman"/>
              </a:rPr>
              <a:t>An </a:t>
            </a:r>
            <a:r>
              <a:rPr sz="2200" spc="-5" dirty="0">
                <a:latin typeface="Times New Roman"/>
                <a:cs typeface="Times New Roman"/>
              </a:rPr>
              <a:t>organization that achieves a Three-Year Accreditation award  submits a signed Annual Conformance to Quality Report </a:t>
            </a:r>
            <a:r>
              <a:rPr sz="2200" spc="-10" dirty="0">
                <a:latin typeface="Times New Roman"/>
                <a:cs typeface="Times New Roman"/>
              </a:rPr>
              <a:t>(ACQR) </a:t>
            </a:r>
            <a:r>
              <a:rPr sz="2200" spc="-5" dirty="0">
                <a:latin typeface="Times New Roman"/>
                <a:cs typeface="Times New Roman"/>
              </a:rPr>
              <a:t>to  </a:t>
            </a:r>
            <a:r>
              <a:rPr sz="2200" spc="-10" dirty="0">
                <a:latin typeface="Times New Roman"/>
                <a:cs typeface="Times New Roman"/>
              </a:rPr>
              <a:t>CARF </a:t>
            </a:r>
            <a:r>
              <a:rPr sz="2200" dirty="0">
                <a:latin typeface="Times New Roman"/>
                <a:cs typeface="Times New Roman"/>
              </a:rPr>
              <a:t>on the </a:t>
            </a:r>
            <a:r>
              <a:rPr sz="2200" spc="-5" dirty="0">
                <a:latin typeface="Times New Roman"/>
                <a:cs typeface="Times New Roman"/>
              </a:rPr>
              <a:t>accreditation anniversary date in </a:t>
            </a:r>
            <a:r>
              <a:rPr sz="2200" spc="-10" dirty="0">
                <a:latin typeface="Times New Roman"/>
                <a:cs typeface="Times New Roman"/>
              </a:rPr>
              <a:t>each </a:t>
            </a:r>
            <a:r>
              <a:rPr sz="2200" dirty="0">
                <a:latin typeface="Times New Roman"/>
                <a:cs typeface="Times New Roman"/>
              </a:rPr>
              <a:t>of the </a:t>
            </a:r>
            <a:r>
              <a:rPr sz="2200" spc="-5" dirty="0">
                <a:latin typeface="Times New Roman"/>
                <a:cs typeface="Times New Roman"/>
              </a:rPr>
              <a:t>two years  following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award. This is a condition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accreditation.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400" b="1" i="1" dirty="0">
                <a:latin typeface="Times New Roman"/>
                <a:cs typeface="Times New Roman"/>
              </a:rPr>
              <a:t>Step 10: </a:t>
            </a:r>
            <a:r>
              <a:rPr sz="2400" b="1" i="1" spc="-5" dirty="0">
                <a:latin typeface="Times New Roman"/>
                <a:cs typeface="Times New Roman"/>
              </a:rPr>
              <a:t>CARF </a:t>
            </a:r>
            <a:r>
              <a:rPr sz="2400" b="1" i="1" dirty="0">
                <a:latin typeface="Times New Roman"/>
                <a:cs typeface="Times New Roman"/>
              </a:rPr>
              <a:t>Maintains </a:t>
            </a:r>
            <a:r>
              <a:rPr sz="2400" b="1" i="1" spc="-5" dirty="0">
                <a:latin typeface="Times New Roman"/>
                <a:cs typeface="Times New Roman"/>
              </a:rPr>
              <a:t>Contact </a:t>
            </a:r>
            <a:r>
              <a:rPr sz="2400" b="1" i="1" dirty="0">
                <a:latin typeface="Times New Roman"/>
                <a:cs typeface="Times New Roman"/>
              </a:rPr>
              <a:t>with the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Organization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35"/>
              </a:spcBef>
            </a:pPr>
            <a:r>
              <a:rPr sz="2200" dirty="0">
                <a:latin typeface="Times New Roman"/>
                <a:cs typeface="Times New Roman"/>
              </a:rPr>
              <a:t>during the </a:t>
            </a:r>
            <a:r>
              <a:rPr sz="2200" spc="-5" dirty="0">
                <a:latin typeface="Times New Roman"/>
                <a:cs typeface="Times New Roman"/>
              </a:rPr>
              <a:t>tenure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accreditation.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Steps </a:t>
            </a:r>
            <a:r>
              <a:rPr spc="-5" dirty="0"/>
              <a:t>to quality through</a:t>
            </a:r>
            <a:r>
              <a:rPr spc="-50" dirty="0"/>
              <a:t> </a:t>
            </a:r>
            <a:r>
              <a:rPr dirty="0"/>
              <a:t>Accreditation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245" y="2379684"/>
            <a:ext cx="5674995" cy="35242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Know the benefits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5" dirty="0">
                <a:latin typeface="Times New Roman"/>
                <a:cs typeface="Times New Roman"/>
              </a:rPr>
              <a:t> accreditation.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Decide to pursue accreditation.</a:t>
            </a:r>
            <a:endParaRPr sz="2800">
              <a:latin typeface="Times New Roman"/>
              <a:cs typeface="Times New Roman"/>
            </a:endParaRPr>
          </a:p>
          <a:p>
            <a:pPr marL="354965" marR="1409700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Educate staff, clients, and  stakeholders.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Plan for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quality.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Select relevant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standards.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Apply for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accreditation.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435" y="2673400"/>
            <a:ext cx="1965792" cy="3047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Steps </a:t>
            </a:r>
            <a:r>
              <a:rPr spc="-5" dirty="0"/>
              <a:t>to quality through</a:t>
            </a:r>
            <a:r>
              <a:rPr spc="-50" dirty="0"/>
              <a:t> </a:t>
            </a:r>
            <a:r>
              <a:rPr dirty="0"/>
              <a:t>Accreditation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5025" y="2430583"/>
            <a:ext cx="4848225" cy="44513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920750" indent="-342265">
              <a:lnSpc>
                <a:spcPts val="2590"/>
              </a:lnSpc>
              <a:spcBef>
                <a:spcPts val="4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Develop and </a:t>
            </a:r>
            <a:r>
              <a:rPr sz="2400" b="1" dirty="0">
                <a:latin typeface="Times New Roman"/>
                <a:cs typeface="Times New Roman"/>
              </a:rPr>
              <a:t>implement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  </a:t>
            </a:r>
            <a:r>
              <a:rPr sz="2400" b="1" dirty="0">
                <a:latin typeface="Times New Roman"/>
                <a:cs typeface="Times New Roman"/>
              </a:rPr>
              <a:t>Outcomes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Peer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survey.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Gain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accreditation.</a:t>
            </a:r>
            <a:endParaRPr sz="2400">
              <a:latin typeface="Times New Roman"/>
              <a:cs typeface="Times New Roman"/>
            </a:endParaRPr>
          </a:p>
          <a:p>
            <a:pPr marL="354965" marR="1635125" indent="-342265">
              <a:lnSpc>
                <a:spcPts val="2590"/>
              </a:lnSpc>
              <a:spcBef>
                <a:spcPts val="61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Respond with </a:t>
            </a:r>
            <a:r>
              <a:rPr sz="2400" b="1" dirty="0">
                <a:latin typeface="Times New Roman"/>
                <a:cs typeface="Times New Roman"/>
              </a:rPr>
              <a:t>Quality  </a:t>
            </a:r>
            <a:r>
              <a:rPr sz="2400" b="1" spc="-5" dirty="0">
                <a:latin typeface="Times New Roman"/>
                <a:cs typeface="Times New Roman"/>
              </a:rPr>
              <a:t>Improvement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Plan.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Provide and continuously </a:t>
            </a:r>
            <a:r>
              <a:rPr sz="2400" b="1" dirty="0">
                <a:latin typeface="Times New Roman"/>
                <a:cs typeface="Times New Roman"/>
              </a:rPr>
              <a:t>improve  services.</a:t>
            </a:r>
            <a:endParaRPr sz="2400">
              <a:latin typeface="Times New Roman"/>
              <a:cs typeface="Times New Roman"/>
            </a:endParaRPr>
          </a:p>
          <a:p>
            <a:pPr marL="354965" marR="157480" indent="-34226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Join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spc="-10" dirty="0">
                <a:latin typeface="Times New Roman"/>
                <a:cs typeface="Times New Roman"/>
              </a:rPr>
              <a:t>CARF </a:t>
            </a:r>
            <a:r>
              <a:rPr sz="2400" b="1" dirty="0">
                <a:latin typeface="Times New Roman"/>
                <a:cs typeface="Times New Roman"/>
              </a:rPr>
              <a:t>family of  </a:t>
            </a:r>
            <a:r>
              <a:rPr sz="2400" b="1" spc="-5" dirty="0">
                <a:latin typeface="Times New Roman"/>
                <a:cs typeface="Times New Roman"/>
              </a:rPr>
              <a:t>resources, </a:t>
            </a:r>
            <a:r>
              <a:rPr sz="2400" b="1" dirty="0">
                <a:latin typeface="Times New Roman"/>
                <a:cs typeface="Times New Roman"/>
              </a:rPr>
              <a:t>training, </a:t>
            </a:r>
            <a:r>
              <a:rPr sz="2400" b="1" spc="-5" dirty="0">
                <a:latin typeface="Times New Roman"/>
                <a:cs typeface="Times New Roman"/>
              </a:rPr>
              <a:t>and technical  </a:t>
            </a:r>
            <a:r>
              <a:rPr sz="2400" b="1" dirty="0">
                <a:latin typeface="Times New Roman"/>
                <a:cs typeface="Times New Roman"/>
              </a:rPr>
              <a:t>assistance.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Think beyond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accreditation.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0936" y="3206739"/>
            <a:ext cx="2663723" cy="2631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5647" y="1069767"/>
            <a:ext cx="4218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Accreditation</a:t>
            </a:r>
            <a:r>
              <a:rPr spc="-65" dirty="0"/>
              <a:t> </a:t>
            </a:r>
            <a:r>
              <a:rPr spc="-5" dirty="0"/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473" y="2087711"/>
            <a:ext cx="8247380" cy="4483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858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921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For a </a:t>
            </a:r>
            <a:r>
              <a:rPr sz="2200" b="1" spc="-10" dirty="0">
                <a:latin typeface="Times New Roman"/>
                <a:cs typeface="Times New Roman"/>
              </a:rPr>
              <a:t>minimum </a:t>
            </a:r>
            <a:r>
              <a:rPr sz="2200" b="1" dirty="0">
                <a:latin typeface="Times New Roman"/>
                <a:cs typeface="Times New Roman"/>
              </a:rPr>
              <a:t>of </a:t>
            </a:r>
            <a:r>
              <a:rPr sz="2200" b="1" spc="-5" dirty="0">
                <a:latin typeface="Times New Roman"/>
                <a:cs typeface="Times New Roman"/>
              </a:rPr>
              <a:t>six months prior to the site survey, each service  for which the organization is seeking accreditation </a:t>
            </a:r>
            <a:r>
              <a:rPr sz="2200" b="1" spc="-10" dirty="0">
                <a:latin typeface="Times New Roman"/>
                <a:cs typeface="Times New Roman"/>
              </a:rPr>
              <a:t>must  </a:t>
            </a:r>
            <a:r>
              <a:rPr sz="2200" b="1" spc="-5" dirty="0">
                <a:latin typeface="Times New Roman"/>
                <a:cs typeface="Times New Roman"/>
              </a:rPr>
              <a:t>demonstrate:</a:t>
            </a:r>
            <a:endParaRPr sz="2200">
              <a:latin typeface="Times New Roman"/>
              <a:cs typeface="Times New Roman"/>
            </a:endParaRPr>
          </a:p>
          <a:p>
            <a:pPr marL="756285" marR="5080" lvl="1" indent="-342900">
              <a:lnSpc>
                <a:spcPct val="100000"/>
              </a:lnSpc>
              <a:spcBef>
                <a:spcPts val="525"/>
              </a:spcBef>
              <a:buAutoNum type="alphaLcPeriod"/>
              <a:tabLst>
                <a:tab pos="756285" algn="l"/>
                <a:tab pos="756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use and implementation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CARF’s organizational and service  standards applicable to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service.</a:t>
            </a:r>
            <a:endParaRPr sz="2200">
              <a:latin typeface="Times New Roman"/>
              <a:cs typeface="Times New Roman"/>
            </a:endParaRPr>
          </a:p>
          <a:p>
            <a:pPr marL="756285" lvl="1" indent="-343535">
              <a:lnSpc>
                <a:spcPct val="100000"/>
              </a:lnSpc>
              <a:spcBef>
                <a:spcPts val="530"/>
              </a:spcBef>
              <a:buAutoNum type="alphaLcPeriod"/>
              <a:tabLst>
                <a:tab pos="756285" algn="l"/>
                <a:tab pos="756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direct provision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services to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persons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served.</a:t>
            </a:r>
            <a:endParaRPr sz="2200">
              <a:latin typeface="Times New Roman"/>
              <a:cs typeface="Times New Roman"/>
            </a:endParaRPr>
          </a:p>
          <a:p>
            <a:pPr marL="12700" marR="375285">
              <a:lnSpc>
                <a:spcPts val="2380"/>
              </a:lnSpc>
              <a:spcBef>
                <a:spcPts val="560"/>
              </a:spcBef>
              <a:buAutoNum type="arabicPeriod"/>
              <a:tabLst>
                <a:tab pos="2921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The organization </a:t>
            </a:r>
            <a:r>
              <a:rPr sz="2200" b="1" spc="-10" dirty="0">
                <a:latin typeface="Times New Roman"/>
                <a:cs typeface="Times New Roman"/>
              </a:rPr>
              <a:t>must </a:t>
            </a:r>
            <a:r>
              <a:rPr sz="2200" b="1" spc="-5" dirty="0">
                <a:latin typeface="Times New Roman"/>
                <a:cs typeface="Times New Roman"/>
              </a:rPr>
              <a:t>provide such records, reports, and other  information </a:t>
            </a:r>
            <a:r>
              <a:rPr sz="2200" b="1" dirty="0">
                <a:latin typeface="Times New Roman"/>
                <a:cs typeface="Times New Roman"/>
              </a:rPr>
              <a:t>as </a:t>
            </a:r>
            <a:r>
              <a:rPr sz="2200" b="1" spc="-5" dirty="0">
                <a:latin typeface="Times New Roman"/>
                <a:cs typeface="Times New Roman"/>
              </a:rPr>
              <a:t>requested by</a:t>
            </a:r>
            <a:r>
              <a:rPr sz="2200" b="1" spc="3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CARF.</a:t>
            </a:r>
            <a:endParaRPr sz="2200">
              <a:latin typeface="Times New Roman"/>
              <a:cs typeface="Times New Roman"/>
            </a:endParaRPr>
          </a:p>
          <a:p>
            <a:pPr marL="12700" marR="248285">
              <a:lnSpc>
                <a:spcPts val="2380"/>
              </a:lnSpc>
              <a:spcBef>
                <a:spcPts val="520"/>
              </a:spcBef>
              <a:buAutoNum type="arabicPeriod"/>
              <a:tabLst>
                <a:tab pos="2921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A Quality Improvement Plan (QIP) </a:t>
            </a:r>
            <a:r>
              <a:rPr sz="2200" b="1" spc="-10" dirty="0">
                <a:latin typeface="Times New Roman"/>
                <a:cs typeface="Times New Roman"/>
              </a:rPr>
              <a:t>must </a:t>
            </a:r>
            <a:r>
              <a:rPr sz="2200" b="1" spc="-5" dirty="0">
                <a:latin typeface="Times New Roman"/>
                <a:cs typeface="Times New Roman"/>
              </a:rPr>
              <a:t>be submitted within </a:t>
            </a:r>
            <a:r>
              <a:rPr sz="2200" b="1" dirty="0">
                <a:latin typeface="Times New Roman"/>
                <a:cs typeface="Times New Roman"/>
              </a:rPr>
              <a:t>90  days </a:t>
            </a:r>
            <a:r>
              <a:rPr sz="2200" b="1" spc="-5" dirty="0">
                <a:latin typeface="Times New Roman"/>
                <a:cs typeface="Times New Roman"/>
              </a:rPr>
              <a:t>following notice </a:t>
            </a:r>
            <a:r>
              <a:rPr sz="2200" b="1" dirty="0">
                <a:latin typeface="Times New Roman"/>
                <a:cs typeface="Times New Roman"/>
              </a:rPr>
              <a:t>of </a:t>
            </a:r>
            <a:r>
              <a:rPr sz="2200" b="1" spc="-5" dirty="0">
                <a:latin typeface="Times New Roman"/>
                <a:cs typeface="Times New Roman"/>
              </a:rPr>
              <a:t>accreditation. This plan shall address </a:t>
            </a:r>
            <a:r>
              <a:rPr sz="2200" b="1" dirty="0">
                <a:latin typeface="Times New Roman"/>
                <a:cs typeface="Times New Roman"/>
              </a:rPr>
              <a:t>all  </a:t>
            </a:r>
            <a:r>
              <a:rPr sz="2200" b="1" spc="-5" dirty="0">
                <a:latin typeface="Times New Roman"/>
                <a:cs typeface="Times New Roman"/>
              </a:rPr>
              <a:t>areas for improvement identified in the</a:t>
            </a:r>
            <a:r>
              <a:rPr sz="2200" b="1" spc="7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report.</a:t>
            </a:r>
            <a:endParaRPr sz="2200">
              <a:latin typeface="Times New Roman"/>
              <a:cs typeface="Times New Roman"/>
            </a:endParaRPr>
          </a:p>
          <a:p>
            <a:pPr marL="12700" marR="366395">
              <a:lnSpc>
                <a:spcPts val="2380"/>
              </a:lnSpc>
              <a:spcBef>
                <a:spcPts val="515"/>
              </a:spcBef>
              <a:buAutoNum type="arabicPeriod"/>
              <a:tabLst>
                <a:tab pos="29210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An </a:t>
            </a:r>
            <a:r>
              <a:rPr sz="2200" b="1" spc="-5" dirty="0">
                <a:latin typeface="Times New Roman"/>
                <a:cs typeface="Times New Roman"/>
              </a:rPr>
              <a:t>organization that achieves a Three-Year Accreditation </a:t>
            </a:r>
            <a:r>
              <a:rPr sz="2200" b="1" spc="-10" dirty="0">
                <a:latin typeface="Times New Roman"/>
                <a:cs typeface="Times New Roman"/>
              </a:rPr>
              <a:t>must  </a:t>
            </a:r>
            <a:r>
              <a:rPr sz="2200" b="1" spc="-5" dirty="0">
                <a:latin typeface="Times New Roman"/>
                <a:cs typeface="Times New Roman"/>
              </a:rPr>
              <a:t>submit a signed Annual Conformance to Quality Report</a:t>
            </a:r>
            <a:r>
              <a:rPr sz="2200" b="1" spc="114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(ACQR).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473" y="6513043"/>
            <a:ext cx="820610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The report is submitted in each </a:t>
            </a:r>
            <a:r>
              <a:rPr sz="2200" b="1" dirty="0">
                <a:latin typeface="Times New Roman"/>
                <a:cs typeface="Times New Roman"/>
              </a:rPr>
              <a:t>of </a:t>
            </a:r>
            <a:r>
              <a:rPr sz="2200" b="1" spc="-5" dirty="0">
                <a:latin typeface="Times New Roman"/>
                <a:cs typeface="Times New Roman"/>
              </a:rPr>
              <a:t>the two years following the</a:t>
            </a:r>
            <a:r>
              <a:rPr sz="2200" b="1" spc="12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Three-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473" y="6814766"/>
            <a:ext cx="321500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Year Accreditation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award.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35793" y="6738569"/>
            <a:ext cx="204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480" y="1069767"/>
            <a:ext cx="7654290" cy="396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8725">
              <a:lnSpc>
                <a:spcPct val="100000"/>
              </a:lnSpc>
              <a:spcBef>
                <a:spcPts val="100"/>
              </a:spcBef>
            </a:pPr>
            <a:r>
              <a:rPr sz="3200" b="1" i="1" spc="-5" dirty="0">
                <a:latin typeface="Times New Roman"/>
                <a:cs typeface="Times New Roman"/>
              </a:rPr>
              <a:t>Other </a:t>
            </a:r>
            <a:r>
              <a:rPr sz="3200" b="1" i="1" dirty="0">
                <a:latin typeface="Times New Roman"/>
                <a:cs typeface="Times New Roman"/>
              </a:rPr>
              <a:t>Accreditation</a:t>
            </a:r>
            <a:r>
              <a:rPr sz="3200" b="1" i="1" spc="-5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Requirements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Staff </a:t>
            </a:r>
            <a:r>
              <a:rPr sz="3200" dirty="0">
                <a:latin typeface="Times New Roman"/>
                <a:cs typeface="Times New Roman"/>
              </a:rPr>
              <a:t>familiar </a:t>
            </a:r>
            <a:r>
              <a:rPr sz="3200" spc="-5" dirty="0">
                <a:latin typeface="Times New Roman"/>
                <a:cs typeface="Times New Roman"/>
              </a:rPr>
              <a:t>with </a:t>
            </a:r>
            <a:r>
              <a:rPr sz="3200" dirty="0">
                <a:latin typeface="Times New Roman"/>
                <a:cs typeface="Times New Roman"/>
              </a:rPr>
              <a:t>current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standards.</a:t>
            </a:r>
            <a:endParaRPr sz="3200">
              <a:latin typeface="Times New Roman"/>
              <a:cs typeface="Times New Roman"/>
            </a:endParaRPr>
          </a:p>
          <a:p>
            <a:pPr marL="354965" marR="81280" indent="-342265">
              <a:lnSpc>
                <a:spcPts val="346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Incorporated </a:t>
            </a:r>
            <a:r>
              <a:rPr sz="3200" spc="-5" dirty="0">
                <a:latin typeface="Times New Roman"/>
                <a:cs typeface="Times New Roman"/>
              </a:rPr>
              <a:t>CARF </a:t>
            </a:r>
            <a:r>
              <a:rPr sz="3200" dirty="0">
                <a:latin typeface="Times New Roman"/>
                <a:cs typeface="Times New Roman"/>
              </a:rPr>
              <a:t>standards into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everyday  </a:t>
            </a:r>
            <a:r>
              <a:rPr sz="3200" dirty="0">
                <a:latin typeface="Times New Roman"/>
                <a:cs typeface="Times New Roman"/>
              </a:rPr>
              <a:t>operations.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Prepared for the </a:t>
            </a:r>
            <a:r>
              <a:rPr sz="3200" spc="-5" dirty="0">
                <a:latin typeface="Times New Roman"/>
                <a:cs typeface="Times New Roman"/>
              </a:rPr>
              <a:t>CARF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survey.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346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Willing to </a:t>
            </a:r>
            <a:r>
              <a:rPr sz="3200" dirty="0">
                <a:latin typeface="Times New Roman"/>
                <a:cs typeface="Times New Roman"/>
              </a:rPr>
              <a:t>implement a quality improvement  process based on </a:t>
            </a:r>
            <a:r>
              <a:rPr sz="3200" spc="-5" dirty="0">
                <a:latin typeface="Times New Roman"/>
                <a:cs typeface="Times New Roman"/>
              </a:rPr>
              <a:t>CARF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recommendations.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0624" y="505935"/>
            <a:ext cx="8039100" cy="617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5920" marR="1731010" algn="ctr">
              <a:lnSpc>
                <a:spcPct val="100000"/>
              </a:lnSpc>
              <a:spcBef>
                <a:spcPts val="100"/>
              </a:spcBef>
            </a:pPr>
            <a:r>
              <a:rPr sz="3200" b="1" i="1" dirty="0">
                <a:latin typeface="Times New Roman"/>
                <a:cs typeface="Times New Roman"/>
              </a:rPr>
              <a:t>Accreditation Standards</a:t>
            </a:r>
            <a:r>
              <a:rPr sz="3200" b="1" i="1" spc="-12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for  </a:t>
            </a:r>
            <a:r>
              <a:rPr sz="3200" b="1" i="1" spc="-5" dirty="0">
                <a:latin typeface="Times New Roman"/>
                <a:cs typeface="Times New Roman"/>
              </a:rPr>
              <a:t>ASPIRE to</a:t>
            </a:r>
            <a:r>
              <a:rPr sz="3200" b="1" i="1" spc="-2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Excellence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900555" algn="l"/>
                <a:tab pos="7860030" algn="l"/>
              </a:tabLst>
            </a:pPr>
            <a:r>
              <a:rPr sz="320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b="1"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(Organizational</a:t>
            </a:r>
            <a:r>
              <a:rPr sz="3200" b="1" i="1" u="heavy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Quality)	</a:t>
            </a:r>
            <a:endParaRPr sz="3200">
              <a:latin typeface="Times New Roman"/>
              <a:cs typeface="Times New Roman"/>
            </a:endParaRPr>
          </a:p>
          <a:p>
            <a:pPr marL="2884805" indent="-342900">
              <a:lnSpc>
                <a:spcPct val="100000"/>
              </a:lnSpc>
              <a:spcBef>
                <a:spcPts val="3135"/>
              </a:spcBef>
              <a:buFont typeface="Times New Roman"/>
              <a:buChar char="•"/>
              <a:tabLst>
                <a:tab pos="2884805" algn="l"/>
                <a:tab pos="2885440" algn="l"/>
                <a:tab pos="3558540" algn="l"/>
                <a:tab pos="4370705" algn="l"/>
                <a:tab pos="5285105" algn="l"/>
                <a:tab pos="6198870" algn="l"/>
                <a:tab pos="7113270" algn="l"/>
              </a:tabLst>
            </a:pPr>
            <a:r>
              <a:rPr sz="3200" b="1" dirty="0">
                <a:latin typeface="Times New Roman"/>
                <a:cs typeface="Times New Roman"/>
              </a:rPr>
              <a:t>A	S	P	I	R	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Times New Roman"/>
              <a:cs typeface="Times New Roman"/>
            </a:endParaRPr>
          </a:p>
          <a:p>
            <a:pPr marL="2884805" marR="82550">
              <a:lnSpc>
                <a:spcPct val="100000"/>
              </a:lnSpc>
              <a:spcBef>
                <a:spcPts val="5"/>
              </a:spcBef>
              <a:tabLst>
                <a:tab pos="3456304" algn="l"/>
              </a:tabLst>
            </a:pPr>
            <a:r>
              <a:rPr sz="3200" b="1" dirty="0">
                <a:latin typeface="Times New Roman"/>
                <a:cs typeface="Times New Roman"/>
              </a:rPr>
              <a:t>A	= Assess </a:t>
            </a:r>
            <a:r>
              <a:rPr sz="3200" b="1" spc="-5" dirty="0">
                <a:latin typeface="Times New Roman"/>
                <a:cs typeface="Times New Roman"/>
              </a:rPr>
              <a:t>the Environment  </a:t>
            </a:r>
            <a:r>
              <a:rPr sz="3200" b="1" dirty="0">
                <a:latin typeface="Times New Roman"/>
                <a:cs typeface="Times New Roman"/>
              </a:rPr>
              <a:t>S	= Set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Strategy</a:t>
            </a:r>
            <a:endParaRPr sz="3200">
              <a:latin typeface="Times New Roman"/>
              <a:cs typeface="Times New Roman"/>
            </a:endParaRPr>
          </a:p>
          <a:p>
            <a:pPr marL="2884805">
              <a:lnSpc>
                <a:spcPts val="3454"/>
              </a:lnSpc>
              <a:tabLst>
                <a:tab pos="3456304" algn="l"/>
              </a:tabLst>
            </a:pPr>
            <a:r>
              <a:rPr sz="3200" b="1" dirty="0">
                <a:latin typeface="Times New Roman"/>
                <a:cs typeface="Times New Roman"/>
              </a:rPr>
              <a:t>P	= Persons Served &amp;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Other</a:t>
            </a:r>
            <a:endParaRPr sz="3200">
              <a:latin typeface="Times New Roman"/>
              <a:cs typeface="Times New Roman"/>
            </a:endParaRPr>
          </a:p>
          <a:p>
            <a:pPr marL="4675505">
              <a:lnSpc>
                <a:spcPts val="3454"/>
              </a:lnSpc>
            </a:pPr>
            <a:r>
              <a:rPr sz="3200" b="1" dirty="0">
                <a:latin typeface="Times New Roman"/>
                <a:cs typeface="Times New Roman"/>
              </a:rPr>
              <a:t>Stakeholders</a:t>
            </a:r>
            <a:endParaRPr sz="3200">
              <a:latin typeface="Times New Roman"/>
              <a:cs typeface="Times New Roman"/>
            </a:endParaRPr>
          </a:p>
          <a:p>
            <a:pPr marL="2884805" marR="809625">
              <a:lnSpc>
                <a:spcPct val="100000"/>
              </a:lnSpc>
              <a:tabLst>
                <a:tab pos="3456304" algn="l"/>
              </a:tabLst>
            </a:pPr>
            <a:r>
              <a:rPr sz="3200" b="1" dirty="0">
                <a:latin typeface="Times New Roman"/>
                <a:cs typeface="Times New Roman"/>
              </a:rPr>
              <a:t>I	= </a:t>
            </a:r>
            <a:r>
              <a:rPr sz="3200" b="1" spc="-5" dirty="0">
                <a:latin typeface="Times New Roman"/>
                <a:cs typeface="Times New Roman"/>
              </a:rPr>
              <a:t>Implement the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Plan  R	= Review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Results</a:t>
            </a:r>
            <a:endParaRPr sz="3200">
              <a:latin typeface="Times New Roman"/>
              <a:cs typeface="Times New Roman"/>
            </a:endParaRPr>
          </a:p>
          <a:p>
            <a:pPr marL="2884805">
              <a:lnSpc>
                <a:spcPct val="100000"/>
              </a:lnSpc>
              <a:tabLst>
                <a:tab pos="3456304" algn="l"/>
              </a:tabLst>
            </a:pPr>
            <a:r>
              <a:rPr sz="3200" b="1" dirty="0">
                <a:latin typeface="Times New Roman"/>
                <a:cs typeface="Times New Roman"/>
              </a:rPr>
              <a:t>E	= Effect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Change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322" y="2216231"/>
            <a:ext cx="2102937" cy="4714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624" y="505935"/>
            <a:ext cx="78733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5920" marR="156527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Accreditation Standards</a:t>
            </a:r>
            <a:r>
              <a:rPr spc="-125" dirty="0"/>
              <a:t> </a:t>
            </a:r>
            <a:r>
              <a:rPr dirty="0"/>
              <a:t>for  </a:t>
            </a:r>
            <a:r>
              <a:rPr i="1" spc="-5" dirty="0">
                <a:solidFill>
                  <a:srgbClr val="FF0000"/>
                </a:solidFill>
              </a:rPr>
              <a:t>ASPIRE </a:t>
            </a:r>
            <a:r>
              <a:rPr i="1" spc="-5" dirty="0"/>
              <a:t>to</a:t>
            </a:r>
            <a:r>
              <a:rPr i="1" spc="-20" dirty="0"/>
              <a:t> </a:t>
            </a:r>
            <a:r>
              <a:rPr i="1" dirty="0"/>
              <a:t>Excellence</a:t>
            </a:r>
          </a:p>
          <a:p>
            <a:pPr algn="ctr">
              <a:lnSpc>
                <a:spcPct val="100000"/>
              </a:lnSpc>
              <a:tabLst>
                <a:tab pos="1887855" algn="l"/>
                <a:tab pos="7847330" algn="l"/>
              </a:tabLst>
            </a:pPr>
            <a:r>
              <a:rPr b="0" i="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(Organizational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Quality)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0250" y="2366576"/>
            <a:ext cx="4915535" cy="443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ssess </a:t>
            </a:r>
            <a:r>
              <a:rPr sz="3200" b="1" spc="-5" dirty="0">
                <a:latin typeface="Times New Roman"/>
                <a:cs typeface="Times New Roman"/>
              </a:rPr>
              <a:t>the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Environment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Leadership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Governance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(optional)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200" b="1" dirty="0">
                <a:latin typeface="Times New Roman"/>
                <a:cs typeface="Times New Roman"/>
              </a:rPr>
              <a:t>et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Strategy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Strategic Integrated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Planning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3550">
              <a:latin typeface="Times New Roman"/>
              <a:cs typeface="Times New Roman"/>
            </a:endParaRPr>
          </a:p>
          <a:p>
            <a:pPr marL="354965" marR="316230" indent="-342265">
              <a:lnSpc>
                <a:spcPct val="8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latin typeface="Times New Roman"/>
                <a:cs typeface="Times New Roman"/>
              </a:rPr>
              <a:t>ersons Served &amp;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Other  Stakeholders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Obtain </a:t>
            </a:r>
            <a:r>
              <a:rPr sz="2800" dirty="0">
                <a:latin typeface="Times New Roman"/>
                <a:cs typeface="Times New Roman"/>
              </a:rPr>
              <a:t>Input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2" y="2216231"/>
            <a:ext cx="2102937" cy="4714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624" y="505935"/>
            <a:ext cx="78733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5920" marR="156527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Accreditation Standards</a:t>
            </a:r>
            <a:r>
              <a:rPr spc="-125" dirty="0"/>
              <a:t> </a:t>
            </a:r>
            <a:r>
              <a:rPr dirty="0"/>
              <a:t>for  </a:t>
            </a:r>
            <a:r>
              <a:rPr i="1" spc="-5" dirty="0">
                <a:solidFill>
                  <a:srgbClr val="FF0000"/>
                </a:solidFill>
              </a:rPr>
              <a:t>ASPIRE </a:t>
            </a:r>
            <a:r>
              <a:rPr i="1" spc="-5" dirty="0"/>
              <a:t>to</a:t>
            </a:r>
            <a:r>
              <a:rPr i="1" spc="-20" dirty="0"/>
              <a:t> </a:t>
            </a:r>
            <a:r>
              <a:rPr i="1" dirty="0"/>
              <a:t>Excellence</a:t>
            </a:r>
          </a:p>
          <a:p>
            <a:pPr algn="ctr">
              <a:lnSpc>
                <a:spcPct val="100000"/>
              </a:lnSpc>
              <a:tabLst>
                <a:tab pos="1887855" algn="l"/>
                <a:tab pos="7847330" algn="l"/>
              </a:tabLst>
            </a:pPr>
            <a:r>
              <a:rPr b="0" i="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(Organizational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Quality)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7863" y="2366576"/>
            <a:ext cx="5687060" cy="392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0" b="1" spc="-5" dirty="0">
                <a:latin typeface="Times New Roman"/>
                <a:cs typeface="Times New Roman"/>
              </a:rPr>
              <a:t>mplement the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Plan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Legal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Requirements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Financial </a:t>
            </a:r>
            <a:r>
              <a:rPr sz="2800" dirty="0">
                <a:latin typeface="Times New Roman"/>
                <a:cs typeface="Times New Roman"/>
              </a:rPr>
              <a:t>planning </a:t>
            </a:r>
            <a:r>
              <a:rPr sz="2800" spc="-5" dirty="0">
                <a:latin typeface="Times New Roman"/>
                <a:cs typeface="Times New Roman"/>
              </a:rPr>
              <a:t>&amp;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Risk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Health &amp;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Safety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800" spc="-10" dirty="0">
                <a:latin typeface="Times New Roman"/>
                <a:cs typeface="Times New Roman"/>
              </a:rPr>
              <a:t>Human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Resources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Technology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Rights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Persons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Served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Accessibility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2" y="2216231"/>
            <a:ext cx="2102937" cy="4714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624" y="505935"/>
            <a:ext cx="78733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5920" marR="156527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Accreditation Standards</a:t>
            </a:r>
            <a:r>
              <a:rPr spc="-125" dirty="0"/>
              <a:t> </a:t>
            </a:r>
            <a:r>
              <a:rPr dirty="0"/>
              <a:t>for  </a:t>
            </a:r>
            <a:r>
              <a:rPr i="1" spc="-5" dirty="0">
                <a:solidFill>
                  <a:srgbClr val="FF0000"/>
                </a:solidFill>
              </a:rPr>
              <a:t>ASPIRE </a:t>
            </a:r>
            <a:r>
              <a:rPr i="1" spc="-5" dirty="0"/>
              <a:t>to</a:t>
            </a:r>
            <a:r>
              <a:rPr i="1" spc="-20" dirty="0"/>
              <a:t> </a:t>
            </a:r>
            <a:r>
              <a:rPr i="1" dirty="0"/>
              <a:t>Excellence</a:t>
            </a:r>
          </a:p>
          <a:p>
            <a:pPr algn="ctr">
              <a:lnSpc>
                <a:spcPct val="100000"/>
              </a:lnSpc>
              <a:tabLst>
                <a:tab pos="1887855" algn="l"/>
                <a:tab pos="7847330" algn="l"/>
              </a:tabLst>
            </a:pPr>
            <a:r>
              <a:rPr b="0" i="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(Organizational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Quality)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0250" y="2366576"/>
            <a:ext cx="4853940" cy="262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eview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Results</a:t>
            </a:r>
            <a:endParaRPr sz="32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680"/>
              </a:spcBef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Information Measurement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&amp;  Management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ffect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Change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Performance Improvement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2" y="2216231"/>
            <a:ext cx="2102937" cy="4714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580" y="1374542"/>
            <a:ext cx="5334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CARF </a:t>
            </a:r>
            <a:r>
              <a:rPr spc="-5" dirty="0"/>
              <a:t>is Coming </a:t>
            </a:r>
            <a:r>
              <a:rPr dirty="0"/>
              <a:t>Back – soon</a:t>
            </a:r>
            <a:r>
              <a:rPr spc="-80" dirty="0"/>
              <a:t> </a:t>
            </a:r>
            <a:r>
              <a:rPr dirty="0"/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9854" y="2540299"/>
            <a:ext cx="5427025" cy="235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549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TSCS will </a:t>
            </a:r>
            <a:r>
              <a:rPr sz="3200" b="1" dirty="0">
                <a:latin typeface="Times New Roman"/>
                <a:cs typeface="Times New Roman"/>
              </a:rPr>
              <a:t>have </a:t>
            </a:r>
            <a:r>
              <a:rPr sz="3200" b="1" spc="-5" dirty="0">
                <a:latin typeface="Times New Roman"/>
                <a:cs typeface="Times New Roman"/>
              </a:rPr>
              <a:t>its </a:t>
            </a:r>
            <a:r>
              <a:rPr sz="3200" b="1" dirty="0">
                <a:latin typeface="Times New Roman"/>
                <a:cs typeface="Times New Roman"/>
              </a:rPr>
              <a:t>next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re-  accreditation survey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in</a:t>
            </a:r>
            <a:r>
              <a:rPr lang="en-US" sz="3200" b="1" spc="-5" dirty="0"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450" dirty="0">
              <a:latin typeface="Times New Roman"/>
              <a:cs typeface="Times New Roman"/>
            </a:endParaRPr>
          </a:p>
          <a:p>
            <a:pPr marL="1982470" marR="355600" indent="-1621790" algn="ctr">
              <a:lnSpc>
                <a:spcPct val="120000"/>
              </a:lnSpc>
            </a:pPr>
            <a:r>
              <a:rPr lang="en-US" sz="4000" b="1" spc="-5" dirty="0">
                <a:latin typeface="Times New Roman"/>
                <a:cs typeface="Times New Roman"/>
              </a:rPr>
              <a:t>September 2019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6880" y="2597200"/>
            <a:ext cx="2319329" cy="3795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12996" y="675798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538" y="1069767"/>
            <a:ext cx="7232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Standards for Achieving </a:t>
            </a:r>
            <a:r>
              <a:rPr spc="-5" dirty="0"/>
              <a:t>Quality</a:t>
            </a:r>
            <a:r>
              <a:rPr spc="-120" dirty="0"/>
              <a:t> </a:t>
            </a:r>
            <a:r>
              <a:rPr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2186" y="2313244"/>
            <a:ext cx="4912360" cy="412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  <a:tab pos="247967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Developing and implementing  a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“Customer	Driven  Outcomes Management  System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(CD-OMS).”</a:t>
            </a:r>
            <a:endParaRPr sz="2800">
              <a:latin typeface="Times New Roman"/>
              <a:cs typeface="Times New Roman"/>
            </a:endParaRPr>
          </a:p>
          <a:p>
            <a:pPr marL="354965" marR="1400175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Collecting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Outcomes  Management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data.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Using Outcomes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information.</a:t>
            </a:r>
            <a:endParaRPr sz="2800">
              <a:latin typeface="Times New Roman"/>
              <a:cs typeface="Times New Roman"/>
            </a:endParaRPr>
          </a:p>
          <a:p>
            <a:pPr marL="354965" marR="198755" indent="-342265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Ask </a:t>
            </a:r>
            <a:r>
              <a:rPr sz="2800" b="1" dirty="0">
                <a:latin typeface="Times New Roman"/>
                <a:cs typeface="Times New Roman"/>
              </a:rPr>
              <a:t>your </a:t>
            </a:r>
            <a:r>
              <a:rPr sz="2800" b="1" spc="-5" dirty="0">
                <a:latin typeface="Times New Roman"/>
                <a:cs typeface="Times New Roman"/>
              </a:rPr>
              <a:t>manager about the  </a:t>
            </a:r>
            <a:r>
              <a:rPr sz="2800" b="1" spc="-10" dirty="0">
                <a:latin typeface="Times New Roman"/>
                <a:cs typeface="Times New Roman"/>
              </a:rPr>
              <a:t>CD-OMS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process!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5710" y="2292416"/>
            <a:ext cx="2723159" cy="4100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946" y="888422"/>
            <a:ext cx="679767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1120" marR="5080" indent="-132905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Individualized Services:  </a:t>
            </a:r>
            <a:r>
              <a:rPr sz="2800" i="1" spc="-5" dirty="0"/>
              <a:t>Program / Service</a:t>
            </a:r>
            <a:r>
              <a:rPr sz="2800" i="1" spc="-25" dirty="0"/>
              <a:t> </a:t>
            </a:r>
            <a:r>
              <a:rPr sz="2800" i="1" spc="-5" dirty="0"/>
              <a:t>Structure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70938" y="1949720"/>
            <a:ext cx="8500110" cy="48431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Scope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service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  <a:tabLst>
                <a:tab pos="6074410" algn="l"/>
              </a:tabLst>
            </a:pP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The scope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defined </a:t>
            </a:r>
            <a:r>
              <a:rPr sz="2400" dirty="0">
                <a:latin typeface="Times New Roman"/>
                <a:cs typeface="Times New Roman"/>
              </a:rPr>
              <a:t>at the level of the </a:t>
            </a:r>
            <a:r>
              <a:rPr sz="2400" spc="-5" dirty="0">
                <a:latin typeface="Times New Roman"/>
                <a:cs typeface="Times New Roman"/>
              </a:rPr>
              <a:t>program/service </a:t>
            </a:r>
            <a:r>
              <a:rPr sz="2400" dirty="0">
                <a:latin typeface="Times New Roman"/>
                <a:cs typeface="Times New Roman"/>
              </a:rPr>
              <a:t>and  provides the persons served, </a:t>
            </a:r>
            <a:r>
              <a:rPr sz="2400" spc="-5" dirty="0">
                <a:latin typeface="Times New Roman"/>
                <a:cs typeface="Times New Roman"/>
              </a:rPr>
              <a:t>families/support systems, referral  </a:t>
            </a:r>
            <a:r>
              <a:rPr sz="2400" dirty="0">
                <a:latin typeface="Times New Roman"/>
                <a:cs typeface="Times New Roman"/>
              </a:rPr>
              <a:t>sources, payers, and other relevant stakeholders with </a:t>
            </a:r>
            <a:r>
              <a:rPr sz="2400" spc="-5" dirty="0">
                <a:latin typeface="Times New Roman"/>
                <a:cs typeface="Times New Roman"/>
              </a:rPr>
              <a:t>information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  helps them understand </a:t>
            </a:r>
            <a:r>
              <a:rPr sz="2400" spc="-5" dirty="0">
                <a:latin typeface="Times New Roman"/>
                <a:cs typeface="Times New Roman"/>
              </a:rPr>
              <a:t>what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program/service	</a:t>
            </a:r>
            <a:r>
              <a:rPr sz="2400" dirty="0">
                <a:latin typeface="Times New Roman"/>
                <a:cs typeface="Times New Roman"/>
              </a:rPr>
              <a:t>has to </a:t>
            </a:r>
            <a:r>
              <a:rPr sz="2400" spc="-5" dirty="0">
                <a:latin typeface="Times New Roman"/>
                <a:cs typeface="Times New Roman"/>
              </a:rPr>
              <a:t>offer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determine whether </a:t>
            </a:r>
            <a:r>
              <a:rPr sz="2400" dirty="0">
                <a:latin typeface="Times New Roman"/>
                <a:cs typeface="Times New Roman"/>
              </a:rPr>
              <a:t>it will </a:t>
            </a:r>
            <a:r>
              <a:rPr sz="2400" spc="-5" dirty="0">
                <a:latin typeface="Times New Roman"/>
                <a:cs typeface="Times New Roman"/>
              </a:rPr>
              <a:t>meet </a:t>
            </a:r>
            <a:r>
              <a:rPr sz="2400" dirty="0">
                <a:latin typeface="Times New Roman"/>
                <a:cs typeface="Times New Roman"/>
              </a:rPr>
              <a:t>the needs of 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persons</a:t>
            </a:r>
            <a:endParaRPr sz="2400">
              <a:latin typeface="Times New Roman"/>
              <a:cs typeface="Times New Roman"/>
            </a:endParaRPr>
          </a:p>
          <a:p>
            <a:pPr marL="12700" marR="3020695">
              <a:lnSpc>
                <a:spcPts val="2880"/>
              </a:lnSpc>
              <a:spcBef>
                <a:spcPts val="95"/>
              </a:spcBef>
            </a:pPr>
            <a:r>
              <a:rPr sz="2400" dirty="0">
                <a:latin typeface="Times New Roman"/>
                <a:cs typeface="Times New Roman"/>
              </a:rPr>
              <a:t>served. If the program is part of a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continuum  of services, the </a:t>
            </a:r>
            <a:r>
              <a:rPr sz="2400" spc="-5" dirty="0">
                <a:latin typeface="Times New Roman"/>
                <a:cs typeface="Times New Roman"/>
              </a:rPr>
              <a:t>scope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defined for </a:t>
            </a:r>
            <a:r>
              <a:rPr sz="2400" dirty="0">
                <a:latin typeface="Times New Roman"/>
                <a:cs typeface="Times New Roman"/>
              </a:rPr>
              <a:t>each  program or specialty program within the  </a:t>
            </a:r>
            <a:r>
              <a:rPr sz="2400" spc="-5" dirty="0">
                <a:latin typeface="Times New Roman"/>
                <a:cs typeface="Times New Roman"/>
              </a:rPr>
              <a:t>continuum.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The organization provides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resources needed to support the overall scope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each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958" y="6767531"/>
            <a:ext cx="260032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program/service.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265" y="4349648"/>
            <a:ext cx="2610398" cy="2057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35793" y="6738569"/>
            <a:ext cx="204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624" y="675080"/>
            <a:ext cx="7873365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6740" marR="506730"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Individualized</a:t>
            </a:r>
            <a:r>
              <a:rPr sz="2800" spc="-90" dirty="0"/>
              <a:t> </a:t>
            </a:r>
            <a:r>
              <a:rPr sz="2800" spc="-5" dirty="0"/>
              <a:t>Services:  </a:t>
            </a:r>
            <a:r>
              <a:rPr sz="2800" i="1" spc="-5" dirty="0"/>
              <a:t>Individual-Centered</a:t>
            </a:r>
            <a:r>
              <a:rPr sz="2800" i="1" spc="-30" dirty="0"/>
              <a:t> </a:t>
            </a:r>
            <a:r>
              <a:rPr sz="2800" i="1" spc="-5" dirty="0"/>
              <a:t>Service</a:t>
            </a:r>
            <a:endParaRPr sz="2800"/>
          </a:p>
          <a:p>
            <a:pPr algn="ctr">
              <a:lnSpc>
                <a:spcPct val="100000"/>
              </a:lnSpc>
              <a:tabLst>
                <a:tab pos="1654175" algn="l"/>
                <a:tab pos="7847330" algn="l"/>
              </a:tabLst>
            </a:pPr>
            <a:r>
              <a:rPr sz="2800" b="0" i="0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u="heavy" spc="-5" dirty="0">
                <a:uFill>
                  <a:solidFill>
                    <a:srgbClr val="FF0000"/>
                  </a:solidFill>
                </a:uFill>
              </a:rPr>
              <a:t>Planning, Design, and</a:t>
            </a:r>
            <a:r>
              <a:rPr sz="2800"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800" u="heavy" spc="-5" dirty="0">
                <a:uFill>
                  <a:solidFill>
                    <a:srgbClr val="FF0000"/>
                  </a:solidFill>
                </a:uFill>
              </a:rPr>
              <a:t>Delivery	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1087" y="2037424"/>
            <a:ext cx="8469630" cy="479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Times New Roman"/>
                <a:cs typeface="Times New Roman"/>
              </a:rPr>
              <a:t>Improvement </a:t>
            </a:r>
            <a:r>
              <a:rPr sz="2600" dirty="0">
                <a:latin typeface="Times New Roman"/>
                <a:cs typeface="Times New Roman"/>
              </a:rPr>
              <a:t>of the quality of </a:t>
            </a:r>
            <a:r>
              <a:rPr sz="2600" spc="-5" dirty="0">
                <a:latin typeface="Times New Roman"/>
                <a:cs typeface="Times New Roman"/>
              </a:rPr>
              <a:t>an </a:t>
            </a:r>
            <a:r>
              <a:rPr sz="2600" dirty="0">
                <a:latin typeface="Times New Roman"/>
                <a:cs typeface="Times New Roman"/>
              </a:rPr>
              <a:t>individual’s  </a:t>
            </a:r>
            <a:r>
              <a:rPr sz="2600" spc="-5" dirty="0">
                <a:latin typeface="Times New Roman"/>
                <a:cs typeface="Times New Roman"/>
              </a:rPr>
              <a:t>services/supports requires </a:t>
            </a:r>
            <a:r>
              <a:rPr sz="2600" dirty="0">
                <a:latin typeface="Times New Roman"/>
                <a:cs typeface="Times New Roman"/>
              </a:rPr>
              <a:t>a focus on the person and/or  </a:t>
            </a:r>
            <a:r>
              <a:rPr sz="2600" spc="-5" dirty="0">
                <a:latin typeface="Times New Roman"/>
                <a:cs typeface="Times New Roman"/>
              </a:rPr>
              <a:t>family served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their identified strengths, abilities, needs, 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preferences. </a:t>
            </a:r>
            <a:r>
              <a:rPr sz="2600" spc="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organization’s </a:t>
            </a:r>
            <a:r>
              <a:rPr sz="2600" spc="-5" dirty="0">
                <a:latin typeface="Times New Roman"/>
                <a:cs typeface="Times New Roman"/>
              </a:rPr>
              <a:t>services are designed  </a:t>
            </a:r>
            <a:r>
              <a:rPr sz="2600" dirty="0">
                <a:latin typeface="Times New Roman"/>
                <a:cs typeface="Times New Roman"/>
              </a:rPr>
              <a:t>around the </a:t>
            </a:r>
            <a:r>
              <a:rPr sz="2600" spc="-5" dirty="0">
                <a:latin typeface="Times New Roman"/>
                <a:cs typeface="Times New Roman"/>
              </a:rPr>
              <a:t>identified </a:t>
            </a:r>
            <a:r>
              <a:rPr sz="2600" dirty="0">
                <a:latin typeface="Times New Roman"/>
                <a:cs typeface="Times New Roman"/>
              </a:rPr>
              <a:t>needs and </a:t>
            </a:r>
            <a:r>
              <a:rPr sz="2600" spc="-5" dirty="0">
                <a:latin typeface="Times New Roman"/>
                <a:cs typeface="Times New Roman"/>
              </a:rPr>
              <a:t>desires </a:t>
            </a:r>
            <a:r>
              <a:rPr sz="2600" dirty="0">
                <a:latin typeface="Times New Roman"/>
                <a:cs typeface="Times New Roman"/>
              </a:rPr>
              <a:t>of the persons </a:t>
            </a:r>
            <a:r>
              <a:rPr sz="2600" spc="-5" dirty="0">
                <a:latin typeface="Times New Roman"/>
                <a:cs typeface="Times New Roman"/>
              </a:rPr>
              <a:t>served,  are </a:t>
            </a:r>
            <a:r>
              <a:rPr sz="2600" dirty="0">
                <a:latin typeface="Times New Roman"/>
                <a:cs typeface="Times New Roman"/>
              </a:rPr>
              <a:t>responsive </a:t>
            </a:r>
            <a:r>
              <a:rPr sz="2600" spc="-5" dirty="0">
                <a:latin typeface="Times New Roman"/>
                <a:cs typeface="Times New Roman"/>
              </a:rPr>
              <a:t>to their expectations,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are relevant to their  maximum participation in </a:t>
            </a:r>
            <a:r>
              <a:rPr sz="2600" dirty="0">
                <a:latin typeface="Times New Roman"/>
                <a:cs typeface="Times New Roman"/>
              </a:rPr>
              <a:t>the environments of </a:t>
            </a:r>
            <a:r>
              <a:rPr sz="2600" spc="-5" dirty="0">
                <a:latin typeface="Times New Roman"/>
                <a:cs typeface="Times New Roman"/>
              </a:rPr>
              <a:t>their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choice.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354965" marR="40640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spc="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person </a:t>
            </a:r>
            <a:r>
              <a:rPr sz="2600" spc="-5" dirty="0">
                <a:latin typeface="Times New Roman"/>
                <a:cs typeface="Times New Roman"/>
              </a:rPr>
              <a:t>served participates in decision </a:t>
            </a:r>
            <a:r>
              <a:rPr sz="2600" dirty="0">
                <a:latin typeface="Times New Roman"/>
                <a:cs typeface="Times New Roman"/>
              </a:rPr>
              <a:t>making, </a:t>
            </a:r>
            <a:r>
              <a:rPr sz="2600" spc="-5" dirty="0">
                <a:latin typeface="Times New Roman"/>
                <a:cs typeface="Times New Roman"/>
              </a:rPr>
              <a:t>directing,  </a:t>
            </a:r>
            <a:r>
              <a:rPr sz="2600" dirty="0">
                <a:latin typeface="Times New Roman"/>
                <a:cs typeface="Times New Roman"/>
              </a:rPr>
              <a:t>and planning that </a:t>
            </a:r>
            <a:r>
              <a:rPr sz="2600" spc="-5" dirty="0">
                <a:latin typeface="Times New Roman"/>
                <a:cs typeface="Times New Roman"/>
              </a:rPr>
              <a:t>affects </a:t>
            </a:r>
            <a:r>
              <a:rPr sz="2600" dirty="0">
                <a:latin typeface="Times New Roman"/>
                <a:cs typeface="Times New Roman"/>
              </a:rPr>
              <a:t>his or her </a:t>
            </a:r>
            <a:r>
              <a:rPr sz="2600" spc="-5" dirty="0">
                <a:latin typeface="Times New Roman"/>
                <a:cs typeface="Times New Roman"/>
              </a:rPr>
              <a:t>life. </a:t>
            </a:r>
            <a:r>
              <a:rPr sz="2600" dirty="0">
                <a:latin typeface="Times New Roman"/>
                <a:cs typeface="Times New Roman"/>
              </a:rPr>
              <a:t>Efforts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include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 person </a:t>
            </a:r>
            <a:r>
              <a:rPr sz="2600" spc="-5" dirty="0">
                <a:latin typeface="Times New Roman"/>
                <a:cs typeface="Times New Roman"/>
              </a:rPr>
              <a:t>served 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direction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5" dirty="0">
                <a:latin typeface="Times New Roman"/>
                <a:cs typeface="Times New Roman"/>
              </a:rPr>
              <a:t>delivery </a:t>
            </a:r>
            <a:r>
              <a:rPr sz="2600" dirty="0">
                <a:latin typeface="Times New Roman"/>
                <a:cs typeface="Times New Roman"/>
              </a:rPr>
              <a:t>of those  </a:t>
            </a:r>
            <a:r>
              <a:rPr sz="2600" spc="-5" dirty="0">
                <a:latin typeface="Times New Roman"/>
                <a:cs typeface="Times New Roman"/>
              </a:rPr>
              <a:t>services/supports are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evident.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946" y="560793"/>
            <a:ext cx="6797675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Individualized</a:t>
            </a:r>
            <a:r>
              <a:rPr sz="2800" spc="-90" dirty="0"/>
              <a:t> </a:t>
            </a:r>
            <a:r>
              <a:rPr sz="2800" spc="-5" dirty="0"/>
              <a:t>Services:  </a:t>
            </a:r>
            <a:r>
              <a:rPr sz="2800" i="1" spc="-5" dirty="0"/>
              <a:t>Individual-Centered</a:t>
            </a:r>
            <a:r>
              <a:rPr sz="2800" i="1" spc="-30" dirty="0"/>
              <a:t> </a:t>
            </a:r>
            <a:r>
              <a:rPr sz="2800" i="1" spc="-5" dirty="0"/>
              <a:t>Service</a:t>
            </a:r>
            <a:endParaRPr sz="2800"/>
          </a:p>
          <a:p>
            <a:pPr marL="635" algn="ctr">
              <a:lnSpc>
                <a:spcPct val="100000"/>
              </a:lnSpc>
            </a:pPr>
            <a:r>
              <a:rPr sz="2800" spc="-5" dirty="0"/>
              <a:t>Planning, Design, and Delivery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28245" y="2393998"/>
            <a:ext cx="7455534" cy="41586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Referrals and </a:t>
            </a:r>
            <a:r>
              <a:rPr sz="2400" b="1" dirty="0">
                <a:latin typeface="Times New Roman"/>
                <a:cs typeface="Times New Roman"/>
              </a:rPr>
              <a:t>transition to </a:t>
            </a:r>
            <a:r>
              <a:rPr sz="2400" b="1" spc="-5" dirty="0">
                <a:latin typeface="Times New Roman"/>
                <a:cs typeface="Times New Roman"/>
              </a:rPr>
              <a:t>other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Initiated at earliest </a:t>
            </a:r>
            <a:r>
              <a:rPr sz="2400" b="1" spc="-5" dirty="0">
                <a:latin typeface="Times New Roman"/>
                <a:cs typeface="Times New Roman"/>
              </a:rPr>
              <a:t>point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planning.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Written transition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plan.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Input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others </a:t>
            </a:r>
            <a:r>
              <a:rPr sz="2400" b="1" dirty="0">
                <a:latin typeface="Times New Roman"/>
                <a:cs typeface="Times New Roman"/>
              </a:rPr>
              <a:t>as applicable.</a:t>
            </a:r>
            <a:endParaRPr sz="2400">
              <a:latin typeface="Times New Roman"/>
              <a:cs typeface="Times New Roman"/>
            </a:endParaRPr>
          </a:p>
          <a:p>
            <a:pPr marL="354965" marR="1214755" indent="-342265">
              <a:lnSpc>
                <a:spcPts val="2590"/>
              </a:lnSpc>
              <a:spcBef>
                <a:spcPts val="61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Copies </a:t>
            </a:r>
            <a:r>
              <a:rPr sz="2400" b="1" dirty="0">
                <a:latin typeface="Times New Roman"/>
                <a:cs typeface="Times New Roman"/>
              </a:rPr>
              <a:t>of plan to </a:t>
            </a:r>
            <a:r>
              <a:rPr sz="2400" b="1" spc="-5" dirty="0">
                <a:latin typeface="Times New Roman"/>
                <a:cs typeface="Times New Roman"/>
              </a:rPr>
              <a:t>person </a:t>
            </a:r>
            <a:r>
              <a:rPr sz="2400" b="1" dirty="0">
                <a:latin typeface="Times New Roman"/>
                <a:cs typeface="Times New Roman"/>
              </a:rPr>
              <a:t>served </a:t>
            </a:r>
            <a:r>
              <a:rPr sz="2400" b="1" spc="-5" dirty="0">
                <a:latin typeface="Times New Roman"/>
                <a:cs typeface="Times New Roman"/>
              </a:rPr>
              <a:t>and others </a:t>
            </a:r>
            <a:r>
              <a:rPr sz="2400" b="1" dirty="0">
                <a:latin typeface="Times New Roman"/>
                <a:cs typeface="Times New Roman"/>
              </a:rPr>
              <a:t>as  applicable.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Staff </a:t>
            </a:r>
            <a:r>
              <a:rPr sz="2400" b="1" dirty="0">
                <a:latin typeface="Times New Roman"/>
                <a:cs typeface="Times New Roman"/>
              </a:rPr>
              <a:t>identified </a:t>
            </a:r>
            <a:r>
              <a:rPr sz="2400" b="1" spc="-10" dirty="0">
                <a:latin typeface="Times New Roman"/>
                <a:cs typeface="Times New Roman"/>
              </a:rPr>
              <a:t>who </a:t>
            </a:r>
            <a:r>
              <a:rPr sz="2400" b="1" dirty="0">
                <a:latin typeface="Times New Roman"/>
                <a:cs typeface="Times New Roman"/>
              </a:rPr>
              <a:t>are </a:t>
            </a:r>
            <a:r>
              <a:rPr sz="2400" b="1" spc="-5" dirty="0">
                <a:latin typeface="Times New Roman"/>
                <a:cs typeface="Times New Roman"/>
              </a:rPr>
              <a:t>responsible </a:t>
            </a:r>
            <a:r>
              <a:rPr sz="2400" b="1" dirty="0">
                <a:latin typeface="Times New Roman"/>
                <a:cs typeface="Times New Roman"/>
              </a:rPr>
              <a:t>for </a:t>
            </a:r>
            <a:r>
              <a:rPr sz="2400" b="1" spc="-5" dirty="0">
                <a:latin typeface="Times New Roman"/>
                <a:cs typeface="Times New Roman"/>
              </a:rPr>
              <a:t>follow-up </a:t>
            </a:r>
            <a:r>
              <a:rPr sz="2400" b="1" dirty="0">
                <a:latin typeface="Times New Roman"/>
                <a:cs typeface="Times New Roman"/>
              </a:rPr>
              <a:t>after  transition.</a:t>
            </a:r>
            <a:endParaRPr sz="2400">
              <a:latin typeface="Times New Roman"/>
              <a:cs typeface="Times New Roman"/>
            </a:endParaRPr>
          </a:p>
          <a:p>
            <a:pPr marL="354965" marR="114300" indent="-34226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Respond appropriately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unplanned </a:t>
            </a:r>
            <a:r>
              <a:rPr sz="2400" b="1" dirty="0">
                <a:latin typeface="Times New Roman"/>
                <a:cs typeface="Times New Roman"/>
              </a:rPr>
              <a:t>transition or  </a:t>
            </a:r>
            <a:r>
              <a:rPr sz="2400" b="1" spc="-5" dirty="0">
                <a:latin typeface="Times New Roman"/>
                <a:cs typeface="Times New Roman"/>
              </a:rPr>
              <a:t>discharge including </a:t>
            </a:r>
            <a:r>
              <a:rPr sz="2400" b="1" spc="-10" dirty="0">
                <a:latin typeface="Times New Roman"/>
                <a:cs typeface="Times New Roman"/>
              </a:rPr>
              <a:t>when </a:t>
            </a:r>
            <a:r>
              <a:rPr sz="2400" b="1" spc="-5" dirty="0">
                <a:latin typeface="Times New Roman"/>
                <a:cs typeface="Times New Roman"/>
              </a:rPr>
              <a:t>person </a:t>
            </a:r>
            <a:r>
              <a:rPr sz="2400" b="1" dirty="0">
                <a:latin typeface="Times New Roman"/>
                <a:cs typeface="Times New Roman"/>
              </a:rPr>
              <a:t>served is </a:t>
            </a:r>
            <a:r>
              <a:rPr sz="2400" b="1" spc="-5" dirty="0">
                <a:latin typeface="Times New Roman"/>
                <a:cs typeface="Times New Roman"/>
              </a:rPr>
              <a:t>discharged  due </a:t>
            </a:r>
            <a:r>
              <a:rPr sz="2400" b="1" dirty="0">
                <a:latin typeface="Times New Roman"/>
                <a:cs typeface="Times New Roman"/>
              </a:rPr>
              <a:t>to aggressive/assault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behavior.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083" y="888422"/>
            <a:ext cx="8449310" cy="5184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6025" marR="792480" indent="-340360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latin typeface="Times New Roman"/>
                <a:cs typeface="Times New Roman"/>
              </a:rPr>
              <a:t>Standards for </a:t>
            </a:r>
            <a:r>
              <a:rPr sz="2800" b="1" i="1" spc="-5" dirty="0">
                <a:latin typeface="Times New Roman"/>
                <a:cs typeface="Times New Roman"/>
              </a:rPr>
              <a:t>Quality Individualized Services:  Medication Monitoring and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232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These standards apply </a:t>
            </a:r>
            <a:r>
              <a:rPr sz="2800" dirty="0">
                <a:latin typeface="Times New Roman"/>
                <a:cs typeface="Times New Roman"/>
              </a:rPr>
              <a:t>only </a:t>
            </a:r>
            <a:r>
              <a:rPr sz="2800" spc="-5" dirty="0">
                <a:latin typeface="Times New Roman"/>
                <a:cs typeface="Times New Roman"/>
              </a:rPr>
              <a:t>to programs that are  responsible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monitoring and/or managing medications 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the persons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served.</a:t>
            </a:r>
            <a:endParaRPr sz="2800">
              <a:latin typeface="Times New Roman"/>
              <a:cs typeface="Times New Roman"/>
            </a:endParaRPr>
          </a:p>
          <a:p>
            <a:pPr marL="926465" marR="1122680" lvl="1">
              <a:lnSpc>
                <a:spcPct val="100000"/>
              </a:lnSpc>
              <a:spcBef>
                <a:spcPts val="675"/>
              </a:spcBef>
              <a:buChar char="—"/>
              <a:tabLst>
                <a:tab pos="1840864" algn="l"/>
                <a:tab pos="1841500" algn="l"/>
              </a:tabLst>
            </a:pPr>
            <a:r>
              <a:rPr sz="2800" spc="-5" dirty="0">
                <a:latin typeface="Times New Roman"/>
                <a:cs typeface="Times New Roman"/>
              </a:rPr>
              <a:t>If a program </a:t>
            </a:r>
            <a:r>
              <a:rPr sz="2800" dirty="0">
                <a:latin typeface="Times New Roman"/>
                <a:cs typeface="Times New Roman"/>
              </a:rPr>
              <a:t>provides only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medication  monitoring, Standards 2.C.1. and 2.C.2. are  applicable.</a:t>
            </a:r>
            <a:endParaRPr sz="2800">
              <a:latin typeface="Times New Roman"/>
              <a:cs typeface="Times New Roman"/>
            </a:endParaRPr>
          </a:p>
          <a:p>
            <a:pPr marL="926465" marR="662305" lvl="1">
              <a:lnSpc>
                <a:spcPct val="100000"/>
              </a:lnSpc>
              <a:spcBef>
                <a:spcPts val="670"/>
              </a:spcBef>
              <a:buChar char="—"/>
              <a:tabLst>
                <a:tab pos="1840864" algn="l"/>
                <a:tab pos="1841500" algn="l"/>
              </a:tabLst>
            </a:pPr>
            <a:r>
              <a:rPr sz="2800" spc="-5" dirty="0">
                <a:latin typeface="Times New Roman"/>
                <a:cs typeface="Times New Roman"/>
              </a:rPr>
              <a:t>If a program </a:t>
            </a:r>
            <a:r>
              <a:rPr sz="2800" dirty="0">
                <a:latin typeface="Times New Roman"/>
                <a:cs typeface="Times New Roman"/>
              </a:rPr>
              <a:t>provides </a:t>
            </a:r>
            <a:r>
              <a:rPr sz="2800" spc="-5" dirty="0">
                <a:latin typeface="Times New Roman"/>
                <a:cs typeface="Times New Roman"/>
              </a:rPr>
              <a:t>medication  </a:t>
            </a:r>
            <a:r>
              <a:rPr sz="2800" spc="-10" dirty="0">
                <a:latin typeface="Times New Roman"/>
                <a:cs typeface="Times New Roman"/>
              </a:rPr>
              <a:t>management, </a:t>
            </a:r>
            <a:r>
              <a:rPr sz="2800" spc="-5" dirty="0">
                <a:latin typeface="Times New Roman"/>
                <a:cs typeface="Times New Roman"/>
              </a:rPr>
              <a:t>all standards in this subsection are  applicable.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946" y="888422"/>
            <a:ext cx="679767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0" marR="5080" indent="-155638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Individualized Services:  </a:t>
            </a:r>
            <a:r>
              <a:rPr sz="2800" i="1" spc="-5" dirty="0"/>
              <a:t>Rights of Persons</a:t>
            </a:r>
            <a:r>
              <a:rPr sz="2800" i="1" spc="-20" dirty="0"/>
              <a:t> </a:t>
            </a:r>
            <a:r>
              <a:rPr sz="2800" i="1" spc="-5" dirty="0"/>
              <a:t>Served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28241" y="2379684"/>
            <a:ext cx="6992620" cy="30975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Safeguard the </a:t>
            </a:r>
            <a:r>
              <a:rPr sz="2800" dirty="0">
                <a:latin typeface="Times New Roman"/>
                <a:cs typeface="Times New Roman"/>
              </a:rPr>
              <a:t>rights of </a:t>
            </a:r>
            <a:r>
              <a:rPr sz="2800" spc="-5" dirty="0">
                <a:latin typeface="Times New Roman"/>
                <a:cs typeface="Times New Roman"/>
              </a:rPr>
              <a:t>persons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served.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Complain procedures and appeal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rights.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Promote community integration 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inclusion.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Protect privacy 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security.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Adhere to applicable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laws.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HIPAA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compliance.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5911" y="4502033"/>
            <a:ext cx="2819171" cy="2223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946" y="774135"/>
            <a:ext cx="679767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9589" marR="5080" indent="-178752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Individualized Services:  </a:t>
            </a:r>
            <a:r>
              <a:rPr sz="2800" i="1" spc="-5" dirty="0"/>
              <a:t>Screening and</a:t>
            </a:r>
            <a:r>
              <a:rPr sz="2800" i="1" dirty="0"/>
              <a:t> </a:t>
            </a:r>
            <a:r>
              <a:rPr sz="2800" i="1" spc="-10" dirty="0"/>
              <a:t>Access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28241" y="2379686"/>
            <a:ext cx="6082030" cy="37807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Policies and procedures define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access.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Admission and readmission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criteria.</a:t>
            </a:r>
            <a:endParaRPr sz="2800">
              <a:latin typeface="Times New Roman"/>
              <a:cs typeface="Times New Roman"/>
            </a:endParaRPr>
          </a:p>
          <a:p>
            <a:pPr marL="354965" marR="981710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Screening addresses presenting  problems, needs, assesses for  services and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supports.</a:t>
            </a:r>
            <a:endParaRPr sz="2800">
              <a:latin typeface="Times New Roman"/>
              <a:cs typeface="Times New Roman"/>
            </a:endParaRPr>
          </a:p>
          <a:p>
            <a:pPr marL="354965" marR="2025014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Due process </a:t>
            </a:r>
            <a:r>
              <a:rPr sz="2800" b="1" dirty="0">
                <a:latin typeface="Times New Roman"/>
                <a:cs typeface="Times New Roman"/>
              </a:rPr>
              <a:t>on </a:t>
            </a:r>
            <a:r>
              <a:rPr sz="2800" b="1" spc="-5" dirty="0">
                <a:latin typeface="Times New Roman"/>
                <a:cs typeface="Times New Roman"/>
              </a:rPr>
              <a:t>denial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  </a:t>
            </a:r>
            <a:r>
              <a:rPr sz="2800" b="1" spc="-5" dirty="0">
                <a:latin typeface="Times New Roman"/>
                <a:cs typeface="Times New Roman"/>
              </a:rPr>
              <a:t>services, recommends  alternative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services.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3253" y="3904686"/>
            <a:ext cx="2289175" cy="2894330"/>
          </a:xfrm>
          <a:custGeom>
            <a:avLst/>
            <a:gdLst/>
            <a:ahLst/>
            <a:cxnLst/>
            <a:rect l="l" t="t" r="r" b="b"/>
            <a:pathLst>
              <a:path w="2289175" h="2894329">
                <a:moveTo>
                  <a:pt x="2288865" y="2893832"/>
                </a:moveTo>
                <a:lnTo>
                  <a:pt x="2288865" y="0"/>
                </a:lnTo>
                <a:lnTo>
                  <a:pt x="760430" y="0"/>
                </a:lnTo>
                <a:lnTo>
                  <a:pt x="760430" y="920404"/>
                </a:lnTo>
                <a:lnTo>
                  <a:pt x="629366" y="920404"/>
                </a:lnTo>
                <a:lnTo>
                  <a:pt x="406877" y="693359"/>
                </a:lnTo>
                <a:lnTo>
                  <a:pt x="207248" y="833551"/>
                </a:lnTo>
                <a:lnTo>
                  <a:pt x="207248" y="1689963"/>
                </a:lnTo>
                <a:lnTo>
                  <a:pt x="0" y="1834728"/>
                </a:lnTo>
                <a:lnTo>
                  <a:pt x="0" y="2032848"/>
                </a:lnTo>
                <a:lnTo>
                  <a:pt x="1129207" y="2893832"/>
                </a:lnTo>
                <a:lnTo>
                  <a:pt x="2288865" y="2893832"/>
                </a:lnTo>
                <a:close/>
              </a:path>
            </a:pathLst>
          </a:custGeom>
          <a:solidFill>
            <a:srgbClr val="B986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9641" y="4037258"/>
            <a:ext cx="2232660" cy="2235835"/>
          </a:xfrm>
          <a:custGeom>
            <a:avLst/>
            <a:gdLst/>
            <a:ahLst/>
            <a:cxnLst/>
            <a:rect l="l" t="t" r="r" b="b"/>
            <a:pathLst>
              <a:path w="2232659" h="2235835">
                <a:moveTo>
                  <a:pt x="2232477" y="1194709"/>
                </a:moveTo>
                <a:lnTo>
                  <a:pt x="2232477" y="412958"/>
                </a:lnTo>
                <a:lnTo>
                  <a:pt x="1987143" y="412958"/>
                </a:lnTo>
                <a:lnTo>
                  <a:pt x="1987143" y="152384"/>
                </a:lnTo>
                <a:lnTo>
                  <a:pt x="1808835" y="152384"/>
                </a:lnTo>
                <a:lnTo>
                  <a:pt x="1808835" y="0"/>
                </a:lnTo>
                <a:lnTo>
                  <a:pt x="1735698" y="0"/>
                </a:lnTo>
                <a:lnTo>
                  <a:pt x="1735698" y="934135"/>
                </a:lnTo>
                <a:lnTo>
                  <a:pt x="1464442" y="934135"/>
                </a:lnTo>
                <a:lnTo>
                  <a:pt x="1464442" y="350489"/>
                </a:lnTo>
                <a:lnTo>
                  <a:pt x="1312057" y="350489"/>
                </a:lnTo>
                <a:lnTo>
                  <a:pt x="1312057" y="153908"/>
                </a:lnTo>
                <a:lnTo>
                  <a:pt x="1214536" y="251444"/>
                </a:lnTo>
                <a:lnTo>
                  <a:pt x="1214536" y="544022"/>
                </a:lnTo>
                <a:lnTo>
                  <a:pt x="1147480" y="544022"/>
                </a:lnTo>
                <a:lnTo>
                  <a:pt x="1147480" y="373349"/>
                </a:lnTo>
                <a:lnTo>
                  <a:pt x="1074328" y="373349"/>
                </a:lnTo>
                <a:lnTo>
                  <a:pt x="1074328" y="926515"/>
                </a:lnTo>
                <a:lnTo>
                  <a:pt x="1016431" y="926515"/>
                </a:lnTo>
                <a:lnTo>
                  <a:pt x="1016431" y="771067"/>
                </a:lnTo>
                <a:lnTo>
                  <a:pt x="487649" y="771067"/>
                </a:lnTo>
                <a:lnTo>
                  <a:pt x="487649" y="463250"/>
                </a:lnTo>
                <a:lnTo>
                  <a:pt x="374873" y="463250"/>
                </a:lnTo>
                <a:lnTo>
                  <a:pt x="374873" y="160004"/>
                </a:lnTo>
                <a:lnTo>
                  <a:pt x="284972" y="251444"/>
                </a:lnTo>
                <a:lnTo>
                  <a:pt x="284972" y="1462918"/>
                </a:lnTo>
                <a:lnTo>
                  <a:pt x="88392" y="1462918"/>
                </a:lnTo>
                <a:lnTo>
                  <a:pt x="88392" y="1033180"/>
                </a:lnTo>
                <a:lnTo>
                  <a:pt x="0" y="1120048"/>
                </a:lnTo>
                <a:lnTo>
                  <a:pt x="0" y="1892655"/>
                </a:lnTo>
                <a:lnTo>
                  <a:pt x="391637" y="2235525"/>
                </a:lnTo>
                <a:lnTo>
                  <a:pt x="1920087" y="1776831"/>
                </a:lnTo>
                <a:lnTo>
                  <a:pt x="2232477" y="1194709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2793" y="3825438"/>
            <a:ext cx="2159635" cy="2973705"/>
          </a:xfrm>
          <a:custGeom>
            <a:avLst/>
            <a:gdLst/>
            <a:ahLst/>
            <a:cxnLst/>
            <a:rect l="l" t="t" r="r" b="b"/>
            <a:pathLst>
              <a:path w="2159634" h="2973704">
                <a:moveTo>
                  <a:pt x="2159325" y="1863699"/>
                </a:moveTo>
                <a:lnTo>
                  <a:pt x="2159325" y="1406530"/>
                </a:lnTo>
                <a:lnTo>
                  <a:pt x="2061804" y="1406530"/>
                </a:lnTo>
                <a:lnTo>
                  <a:pt x="2061804" y="739079"/>
                </a:lnTo>
                <a:lnTo>
                  <a:pt x="1987128" y="739079"/>
                </a:lnTo>
                <a:lnTo>
                  <a:pt x="1987128" y="975283"/>
                </a:lnTo>
                <a:lnTo>
                  <a:pt x="1767687" y="975283"/>
                </a:lnTo>
                <a:lnTo>
                  <a:pt x="1767687" y="454121"/>
                </a:lnTo>
                <a:lnTo>
                  <a:pt x="1543674" y="454121"/>
                </a:lnTo>
                <a:lnTo>
                  <a:pt x="1543674" y="0"/>
                </a:lnTo>
                <a:lnTo>
                  <a:pt x="1394338" y="147812"/>
                </a:lnTo>
                <a:lnTo>
                  <a:pt x="1394338" y="1496446"/>
                </a:lnTo>
                <a:lnTo>
                  <a:pt x="1295293" y="1496446"/>
                </a:lnTo>
                <a:lnTo>
                  <a:pt x="1295293" y="650687"/>
                </a:lnTo>
                <a:lnTo>
                  <a:pt x="1188613" y="650687"/>
                </a:lnTo>
                <a:lnTo>
                  <a:pt x="1188613" y="1040800"/>
                </a:lnTo>
                <a:lnTo>
                  <a:pt x="1115476" y="1040800"/>
                </a:lnTo>
                <a:lnTo>
                  <a:pt x="1115476" y="860983"/>
                </a:lnTo>
                <a:lnTo>
                  <a:pt x="1049944" y="860983"/>
                </a:lnTo>
                <a:lnTo>
                  <a:pt x="1049944" y="1583298"/>
                </a:lnTo>
                <a:lnTo>
                  <a:pt x="969187" y="1583298"/>
                </a:lnTo>
                <a:lnTo>
                  <a:pt x="969187" y="1357762"/>
                </a:lnTo>
                <a:lnTo>
                  <a:pt x="806119" y="1357762"/>
                </a:lnTo>
                <a:lnTo>
                  <a:pt x="806119" y="780227"/>
                </a:lnTo>
                <a:lnTo>
                  <a:pt x="359633" y="780227"/>
                </a:lnTo>
                <a:lnTo>
                  <a:pt x="359633" y="544022"/>
                </a:lnTo>
                <a:lnTo>
                  <a:pt x="252953" y="650687"/>
                </a:lnTo>
                <a:lnTo>
                  <a:pt x="252953" y="1650354"/>
                </a:lnTo>
                <a:lnTo>
                  <a:pt x="99044" y="1650354"/>
                </a:lnTo>
                <a:lnTo>
                  <a:pt x="99044" y="1365382"/>
                </a:lnTo>
                <a:lnTo>
                  <a:pt x="0" y="1462918"/>
                </a:lnTo>
                <a:lnTo>
                  <a:pt x="0" y="2121240"/>
                </a:lnTo>
                <a:lnTo>
                  <a:pt x="121904" y="2973080"/>
                </a:lnTo>
                <a:lnTo>
                  <a:pt x="1917039" y="2973080"/>
                </a:lnTo>
                <a:lnTo>
                  <a:pt x="2159325" y="1863699"/>
                </a:lnTo>
                <a:close/>
              </a:path>
            </a:pathLst>
          </a:custGeom>
          <a:solidFill>
            <a:srgbClr val="A76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8086" y="5487985"/>
            <a:ext cx="106680" cy="1310640"/>
          </a:xfrm>
          <a:custGeom>
            <a:avLst/>
            <a:gdLst/>
            <a:ahLst/>
            <a:cxnLst/>
            <a:rect l="l" t="t" r="r" b="b"/>
            <a:pathLst>
              <a:path w="106679" h="1310640">
                <a:moveTo>
                  <a:pt x="106664" y="1310533"/>
                </a:moveTo>
                <a:lnTo>
                  <a:pt x="100568" y="166100"/>
                </a:lnTo>
                <a:lnTo>
                  <a:pt x="0" y="0"/>
                </a:lnTo>
                <a:lnTo>
                  <a:pt x="3048" y="1310533"/>
                </a:lnTo>
                <a:lnTo>
                  <a:pt x="106664" y="1310533"/>
                </a:lnTo>
                <a:close/>
              </a:path>
            </a:pathLst>
          </a:custGeom>
          <a:solidFill>
            <a:srgbClr val="81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8270" y="5196916"/>
            <a:ext cx="182880" cy="1602105"/>
          </a:xfrm>
          <a:custGeom>
            <a:avLst/>
            <a:gdLst/>
            <a:ahLst/>
            <a:cxnLst/>
            <a:rect l="l" t="t" r="r" b="b"/>
            <a:pathLst>
              <a:path w="182879" h="1602104">
                <a:moveTo>
                  <a:pt x="182864" y="1601602"/>
                </a:moveTo>
                <a:lnTo>
                  <a:pt x="179816" y="291068"/>
                </a:lnTo>
                <a:lnTo>
                  <a:pt x="3048" y="0"/>
                </a:lnTo>
                <a:lnTo>
                  <a:pt x="0" y="1601602"/>
                </a:lnTo>
                <a:lnTo>
                  <a:pt x="182864" y="1601602"/>
                </a:lnTo>
                <a:close/>
              </a:path>
            </a:pathLst>
          </a:custGeom>
          <a:solidFill>
            <a:srgbClr val="59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25935" y="4758049"/>
            <a:ext cx="391795" cy="2040889"/>
          </a:xfrm>
          <a:custGeom>
            <a:avLst/>
            <a:gdLst/>
            <a:ahLst/>
            <a:cxnLst/>
            <a:rect l="l" t="t" r="r" b="b"/>
            <a:pathLst>
              <a:path w="391795" h="2040890">
                <a:moveTo>
                  <a:pt x="391652" y="929563"/>
                </a:moveTo>
                <a:lnTo>
                  <a:pt x="326120" y="909751"/>
                </a:lnTo>
                <a:lnTo>
                  <a:pt x="254492" y="839647"/>
                </a:lnTo>
                <a:lnTo>
                  <a:pt x="254492" y="233156"/>
                </a:lnTo>
                <a:lnTo>
                  <a:pt x="41148" y="0"/>
                </a:lnTo>
                <a:lnTo>
                  <a:pt x="0" y="981364"/>
                </a:lnTo>
                <a:lnTo>
                  <a:pt x="252968" y="2040468"/>
                </a:lnTo>
                <a:lnTo>
                  <a:pt x="376412" y="2040468"/>
                </a:lnTo>
                <a:lnTo>
                  <a:pt x="391652" y="929563"/>
                </a:lnTo>
                <a:close/>
              </a:path>
            </a:pathLst>
          </a:custGeom>
          <a:solidFill>
            <a:srgbClr val="81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5069" y="5739414"/>
            <a:ext cx="398145" cy="1059180"/>
          </a:xfrm>
          <a:custGeom>
            <a:avLst/>
            <a:gdLst/>
            <a:ahLst/>
            <a:cxnLst/>
            <a:rect l="l" t="t" r="r" b="b"/>
            <a:pathLst>
              <a:path w="398145" h="1059179">
                <a:moveTo>
                  <a:pt x="397733" y="1059103"/>
                </a:moveTo>
                <a:lnTo>
                  <a:pt x="397733" y="0"/>
                </a:lnTo>
                <a:lnTo>
                  <a:pt x="172196" y="0"/>
                </a:lnTo>
                <a:lnTo>
                  <a:pt x="0" y="714695"/>
                </a:lnTo>
                <a:lnTo>
                  <a:pt x="9144" y="1059103"/>
                </a:lnTo>
                <a:lnTo>
                  <a:pt x="397733" y="1059103"/>
                </a:lnTo>
                <a:close/>
              </a:path>
            </a:pathLst>
          </a:custGeom>
          <a:solidFill>
            <a:srgbClr val="81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63253" y="5739414"/>
            <a:ext cx="224154" cy="1059180"/>
          </a:xfrm>
          <a:custGeom>
            <a:avLst/>
            <a:gdLst/>
            <a:ahLst/>
            <a:cxnLst/>
            <a:rect l="l" t="t" r="r" b="b"/>
            <a:pathLst>
              <a:path w="224154" h="1059179">
                <a:moveTo>
                  <a:pt x="224012" y="361157"/>
                </a:moveTo>
                <a:lnTo>
                  <a:pt x="224012" y="0"/>
                </a:lnTo>
                <a:lnTo>
                  <a:pt x="0" y="198120"/>
                </a:lnTo>
                <a:lnTo>
                  <a:pt x="0" y="1059103"/>
                </a:lnTo>
                <a:lnTo>
                  <a:pt x="86868" y="1059103"/>
                </a:lnTo>
                <a:lnTo>
                  <a:pt x="86868" y="700994"/>
                </a:lnTo>
                <a:lnTo>
                  <a:pt x="146304" y="700994"/>
                </a:lnTo>
                <a:lnTo>
                  <a:pt x="146304" y="361157"/>
                </a:lnTo>
                <a:lnTo>
                  <a:pt x="224012" y="361157"/>
                </a:lnTo>
                <a:close/>
              </a:path>
            </a:pathLst>
          </a:custGeom>
          <a:solidFill>
            <a:srgbClr val="59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0418" y="4758049"/>
            <a:ext cx="106680" cy="982980"/>
          </a:xfrm>
          <a:custGeom>
            <a:avLst/>
            <a:gdLst/>
            <a:ahLst/>
            <a:cxnLst/>
            <a:rect l="l" t="t" r="r" b="b"/>
            <a:pathLst>
              <a:path w="106679" h="982979">
                <a:moveTo>
                  <a:pt x="106664" y="982888"/>
                </a:moveTo>
                <a:lnTo>
                  <a:pt x="106664" y="0"/>
                </a:lnTo>
                <a:lnTo>
                  <a:pt x="0" y="85328"/>
                </a:lnTo>
                <a:lnTo>
                  <a:pt x="0" y="982888"/>
                </a:lnTo>
                <a:lnTo>
                  <a:pt x="106664" y="982888"/>
                </a:lnTo>
                <a:close/>
              </a:path>
            </a:pathLst>
          </a:custGeom>
          <a:solidFill>
            <a:srgbClr val="59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278" y="5398068"/>
            <a:ext cx="169545" cy="1400810"/>
          </a:xfrm>
          <a:custGeom>
            <a:avLst/>
            <a:gdLst/>
            <a:ahLst/>
            <a:cxnLst/>
            <a:rect l="l" t="t" r="r" b="b"/>
            <a:pathLst>
              <a:path w="169545" h="1400809">
                <a:moveTo>
                  <a:pt x="169148" y="199628"/>
                </a:moveTo>
                <a:lnTo>
                  <a:pt x="0" y="0"/>
                </a:lnTo>
                <a:lnTo>
                  <a:pt x="1524" y="1400449"/>
                </a:lnTo>
                <a:lnTo>
                  <a:pt x="167624" y="1400449"/>
                </a:lnTo>
                <a:lnTo>
                  <a:pt x="169148" y="199628"/>
                </a:lnTo>
                <a:close/>
              </a:path>
            </a:pathLst>
          </a:custGeom>
          <a:solidFill>
            <a:srgbClr val="59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1436" y="4079931"/>
            <a:ext cx="200025" cy="2717165"/>
          </a:xfrm>
          <a:custGeom>
            <a:avLst/>
            <a:gdLst/>
            <a:ahLst/>
            <a:cxnLst/>
            <a:rect l="l" t="t" r="r" b="b"/>
            <a:pathLst>
              <a:path w="200025" h="2717165">
                <a:moveTo>
                  <a:pt x="199628" y="2715539"/>
                </a:moveTo>
                <a:lnTo>
                  <a:pt x="193532" y="0"/>
                </a:lnTo>
                <a:lnTo>
                  <a:pt x="0" y="153908"/>
                </a:lnTo>
                <a:lnTo>
                  <a:pt x="0" y="2717063"/>
                </a:lnTo>
                <a:lnTo>
                  <a:pt x="199628" y="2715539"/>
                </a:lnTo>
                <a:close/>
              </a:path>
            </a:pathLst>
          </a:custGeom>
          <a:solidFill>
            <a:srgbClr val="59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4969" y="4081455"/>
            <a:ext cx="166370" cy="2715895"/>
          </a:xfrm>
          <a:custGeom>
            <a:avLst/>
            <a:gdLst/>
            <a:ahLst/>
            <a:cxnLst/>
            <a:rect l="l" t="t" r="r" b="b"/>
            <a:pathLst>
              <a:path w="166370" h="2715895">
                <a:moveTo>
                  <a:pt x="166100" y="246857"/>
                </a:moveTo>
                <a:lnTo>
                  <a:pt x="0" y="0"/>
                </a:lnTo>
                <a:lnTo>
                  <a:pt x="6096" y="2715539"/>
                </a:lnTo>
                <a:lnTo>
                  <a:pt x="164576" y="2715539"/>
                </a:lnTo>
                <a:lnTo>
                  <a:pt x="166100" y="246857"/>
                </a:lnTo>
                <a:close/>
              </a:path>
            </a:pathLst>
          </a:custGeom>
          <a:solidFill>
            <a:srgbClr val="81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8110" y="5594649"/>
            <a:ext cx="64135" cy="1203960"/>
          </a:xfrm>
          <a:custGeom>
            <a:avLst/>
            <a:gdLst/>
            <a:ahLst/>
            <a:cxnLst/>
            <a:rect l="l" t="t" r="r" b="b"/>
            <a:pathLst>
              <a:path w="64134" h="1203959">
                <a:moveTo>
                  <a:pt x="64008" y="1203868"/>
                </a:moveTo>
                <a:lnTo>
                  <a:pt x="64008" y="94488"/>
                </a:lnTo>
                <a:lnTo>
                  <a:pt x="0" y="0"/>
                </a:lnTo>
                <a:lnTo>
                  <a:pt x="0" y="1203868"/>
                </a:lnTo>
                <a:lnTo>
                  <a:pt x="64008" y="1203868"/>
                </a:lnTo>
                <a:close/>
              </a:path>
            </a:pathLst>
          </a:custGeom>
          <a:solidFill>
            <a:srgbClr val="81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09833" y="5305120"/>
            <a:ext cx="178435" cy="1493520"/>
          </a:xfrm>
          <a:custGeom>
            <a:avLst/>
            <a:gdLst/>
            <a:ahLst/>
            <a:cxnLst/>
            <a:rect l="l" t="t" r="r" b="b"/>
            <a:pathLst>
              <a:path w="178434" h="1493520">
                <a:moveTo>
                  <a:pt x="178277" y="1493398"/>
                </a:moveTo>
                <a:lnTo>
                  <a:pt x="178277" y="289529"/>
                </a:lnTo>
                <a:lnTo>
                  <a:pt x="0" y="0"/>
                </a:lnTo>
                <a:lnTo>
                  <a:pt x="0" y="1493398"/>
                </a:lnTo>
                <a:lnTo>
                  <a:pt x="178277" y="1493398"/>
                </a:lnTo>
                <a:close/>
              </a:path>
            </a:pathLst>
          </a:custGeom>
          <a:solidFill>
            <a:srgbClr val="59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55672" y="3973250"/>
            <a:ext cx="337185" cy="2825750"/>
          </a:xfrm>
          <a:custGeom>
            <a:avLst/>
            <a:gdLst/>
            <a:ahLst/>
            <a:cxnLst/>
            <a:rect l="l" t="t" r="r" b="b"/>
            <a:pathLst>
              <a:path w="337184" h="2825750">
                <a:moveTo>
                  <a:pt x="336788" y="2825267"/>
                </a:moveTo>
                <a:lnTo>
                  <a:pt x="335264" y="1254145"/>
                </a:lnTo>
                <a:lnTo>
                  <a:pt x="227060" y="1124620"/>
                </a:lnTo>
                <a:lnTo>
                  <a:pt x="227060" y="277352"/>
                </a:lnTo>
                <a:lnTo>
                  <a:pt x="45720" y="0"/>
                </a:lnTo>
                <a:lnTo>
                  <a:pt x="0" y="2314773"/>
                </a:lnTo>
                <a:lnTo>
                  <a:pt x="48768" y="2825267"/>
                </a:lnTo>
                <a:lnTo>
                  <a:pt x="336788" y="2825267"/>
                </a:lnTo>
                <a:close/>
              </a:path>
            </a:pathLst>
          </a:custGeom>
          <a:solidFill>
            <a:srgbClr val="813F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52055" y="3767526"/>
            <a:ext cx="152400" cy="3031490"/>
          </a:xfrm>
          <a:custGeom>
            <a:avLst/>
            <a:gdLst/>
            <a:ahLst/>
            <a:cxnLst/>
            <a:rect l="l" t="t" r="r" b="b"/>
            <a:pathLst>
              <a:path w="152400" h="3031490">
                <a:moveTo>
                  <a:pt x="152384" y="3030992"/>
                </a:moveTo>
                <a:lnTo>
                  <a:pt x="149336" y="205724"/>
                </a:lnTo>
                <a:lnTo>
                  <a:pt x="0" y="0"/>
                </a:lnTo>
                <a:lnTo>
                  <a:pt x="0" y="1900275"/>
                </a:lnTo>
                <a:lnTo>
                  <a:pt x="50292" y="1947519"/>
                </a:lnTo>
                <a:lnTo>
                  <a:pt x="50292" y="3030992"/>
                </a:lnTo>
                <a:lnTo>
                  <a:pt x="152384" y="3030992"/>
                </a:lnTo>
                <a:close/>
              </a:path>
            </a:pathLst>
          </a:custGeom>
          <a:solidFill>
            <a:srgbClr val="59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72610" y="4005255"/>
            <a:ext cx="1746366" cy="2793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946" y="774135"/>
            <a:ext cx="679767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8255" marR="5080" indent="-253619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Individualized Services:  </a:t>
            </a:r>
            <a:r>
              <a:rPr sz="2800" i="1" spc="-5" dirty="0"/>
              <a:t>Orientation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28245" y="2393998"/>
            <a:ext cx="7158990" cy="39757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Rights, </a:t>
            </a:r>
            <a:r>
              <a:rPr sz="2400" b="1" dirty="0">
                <a:latin typeface="Times New Roman"/>
                <a:cs typeface="Times New Roman"/>
              </a:rPr>
              <a:t>grievance </a:t>
            </a:r>
            <a:r>
              <a:rPr sz="2400" b="1" spc="-5" dirty="0">
                <a:latin typeface="Times New Roman"/>
                <a:cs typeface="Times New Roman"/>
              </a:rPr>
              <a:t>and appeal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procedures.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Ways in </a:t>
            </a:r>
            <a:r>
              <a:rPr sz="2400" b="1" spc="-5" dirty="0">
                <a:latin typeface="Times New Roman"/>
                <a:cs typeface="Times New Roman"/>
              </a:rPr>
              <a:t>which input </a:t>
            </a:r>
            <a:r>
              <a:rPr sz="2400" b="1" dirty="0">
                <a:latin typeface="Times New Roman"/>
                <a:cs typeface="Times New Roman"/>
              </a:rPr>
              <a:t>is given.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Explain </a:t>
            </a:r>
            <a:r>
              <a:rPr sz="2400" b="1" spc="-5" dirty="0">
                <a:latin typeface="Times New Roman"/>
                <a:cs typeface="Times New Roman"/>
              </a:rPr>
              <a:t>agency’s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Financial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obligations.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Key policies </a:t>
            </a:r>
            <a:r>
              <a:rPr sz="2400" b="1" spc="-5" dirty="0">
                <a:latin typeface="Times New Roman"/>
                <a:cs typeface="Times New Roman"/>
              </a:rPr>
              <a:t>regarding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Identify person responsible </a:t>
            </a:r>
            <a:r>
              <a:rPr sz="2400" b="1" dirty="0">
                <a:latin typeface="Times New Roman"/>
                <a:cs typeface="Times New Roman"/>
              </a:rPr>
              <a:t>for service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coordination.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Program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rules.</a:t>
            </a:r>
            <a:endParaRPr sz="2400">
              <a:latin typeface="Times New Roman"/>
              <a:cs typeface="Times New Roman"/>
            </a:endParaRPr>
          </a:p>
          <a:p>
            <a:pPr marL="354965" marR="194945" indent="-342265">
              <a:lnSpc>
                <a:spcPts val="2590"/>
              </a:lnSpc>
              <a:spcBef>
                <a:spcPts val="61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Explain </a:t>
            </a:r>
            <a:r>
              <a:rPr sz="2400" b="1" spc="-5" dirty="0">
                <a:latin typeface="Times New Roman"/>
                <a:cs typeface="Times New Roman"/>
              </a:rPr>
              <a:t>person-centered planning, </a:t>
            </a:r>
            <a:r>
              <a:rPr sz="2400" b="1" dirty="0">
                <a:latin typeface="Times New Roman"/>
                <a:cs typeface="Times New Roman"/>
              </a:rPr>
              <a:t>i.e. services </a:t>
            </a:r>
            <a:r>
              <a:rPr sz="2400" b="1" spc="-5" dirty="0">
                <a:latin typeface="Times New Roman"/>
                <a:cs typeface="Times New Roman"/>
              </a:rPr>
              <a:t>and  supports.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Transition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criteria.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6844" y="774135"/>
            <a:ext cx="751332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265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 </a:t>
            </a:r>
            <a:r>
              <a:rPr sz="2800" i="1" spc="-5" dirty="0"/>
              <a:t>Individualized Services: Records of Persons</a:t>
            </a:r>
            <a:r>
              <a:rPr sz="2800" i="1" spc="-30" dirty="0"/>
              <a:t> </a:t>
            </a:r>
            <a:r>
              <a:rPr sz="2800" i="1" spc="-5" dirty="0"/>
              <a:t>Served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28250" y="2379686"/>
            <a:ext cx="5408295" cy="15614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Protected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confidentiality.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Records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organization.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Standard information in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records.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7816" y="4261271"/>
            <a:ext cx="2593975" cy="2575560"/>
          </a:xfrm>
          <a:custGeom>
            <a:avLst/>
            <a:gdLst/>
            <a:ahLst/>
            <a:cxnLst/>
            <a:rect l="l" t="t" r="r" b="b"/>
            <a:pathLst>
              <a:path w="2593975" h="2575559">
                <a:moveTo>
                  <a:pt x="0" y="0"/>
                </a:moveTo>
                <a:lnTo>
                  <a:pt x="0" y="2575346"/>
                </a:lnTo>
                <a:lnTo>
                  <a:pt x="2593634" y="2575346"/>
                </a:lnTo>
                <a:lnTo>
                  <a:pt x="2593634" y="0"/>
                </a:lnTo>
                <a:lnTo>
                  <a:pt x="0" y="0"/>
                </a:lnTo>
                <a:close/>
              </a:path>
            </a:pathLst>
          </a:custGeom>
          <a:solidFill>
            <a:srgbClr val="A4F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2095" y="4197263"/>
            <a:ext cx="2680502" cy="2680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748" y="774135"/>
            <a:ext cx="752602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90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 </a:t>
            </a:r>
            <a:r>
              <a:rPr sz="2800" i="1" spc="-5" dirty="0"/>
              <a:t>Individualized Services: Community Housing</a:t>
            </a:r>
            <a:r>
              <a:rPr sz="2800" i="1" spc="-30" dirty="0"/>
              <a:t> </a:t>
            </a:r>
            <a:r>
              <a:rPr sz="2800" i="1" spc="-10" dirty="0"/>
              <a:t>(CH)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28245" y="2162377"/>
            <a:ext cx="7550784" cy="456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6034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Community </a:t>
            </a:r>
            <a:r>
              <a:rPr sz="2400" b="1" i="1" spc="-5" dirty="0">
                <a:latin typeface="Times New Roman"/>
                <a:cs typeface="Times New Roman"/>
              </a:rPr>
              <a:t>housing </a:t>
            </a:r>
            <a:r>
              <a:rPr sz="2400" dirty="0">
                <a:latin typeface="Times New Roman"/>
                <a:cs typeface="Times New Roman"/>
              </a:rPr>
              <a:t>addresses the desires, goals,  strengths, </a:t>
            </a:r>
            <a:r>
              <a:rPr sz="2400" spc="-5" dirty="0">
                <a:latin typeface="Times New Roman"/>
                <a:cs typeface="Times New Roman"/>
              </a:rPr>
              <a:t>abilities, </a:t>
            </a:r>
            <a:r>
              <a:rPr sz="2400" dirty="0">
                <a:latin typeface="Times New Roman"/>
                <a:cs typeface="Times New Roman"/>
              </a:rPr>
              <a:t>needs, health, </a:t>
            </a:r>
            <a:r>
              <a:rPr sz="2400" spc="-5" dirty="0">
                <a:latin typeface="Times New Roman"/>
                <a:cs typeface="Times New Roman"/>
              </a:rPr>
              <a:t>safety, </a:t>
            </a:r>
            <a:r>
              <a:rPr sz="2400" dirty="0">
                <a:latin typeface="Times New Roman"/>
                <a:cs typeface="Times New Roman"/>
              </a:rPr>
              <a:t>and life span  issues of the persons served, regardless of the </a:t>
            </a:r>
            <a:r>
              <a:rPr sz="2400" spc="-5" dirty="0">
                <a:latin typeface="Times New Roman"/>
                <a:cs typeface="Times New Roman"/>
              </a:rPr>
              <a:t>home </a:t>
            </a:r>
            <a:r>
              <a:rPr sz="2400" dirty="0">
                <a:latin typeface="Times New Roman"/>
                <a:cs typeface="Times New Roman"/>
              </a:rPr>
              <a:t>in 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they live and/or the </a:t>
            </a:r>
            <a:r>
              <a:rPr sz="2400" spc="-5" dirty="0">
                <a:latin typeface="Times New Roman"/>
                <a:cs typeface="Times New Roman"/>
              </a:rPr>
              <a:t>scope, </a:t>
            </a:r>
            <a:r>
              <a:rPr sz="2400" dirty="0">
                <a:latin typeface="Times New Roman"/>
                <a:cs typeface="Times New Roman"/>
              </a:rPr>
              <a:t>duration, and intensity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the services they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receive.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26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residences in </a:t>
            </a:r>
            <a:r>
              <a:rPr sz="2400" spc="-5" dirty="0">
                <a:latin typeface="Times New Roman"/>
                <a:cs typeface="Times New Roman"/>
              </a:rPr>
              <a:t>which services/supports </a:t>
            </a:r>
            <a:r>
              <a:rPr sz="2400" dirty="0">
                <a:latin typeface="Times New Roman"/>
                <a:cs typeface="Times New Roman"/>
              </a:rPr>
              <a:t>are provided are  typically </a:t>
            </a:r>
            <a:r>
              <a:rPr sz="2400" spc="-5" dirty="0">
                <a:latin typeface="Times New Roman"/>
                <a:cs typeface="Times New Roman"/>
              </a:rPr>
              <a:t>owned, </a:t>
            </a:r>
            <a:r>
              <a:rPr sz="2400" dirty="0">
                <a:latin typeface="Times New Roman"/>
                <a:cs typeface="Times New Roman"/>
              </a:rPr>
              <a:t>rented, leased, or operated directly by the  organization, or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owned, </a:t>
            </a:r>
            <a:r>
              <a:rPr sz="2400" dirty="0">
                <a:latin typeface="Times New Roman"/>
                <a:cs typeface="Times New Roman"/>
              </a:rPr>
              <a:t>rented, or leased by a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third  party, such as a </a:t>
            </a:r>
            <a:r>
              <a:rPr sz="2400" spc="-5" dirty="0">
                <a:latin typeface="Times New Roman"/>
                <a:cs typeface="Times New Roman"/>
              </a:rPr>
              <a:t>governmental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entity.</a:t>
            </a:r>
            <a:endParaRPr sz="2400">
              <a:latin typeface="Times New Roman"/>
              <a:cs typeface="Times New Roman"/>
            </a:endParaRPr>
          </a:p>
          <a:p>
            <a:pPr marL="354965" marR="547370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Providers exercise control over these sites in </a:t>
            </a:r>
            <a:r>
              <a:rPr sz="2400" spc="-5" dirty="0">
                <a:latin typeface="Times New Roman"/>
                <a:cs typeface="Times New Roman"/>
              </a:rPr>
              <a:t>terms </a:t>
            </a:r>
            <a:r>
              <a:rPr sz="2400" dirty="0">
                <a:latin typeface="Times New Roman"/>
                <a:cs typeface="Times New Roman"/>
              </a:rPr>
              <a:t>of  having direct or indirect </a:t>
            </a:r>
            <a:r>
              <a:rPr sz="2400" spc="-5" dirty="0">
                <a:latin typeface="Times New Roman"/>
                <a:cs typeface="Times New Roman"/>
              </a:rPr>
              <a:t>responsibility for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physical  conditions of 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facility.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2063" y="749750"/>
            <a:ext cx="7289800" cy="473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0405" marR="5080" indent="-1484630">
              <a:lnSpc>
                <a:spcPct val="100000"/>
              </a:lnSpc>
              <a:spcBef>
                <a:spcPts val="100"/>
              </a:spcBef>
            </a:pPr>
            <a:r>
              <a:rPr sz="3200" b="1" i="1" spc="-5" dirty="0">
                <a:latin typeface="Times New Roman"/>
                <a:cs typeface="Times New Roman"/>
              </a:rPr>
              <a:t>Which </a:t>
            </a:r>
            <a:r>
              <a:rPr sz="3200" b="1" i="1" dirty="0">
                <a:latin typeface="Times New Roman"/>
                <a:cs typeface="Times New Roman"/>
              </a:rPr>
              <a:t>CARF Standards Apply </a:t>
            </a:r>
            <a:r>
              <a:rPr sz="3200" b="1" i="1" spc="-5" dirty="0">
                <a:latin typeface="Times New Roman"/>
                <a:cs typeface="Times New Roman"/>
              </a:rPr>
              <a:t>to</a:t>
            </a:r>
            <a:r>
              <a:rPr sz="3200" b="1" i="1" spc="-10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Taylor  Special Care</a:t>
            </a:r>
            <a:r>
              <a:rPr sz="3200" b="1" i="1" spc="-4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Services?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354965" marR="1195705" indent="-342900">
              <a:lnSpc>
                <a:spcPct val="100000"/>
              </a:lnSpc>
            </a:pPr>
            <a:r>
              <a:rPr sz="3200" b="1" spc="-5" dirty="0">
                <a:latin typeface="Times New Roman"/>
                <a:cs typeface="Times New Roman"/>
              </a:rPr>
              <a:t>TSCS </a:t>
            </a:r>
            <a:r>
              <a:rPr sz="3200" b="1" dirty="0">
                <a:latin typeface="Times New Roman"/>
                <a:cs typeface="Times New Roman"/>
              </a:rPr>
              <a:t>Accreditation </a:t>
            </a:r>
            <a:r>
              <a:rPr sz="3200" b="1" spc="-5" dirty="0">
                <a:latin typeface="Times New Roman"/>
                <a:cs typeface="Times New Roman"/>
              </a:rPr>
              <a:t>will </a:t>
            </a:r>
            <a:r>
              <a:rPr sz="3200" b="1" dirty="0">
                <a:latin typeface="Times New Roman"/>
                <a:cs typeface="Times New Roman"/>
              </a:rPr>
              <a:t>take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place  through a </a:t>
            </a:r>
            <a:r>
              <a:rPr sz="3200" b="1" i="1" dirty="0">
                <a:latin typeface="Times New Roman"/>
                <a:cs typeface="Times New Roman"/>
              </a:rPr>
              <a:t>survey</a:t>
            </a:r>
            <a:r>
              <a:rPr sz="3200" b="1" i="1" spc="-4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of: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316865" marR="1790064" indent="-304165">
              <a:lnSpc>
                <a:spcPct val="12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3200" b="1" dirty="0">
                <a:latin typeface="Times New Roman"/>
                <a:cs typeface="Times New Roman"/>
              </a:rPr>
              <a:t>CARF </a:t>
            </a:r>
            <a:r>
              <a:rPr sz="3200" b="1" spc="5" dirty="0">
                <a:latin typeface="Times New Roman"/>
                <a:cs typeface="Times New Roman"/>
              </a:rPr>
              <a:t>201</a:t>
            </a:r>
            <a:r>
              <a:rPr lang="en-US" sz="3200" b="1" spc="5" dirty="0">
                <a:latin typeface="Times New Roman"/>
                <a:cs typeface="Times New Roman"/>
              </a:rPr>
              <a:t>9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Employment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  </a:t>
            </a:r>
            <a:r>
              <a:rPr sz="3200" b="1" spc="-5" dirty="0">
                <a:latin typeface="Times New Roman"/>
                <a:cs typeface="Times New Roman"/>
              </a:rPr>
              <a:t>Community </a:t>
            </a:r>
            <a:r>
              <a:rPr sz="3200" b="1" dirty="0">
                <a:latin typeface="Times New Roman"/>
                <a:cs typeface="Times New Roman"/>
              </a:rPr>
              <a:t>Services  </a:t>
            </a:r>
            <a:r>
              <a:rPr sz="3200" b="1" spc="-5" dirty="0">
                <a:latin typeface="Times New Roman"/>
                <a:cs typeface="Times New Roman"/>
              </a:rPr>
              <a:t>Standards.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14129" y="5736366"/>
            <a:ext cx="2162810" cy="215265"/>
          </a:xfrm>
          <a:custGeom>
            <a:avLst/>
            <a:gdLst/>
            <a:ahLst/>
            <a:cxnLst/>
            <a:rect l="l" t="t" r="r" b="b"/>
            <a:pathLst>
              <a:path w="2162809" h="215264">
                <a:moveTo>
                  <a:pt x="2162373" y="56388"/>
                </a:moveTo>
                <a:lnTo>
                  <a:pt x="2016084" y="21336"/>
                </a:lnTo>
                <a:lnTo>
                  <a:pt x="1278529" y="0"/>
                </a:lnTo>
                <a:lnTo>
                  <a:pt x="38100" y="0"/>
                </a:lnTo>
                <a:lnTo>
                  <a:pt x="0" y="214868"/>
                </a:lnTo>
                <a:lnTo>
                  <a:pt x="2142561" y="214868"/>
                </a:lnTo>
                <a:lnTo>
                  <a:pt x="2162373" y="56388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6989" y="5597697"/>
            <a:ext cx="2144395" cy="195580"/>
          </a:xfrm>
          <a:custGeom>
            <a:avLst/>
            <a:gdLst/>
            <a:ahLst/>
            <a:cxnLst/>
            <a:rect l="l" t="t" r="r" b="b"/>
            <a:pathLst>
              <a:path w="2144395" h="195579">
                <a:moveTo>
                  <a:pt x="2144085" y="195056"/>
                </a:moveTo>
                <a:lnTo>
                  <a:pt x="2125797" y="32004"/>
                </a:lnTo>
                <a:lnTo>
                  <a:pt x="2019132" y="0"/>
                </a:lnTo>
                <a:lnTo>
                  <a:pt x="1280053" y="32004"/>
                </a:lnTo>
                <a:lnTo>
                  <a:pt x="31988" y="32004"/>
                </a:lnTo>
                <a:lnTo>
                  <a:pt x="0" y="195056"/>
                </a:lnTo>
                <a:lnTo>
                  <a:pt x="2144085" y="195056"/>
                </a:lnTo>
                <a:close/>
              </a:path>
            </a:pathLst>
          </a:custGeom>
          <a:solidFill>
            <a:srgbClr val="FF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0893" y="5449885"/>
            <a:ext cx="2143125" cy="196850"/>
          </a:xfrm>
          <a:custGeom>
            <a:avLst/>
            <a:gdLst/>
            <a:ahLst/>
            <a:cxnLst/>
            <a:rect l="l" t="t" r="r" b="b"/>
            <a:pathLst>
              <a:path w="2143125" h="196850">
                <a:moveTo>
                  <a:pt x="2142561" y="196580"/>
                </a:moveTo>
                <a:lnTo>
                  <a:pt x="2124273" y="32004"/>
                </a:lnTo>
                <a:lnTo>
                  <a:pt x="2016084" y="0"/>
                </a:lnTo>
                <a:lnTo>
                  <a:pt x="1277005" y="32004"/>
                </a:lnTo>
                <a:lnTo>
                  <a:pt x="32004" y="32004"/>
                </a:lnTo>
                <a:lnTo>
                  <a:pt x="0" y="196580"/>
                </a:lnTo>
                <a:lnTo>
                  <a:pt x="2142561" y="19658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1562" y="5329504"/>
            <a:ext cx="2141220" cy="196850"/>
          </a:xfrm>
          <a:custGeom>
            <a:avLst/>
            <a:gdLst/>
            <a:ahLst/>
            <a:cxnLst/>
            <a:rect l="l" t="t" r="r" b="b"/>
            <a:pathLst>
              <a:path w="2141220" h="196850">
                <a:moveTo>
                  <a:pt x="2141037" y="196580"/>
                </a:moveTo>
                <a:lnTo>
                  <a:pt x="2124273" y="30480"/>
                </a:lnTo>
                <a:lnTo>
                  <a:pt x="2017608" y="0"/>
                </a:lnTo>
                <a:lnTo>
                  <a:pt x="1278529" y="30480"/>
                </a:lnTo>
                <a:lnTo>
                  <a:pt x="30464" y="30480"/>
                </a:lnTo>
                <a:lnTo>
                  <a:pt x="0" y="196580"/>
                </a:lnTo>
                <a:lnTo>
                  <a:pt x="2141037" y="196580"/>
                </a:lnTo>
                <a:close/>
              </a:path>
            </a:pathLst>
          </a:custGeom>
          <a:solidFill>
            <a:srgbClr val="FFA2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2229" y="5212156"/>
            <a:ext cx="2144395" cy="198120"/>
          </a:xfrm>
          <a:custGeom>
            <a:avLst/>
            <a:gdLst/>
            <a:ahLst/>
            <a:cxnLst/>
            <a:rect l="l" t="t" r="r" b="b"/>
            <a:pathLst>
              <a:path w="2144395" h="198120">
                <a:moveTo>
                  <a:pt x="2144085" y="198104"/>
                </a:moveTo>
                <a:lnTo>
                  <a:pt x="2124273" y="32004"/>
                </a:lnTo>
                <a:lnTo>
                  <a:pt x="2017593" y="0"/>
                </a:lnTo>
                <a:lnTo>
                  <a:pt x="1280053" y="32004"/>
                </a:lnTo>
                <a:lnTo>
                  <a:pt x="31988" y="32004"/>
                </a:lnTo>
                <a:lnTo>
                  <a:pt x="0" y="198104"/>
                </a:lnTo>
                <a:lnTo>
                  <a:pt x="2144085" y="198104"/>
                </a:lnTo>
                <a:close/>
              </a:path>
            </a:pathLst>
          </a:custGeom>
          <a:solidFill>
            <a:srgbClr val="FF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2417" y="5081107"/>
            <a:ext cx="2148840" cy="193675"/>
          </a:xfrm>
          <a:custGeom>
            <a:avLst/>
            <a:gdLst/>
            <a:ahLst/>
            <a:cxnLst/>
            <a:rect l="l" t="t" r="r" b="b"/>
            <a:pathLst>
              <a:path w="2148840" h="193675">
                <a:moveTo>
                  <a:pt x="2148657" y="22860"/>
                </a:moveTo>
                <a:lnTo>
                  <a:pt x="2017608" y="0"/>
                </a:lnTo>
                <a:lnTo>
                  <a:pt x="1280053" y="28956"/>
                </a:lnTo>
                <a:lnTo>
                  <a:pt x="32004" y="28956"/>
                </a:lnTo>
                <a:lnTo>
                  <a:pt x="0" y="193532"/>
                </a:lnTo>
                <a:lnTo>
                  <a:pt x="2144085" y="193532"/>
                </a:lnTo>
                <a:lnTo>
                  <a:pt x="2148657" y="22860"/>
                </a:lnTo>
                <a:close/>
              </a:path>
            </a:pathLst>
          </a:custGeom>
          <a:solidFill>
            <a:srgbClr val="FFC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44609" y="4919578"/>
            <a:ext cx="2141220" cy="196850"/>
          </a:xfrm>
          <a:custGeom>
            <a:avLst/>
            <a:gdLst/>
            <a:ahLst/>
            <a:cxnLst/>
            <a:rect l="l" t="t" r="r" b="b"/>
            <a:pathLst>
              <a:path w="2141220" h="196850">
                <a:moveTo>
                  <a:pt x="2141037" y="196580"/>
                </a:moveTo>
                <a:lnTo>
                  <a:pt x="2122749" y="32004"/>
                </a:lnTo>
                <a:lnTo>
                  <a:pt x="2016084" y="0"/>
                </a:lnTo>
                <a:lnTo>
                  <a:pt x="1277005" y="32004"/>
                </a:lnTo>
                <a:lnTo>
                  <a:pt x="30464" y="32004"/>
                </a:lnTo>
                <a:lnTo>
                  <a:pt x="0" y="196580"/>
                </a:lnTo>
                <a:lnTo>
                  <a:pt x="2141037" y="19658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9181" y="4785481"/>
            <a:ext cx="2143125" cy="196850"/>
          </a:xfrm>
          <a:custGeom>
            <a:avLst/>
            <a:gdLst/>
            <a:ahLst/>
            <a:cxnLst/>
            <a:rect l="l" t="t" r="r" b="b"/>
            <a:pathLst>
              <a:path w="2143125" h="196850">
                <a:moveTo>
                  <a:pt x="2142561" y="196580"/>
                </a:moveTo>
                <a:lnTo>
                  <a:pt x="2122749" y="30464"/>
                </a:lnTo>
                <a:lnTo>
                  <a:pt x="2016069" y="0"/>
                </a:lnTo>
                <a:lnTo>
                  <a:pt x="1277005" y="30464"/>
                </a:lnTo>
                <a:lnTo>
                  <a:pt x="31988" y="30464"/>
                </a:lnTo>
                <a:lnTo>
                  <a:pt x="0" y="196580"/>
                </a:lnTo>
                <a:lnTo>
                  <a:pt x="2142561" y="19658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1562" y="4677278"/>
            <a:ext cx="2141220" cy="195580"/>
          </a:xfrm>
          <a:custGeom>
            <a:avLst/>
            <a:gdLst/>
            <a:ahLst/>
            <a:cxnLst/>
            <a:rect l="l" t="t" r="r" b="b"/>
            <a:pathLst>
              <a:path w="2141220" h="195579">
                <a:moveTo>
                  <a:pt x="2141037" y="195056"/>
                </a:moveTo>
                <a:lnTo>
                  <a:pt x="2121225" y="30480"/>
                </a:lnTo>
                <a:lnTo>
                  <a:pt x="2016084" y="0"/>
                </a:lnTo>
                <a:lnTo>
                  <a:pt x="1278529" y="30480"/>
                </a:lnTo>
                <a:lnTo>
                  <a:pt x="30464" y="30480"/>
                </a:lnTo>
                <a:lnTo>
                  <a:pt x="0" y="195056"/>
                </a:lnTo>
                <a:lnTo>
                  <a:pt x="2141037" y="1950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7845" y="4517273"/>
            <a:ext cx="2143125" cy="196850"/>
          </a:xfrm>
          <a:custGeom>
            <a:avLst/>
            <a:gdLst/>
            <a:ahLst/>
            <a:cxnLst/>
            <a:rect l="l" t="t" r="r" b="b"/>
            <a:pathLst>
              <a:path w="2143125" h="196850">
                <a:moveTo>
                  <a:pt x="2142561" y="196580"/>
                </a:moveTo>
                <a:lnTo>
                  <a:pt x="2122749" y="30480"/>
                </a:lnTo>
                <a:lnTo>
                  <a:pt x="2016084" y="0"/>
                </a:lnTo>
                <a:lnTo>
                  <a:pt x="1277005" y="30480"/>
                </a:lnTo>
                <a:lnTo>
                  <a:pt x="32004" y="30480"/>
                </a:lnTo>
                <a:lnTo>
                  <a:pt x="0" y="196580"/>
                </a:lnTo>
                <a:lnTo>
                  <a:pt x="2142561" y="196580"/>
                </a:lnTo>
                <a:close/>
              </a:path>
            </a:pathLst>
          </a:custGeom>
          <a:solidFill>
            <a:srgbClr val="FFF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5911" y="4214027"/>
            <a:ext cx="2883164" cy="1939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12996" y="675798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4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748" y="774135"/>
            <a:ext cx="752602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90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 </a:t>
            </a:r>
            <a:r>
              <a:rPr sz="2800" i="1" spc="-5" dirty="0"/>
              <a:t>Individualized Services: Community Housing</a:t>
            </a:r>
            <a:r>
              <a:rPr sz="2800" i="1" spc="-30" dirty="0"/>
              <a:t> </a:t>
            </a:r>
            <a:r>
              <a:rPr sz="2800" i="1" spc="-10" dirty="0"/>
              <a:t>(CH)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28239" y="2013045"/>
            <a:ext cx="7604125" cy="4468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b="1" i="1" spc="-5" dirty="0">
                <a:latin typeface="Times New Roman"/>
                <a:cs typeface="Times New Roman"/>
              </a:rPr>
              <a:t>Community housing </a:t>
            </a:r>
            <a:r>
              <a:rPr sz="2200" spc="-5" dirty="0">
                <a:latin typeface="Times New Roman"/>
                <a:cs typeface="Times New Roman"/>
              </a:rPr>
              <a:t>is </a:t>
            </a:r>
            <a:r>
              <a:rPr sz="2200" dirty="0">
                <a:latin typeface="Times New Roman"/>
                <a:cs typeface="Times New Roman"/>
              </a:rPr>
              <a:t>provided </a:t>
            </a:r>
            <a:r>
              <a:rPr sz="2200" spc="-5" dirty="0">
                <a:latin typeface="Times New Roman"/>
                <a:cs typeface="Times New Roman"/>
              </a:rPr>
              <a:t>in partnership with individuals.  These services/supports are designed to assist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persons served  to achieve success in and satisfaction with </a:t>
            </a:r>
            <a:r>
              <a:rPr sz="2200" spc="-10" dirty="0">
                <a:latin typeface="Times New Roman"/>
                <a:cs typeface="Times New Roman"/>
              </a:rPr>
              <a:t>community </a:t>
            </a:r>
            <a:r>
              <a:rPr sz="2200" dirty="0">
                <a:latin typeface="Times New Roman"/>
                <a:cs typeface="Times New Roman"/>
              </a:rPr>
              <a:t>living.  </a:t>
            </a:r>
            <a:r>
              <a:rPr sz="2200" b="1" spc="-5" dirty="0">
                <a:latin typeface="Times New Roman"/>
                <a:cs typeface="Times New Roman"/>
              </a:rPr>
              <a:t>They may be temporary, transitional </a:t>
            </a:r>
            <a:r>
              <a:rPr sz="2200" b="1" dirty="0">
                <a:latin typeface="Times New Roman"/>
                <a:cs typeface="Times New Roman"/>
              </a:rPr>
              <a:t>or </a:t>
            </a:r>
            <a:r>
              <a:rPr sz="2200" b="1" spc="-5" dirty="0">
                <a:latin typeface="Times New Roman"/>
                <a:cs typeface="Times New Roman"/>
              </a:rPr>
              <a:t>long-term in</a:t>
            </a:r>
            <a:r>
              <a:rPr sz="2200" b="1" spc="8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nature.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4965" marR="207010" indent="-342265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The services/supports are focused </a:t>
            </a:r>
            <a:r>
              <a:rPr sz="2200" b="1" dirty="0">
                <a:latin typeface="Times New Roman"/>
                <a:cs typeface="Times New Roman"/>
              </a:rPr>
              <a:t>on </a:t>
            </a:r>
            <a:r>
              <a:rPr sz="2200" b="1" spc="-5" dirty="0">
                <a:latin typeface="Times New Roman"/>
                <a:cs typeface="Times New Roman"/>
              </a:rPr>
              <a:t>home and community  integration and engagement in productive activities.  </a:t>
            </a:r>
            <a:r>
              <a:rPr sz="2200" spc="-10" dirty="0">
                <a:latin typeface="Times New Roman"/>
                <a:cs typeface="Times New Roman"/>
              </a:rPr>
              <a:t>Community </a:t>
            </a:r>
            <a:r>
              <a:rPr sz="2200" dirty="0">
                <a:latin typeface="Times New Roman"/>
                <a:cs typeface="Times New Roman"/>
              </a:rPr>
              <a:t>housing </a:t>
            </a:r>
            <a:r>
              <a:rPr sz="2200" spc="-5" dirty="0">
                <a:latin typeface="Times New Roman"/>
                <a:cs typeface="Times New Roman"/>
              </a:rPr>
              <a:t>enhances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independence, </a:t>
            </a:r>
            <a:r>
              <a:rPr sz="2200" dirty="0">
                <a:latin typeface="Times New Roman"/>
                <a:cs typeface="Times New Roman"/>
              </a:rPr>
              <a:t>dignity,  </a:t>
            </a:r>
            <a:r>
              <a:rPr sz="2200" spc="-5" dirty="0">
                <a:latin typeface="Times New Roman"/>
                <a:cs typeface="Times New Roman"/>
              </a:rPr>
              <a:t>personal choice, and privacy </a:t>
            </a:r>
            <a:r>
              <a:rPr sz="2200" dirty="0">
                <a:latin typeface="Times New Roman"/>
                <a:cs typeface="Times New Roman"/>
              </a:rPr>
              <a:t>of the </a:t>
            </a:r>
            <a:r>
              <a:rPr sz="2200" spc="-5" dirty="0">
                <a:latin typeface="Times New Roman"/>
                <a:cs typeface="Times New Roman"/>
              </a:rPr>
              <a:t>persons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served.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354965" marR="106489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For persons in alcohol and other </a:t>
            </a:r>
            <a:r>
              <a:rPr sz="2200" dirty="0">
                <a:latin typeface="Times New Roman"/>
                <a:cs typeface="Times New Roman"/>
              </a:rPr>
              <a:t>drug </a:t>
            </a:r>
            <a:r>
              <a:rPr sz="2200" spc="-5" dirty="0">
                <a:latin typeface="Times New Roman"/>
                <a:cs typeface="Times New Roman"/>
              </a:rPr>
              <a:t>programs, these  services/supports are focused </a:t>
            </a:r>
            <a:r>
              <a:rPr sz="2200" dirty="0">
                <a:latin typeface="Times New Roman"/>
                <a:cs typeface="Times New Roman"/>
              </a:rPr>
              <a:t>on providing </a:t>
            </a:r>
            <a:r>
              <a:rPr sz="2200" spc="-5" dirty="0">
                <a:latin typeface="Times New Roman"/>
                <a:cs typeface="Times New Roman"/>
              </a:rPr>
              <a:t>sober living  environments to increase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likelihood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sobriety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71114" y="6487021"/>
            <a:ext cx="5777865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95"/>
              </a:lnSpc>
            </a:pPr>
            <a:r>
              <a:rPr sz="2200" spc="-5" dirty="0">
                <a:latin typeface="Times New Roman"/>
                <a:cs typeface="Times New Roman"/>
              </a:rPr>
              <a:t>abstinence and to decrease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potential </a:t>
            </a:r>
            <a:r>
              <a:rPr sz="220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relapse.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748" y="774135"/>
            <a:ext cx="752602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90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 </a:t>
            </a:r>
            <a:r>
              <a:rPr sz="2800" i="1" spc="-5" dirty="0"/>
              <a:t>Individualized Services: Community Housing</a:t>
            </a:r>
            <a:r>
              <a:rPr sz="2800" i="1" spc="-30" dirty="0"/>
              <a:t> </a:t>
            </a:r>
            <a:r>
              <a:rPr sz="2800" i="1" spc="-10" dirty="0"/>
              <a:t>(CH)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28245" y="2162377"/>
            <a:ext cx="7564120" cy="456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48285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Community </a:t>
            </a:r>
            <a:r>
              <a:rPr sz="2400" b="1" i="1" spc="-5" dirty="0">
                <a:latin typeface="Times New Roman"/>
                <a:cs typeface="Times New Roman"/>
              </a:rPr>
              <a:t>housing programs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referred </a:t>
            </a:r>
            <a:r>
              <a:rPr sz="2400" dirty="0">
                <a:latin typeface="Times New Roman"/>
                <a:cs typeface="Times New Roman"/>
              </a:rPr>
              <a:t>to as  </a:t>
            </a:r>
            <a:r>
              <a:rPr sz="2400" spc="-5" dirty="0">
                <a:latin typeface="Times New Roman"/>
                <a:cs typeface="Times New Roman"/>
              </a:rPr>
              <a:t>group homes, halfway </a:t>
            </a:r>
            <a:r>
              <a:rPr sz="2400" dirty="0">
                <a:latin typeface="Times New Roman"/>
                <a:cs typeface="Times New Roman"/>
              </a:rPr>
              <a:t>houses, </a:t>
            </a:r>
            <a:r>
              <a:rPr sz="2400" spc="-5" dirty="0">
                <a:latin typeface="Times New Roman"/>
                <a:cs typeface="Times New Roman"/>
              </a:rPr>
              <a:t>three-quarter way </a:t>
            </a:r>
            <a:r>
              <a:rPr sz="2400" dirty="0">
                <a:latin typeface="Times New Roman"/>
                <a:cs typeface="Times New Roman"/>
              </a:rPr>
              <a:t>houses,  recovery residences, </a:t>
            </a:r>
            <a:r>
              <a:rPr sz="2400" spc="-5" dirty="0">
                <a:latin typeface="Times New Roman"/>
                <a:cs typeface="Times New Roman"/>
              </a:rPr>
              <a:t>sober </a:t>
            </a:r>
            <a:r>
              <a:rPr sz="2400" dirty="0">
                <a:latin typeface="Times New Roman"/>
                <a:cs typeface="Times New Roman"/>
              </a:rPr>
              <a:t>housing, </a:t>
            </a:r>
            <a:r>
              <a:rPr sz="2400" spc="-5" dirty="0">
                <a:latin typeface="Times New Roman"/>
                <a:cs typeface="Times New Roman"/>
              </a:rPr>
              <a:t>domestic </a:t>
            </a:r>
            <a:r>
              <a:rPr sz="2400" dirty="0">
                <a:latin typeface="Times New Roman"/>
                <a:cs typeface="Times New Roman"/>
              </a:rPr>
              <a:t>violence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homeless </a:t>
            </a:r>
            <a:r>
              <a:rPr sz="2400" dirty="0">
                <a:latin typeface="Times New Roman"/>
                <a:cs typeface="Times New Roman"/>
              </a:rPr>
              <a:t>shelters, and </a:t>
            </a:r>
            <a:r>
              <a:rPr sz="2400" spc="-5" dirty="0">
                <a:latin typeface="Times New Roman"/>
                <a:cs typeface="Times New Roman"/>
              </a:rPr>
              <a:t>safe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houses.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These programs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located in rural or urban settings  and in houses, </a:t>
            </a:r>
            <a:r>
              <a:rPr sz="2400" spc="-5" dirty="0">
                <a:latin typeface="Times New Roman"/>
                <a:cs typeface="Times New Roman"/>
              </a:rPr>
              <a:t>apartments, townhouses, </a:t>
            </a:r>
            <a:r>
              <a:rPr sz="2400" dirty="0">
                <a:latin typeface="Times New Roman"/>
                <a:cs typeface="Times New Roman"/>
              </a:rPr>
              <a:t>or other residential  settings </a:t>
            </a:r>
            <a:r>
              <a:rPr sz="2400" spc="-5" dirty="0">
                <a:latin typeface="Times New Roman"/>
                <a:cs typeface="Times New Roman"/>
              </a:rPr>
              <a:t>owned, </a:t>
            </a:r>
            <a:r>
              <a:rPr sz="2400" dirty="0">
                <a:latin typeface="Times New Roman"/>
                <a:cs typeface="Times New Roman"/>
              </a:rPr>
              <a:t>rented, leased, or operated by the  organization. </a:t>
            </a:r>
            <a:r>
              <a:rPr sz="2400" spc="-5" dirty="0">
                <a:latin typeface="Times New Roman"/>
                <a:cs typeface="Times New Roman"/>
              </a:rPr>
              <a:t>They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include congregate living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facilities  and clustered </a:t>
            </a:r>
            <a:r>
              <a:rPr sz="2400" spc="-5" dirty="0">
                <a:latin typeface="Times New Roman"/>
                <a:cs typeface="Times New Roman"/>
              </a:rPr>
              <a:t>homes/apartments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multiple-unit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settings.</a:t>
            </a:r>
            <a:endParaRPr sz="2400">
              <a:latin typeface="Times New Roman"/>
              <a:cs typeface="Times New Roman"/>
            </a:endParaRPr>
          </a:p>
          <a:p>
            <a:pPr marL="354965" marR="207010" indent="-34226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These </a:t>
            </a:r>
            <a:r>
              <a:rPr sz="2400" dirty="0">
                <a:latin typeface="Times New Roman"/>
                <a:cs typeface="Times New Roman"/>
              </a:rPr>
              <a:t>residences are </a:t>
            </a:r>
            <a:r>
              <a:rPr sz="2400" spc="-5" dirty="0">
                <a:latin typeface="Times New Roman"/>
                <a:cs typeface="Times New Roman"/>
              </a:rPr>
              <a:t>often </a:t>
            </a:r>
            <a:r>
              <a:rPr sz="2400" dirty="0">
                <a:latin typeface="Times New Roman"/>
                <a:cs typeface="Times New Roman"/>
              </a:rPr>
              <a:t>physically integrated into the  </a:t>
            </a:r>
            <a:r>
              <a:rPr sz="2400" spc="-5" dirty="0">
                <a:latin typeface="Times New Roman"/>
                <a:cs typeface="Times New Roman"/>
              </a:rPr>
              <a:t>community, </a:t>
            </a:r>
            <a:r>
              <a:rPr sz="2400" dirty="0">
                <a:latin typeface="Times New Roman"/>
                <a:cs typeface="Times New Roman"/>
              </a:rPr>
              <a:t>and every </a:t>
            </a:r>
            <a:r>
              <a:rPr sz="2400" spc="-5" dirty="0">
                <a:latin typeface="Times New Roman"/>
                <a:cs typeface="Times New Roman"/>
              </a:rPr>
              <a:t>effort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made </a:t>
            </a:r>
            <a:r>
              <a:rPr sz="2400" dirty="0">
                <a:latin typeface="Times New Roman"/>
                <a:cs typeface="Times New Roman"/>
              </a:rPr>
              <a:t>to ensure that they  </a:t>
            </a:r>
            <a:r>
              <a:rPr sz="2400" spc="-5" dirty="0">
                <a:latin typeface="Times New Roman"/>
                <a:cs typeface="Times New Roman"/>
              </a:rPr>
              <a:t>approximate </a:t>
            </a:r>
            <a:r>
              <a:rPr sz="2400" dirty="0">
                <a:latin typeface="Times New Roman"/>
                <a:cs typeface="Times New Roman"/>
              </a:rPr>
              <a:t>other </a:t>
            </a:r>
            <a:r>
              <a:rPr sz="2400" spc="-5" dirty="0">
                <a:latin typeface="Times New Roman"/>
                <a:cs typeface="Times New Roman"/>
              </a:rPr>
              <a:t>homes </a:t>
            </a:r>
            <a:r>
              <a:rPr sz="2400" dirty="0">
                <a:latin typeface="Times New Roman"/>
                <a:cs typeface="Times New Roman"/>
              </a:rPr>
              <a:t>in their neighborhoods in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terms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1121" y="6697429"/>
            <a:ext cx="419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of size and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individuals.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35793" y="6738569"/>
            <a:ext cx="204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748" y="774135"/>
            <a:ext cx="752602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90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 </a:t>
            </a:r>
            <a:r>
              <a:rPr sz="2800" i="1" spc="-5" dirty="0"/>
              <a:t>Individualized Services: Community Housing</a:t>
            </a:r>
            <a:r>
              <a:rPr sz="2800" i="1" spc="-30" dirty="0"/>
              <a:t> </a:t>
            </a:r>
            <a:r>
              <a:rPr sz="2800" i="1" spc="-10" dirty="0"/>
              <a:t>(CH)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75863" y="2162377"/>
            <a:ext cx="7780020" cy="456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634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Community </a:t>
            </a:r>
            <a:r>
              <a:rPr sz="2400" b="1" i="1" spc="-5" dirty="0">
                <a:latin typeface="Times New Roman"/>
                <a:cs typeface="Times New Roman"/>
              </a:rPr>
              <a:t>housing </a:t>
            </a:r>
            <a:r>
              <a:rPr sz="2400" b="1" dirty="0">
                <a:latin typeface="Times New Roman"/>
                <a:cs typeface="Times New Roman"/>
              </a:rPr>
              <a:t>may </a:t>
            </a:r>
            <a:r>
              <a:rPr sz="2400" b="1" spc="-5" dirty="0">
                <a:latin typeface="Times New Roman"/>
                <a:cs typeface="Times New Roman"/>
              </a:rPr>
              <a:t>include </a:t>
            </a:r>
            <a:r>
              <a:rPr sz="2400" b="1" dirty="0">
                <a:latin typeface="Times New Roman"/>
                <a:cs typeface="Times New Roman"/>
              </a:rPr>
              <a:t>either or </a:t>
            </a:r>
            <a:r>
              <a:rPr sz="2400" b="1" spc="-5" dirty="0">
                <a:latin typeface="Times New Roman"/>
                <a:cs typeface="Times New Roman"/>
              </a:rPr>
              <a:t>both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the  following:</a:t>
            </a:r>
            <a:endParaRPr sz="2400">
              <a:latin typeface="Times New Roman"/>
              <a:cs typeface="Times New Roman"/>
            </a:endParaRPr>
          </a:p>
          <a:p>
            <a:pPr marL="412750" marR="5080" lvl="1" indent="635">
              <a:lnSpc>
                <a:spcPct val="100000"/>
              </a:lnSpc>
              <a:spcBef>
                <a:spcPts val="575"/>
              </a:spcBef>
              <a:buFont typeface="Times New Roman"/>
              <a:buChar char="—"/>
              <a:tabLst>
                <a:tab pos="79502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Transitional living </a:t>
            </a:r>
            <a:r>
              <a:rPr sz="2400" dirty="0">
                <a:latin typeface="Times New Roman"/>
                <a:cs typeface="Times New Roman"/>
              </a:rPr>
              <a:t>that provides interim supports and  services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persons </a:t>
            </a:r>
            <a:r>
              <a:rPr sz="2400" spc="-5" dirty="0">
                <a:latin typeface="Times New Roman"/>
                <a:cs typeface="Times New Roman"/>
              </a:rPr>
              <a:t>who </a:t>
            </a:r>
            <a:r>
              <a:rPr sz="2400" dirty="0">
                <a:latin typeface="Times New Roman"/>
                <a:cs typeface="Times New Roman"/>
              </a:rPr>
              <a:t>are at risk of </a:t>
            </a:r>
            <a:r>
              <a:rPr sz="2400" spc="-5" dirty="0">
                <a:latin typeface="Times New Roman"/>
                <a:cs typeface="Times New Roman"/>
              </a:rPr>
              <a:t>institutional  placement, </a:t>
            </a:r>
            <a:r>
              <a:rPr sz="2400" dirty="0">
                <a:latin typeface="Times New Roman"/>
                <a:cs typeface="Times New Roman"/>
              </a:rPr>
              <a:t>persons transitioning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institutional settings,  or persons </a:t>
            </a:r>
            <a:r>
              <a:rPr sz="2400" spc="-5" dirty="0">
                <a:latin typeface="Times New Roman"/>
                <a:cs typeface="Times New Roman"/>
              </a:rPr>
              <a:t>who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homeless. </a:t>
            </a:r>
            <a:r>
              <a:rPr sz="2400" dirty="0">
                <a:latin typeface="Times New Roman"/>
                <a:cs typeface="Times New Roman"/>
              </a:rPr>
              <a:t>Transitional living is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typically  provided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six to twelve </a:t>
            </a:r>
            <a:r>
              <a:rPr sz="2400" spc="-5" dirty="0">
                <a:latin typeface="Times New Roman"/>
                <a:cs typeface="Times New Roman"/>
              </a:rPr>
              <a:t>months </a:t>
            </a:r>
            <a:r>
              <a:rPr sz="2400" dirty="0">
                <a:latin typeface="Times New Roman"/>
                <a:cs typeface="Times New Roman"/>
              </a:rPr>
              <a:t>and can be </a:t>
            </a:r>
            <a:r>
              <a:rPr sz="2400" spc="-5" dirty="0">
                <a:latin typeface="Times New Roman"/>
                <a:cs typeface="Times New Roman"/>
              </a:rPr>
              <a:t>offered </a:t>
            </a:r>
            <a:r>
              <a:rPr sz="2400" dirty="0">
                <a:latin typeface="Times New Roman"/>
                <a:cs typeface="Times New Roman"/>
              </a:rPr>
              <a:t>in  congregate settings that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larger than residences  typically </a:t>
            </a:r>
            <a:r>
              <a:rPr sz="2400" spc="-5" dirty="0">
                <a:latin typeface="Times New Roman"/>
                <a:cs typeface="Times New Roman"/>
              </a:rPr>
              <a:t>found </a:t>
            </a:r>
            <a:r>
              <a:rPr sz="2400" dirty="0">
                <a:latin typeface="Times New Roman"/>
                <a:cs typeface="Times New Roman"/>
              </a:rPr>
              <a:t>in 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community.</a:t>
            </a:r>
            <a:endParaRPr sz="2400">
              <a:latin typeface="Times New Roman"/>
              <a:cs typeface="Times New Roman"/>
            </a:endParaRPr>
          </a:p>
          <a:p>
            <a:pPr marL="413384" marR="8255" lvl="1">
              <a:lnSpc>
                <a:spcPct val="100000"/>
              </a:lnSpc>
              <a:spcBef>
                <a:spcPts val="575"/>
              </a:spcBef>
              <a:buFont typeface="Times New Roman"/>
              <a:buChar char="—"/>
              <a:tabLst>
                <a:tab pos="794385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Long-term housing </a:t>
            </a:r>
            <a:r>
              <a:rPr sz="2400" dirty="0">
                <a:latin typeface="Times New Roman"/>
                <a:cs typeface="Times New Roman"/>
              </a:rPr>
              <a:t>that provides stable, supported  </a:t>
            </a:r>
            <a:r>
              <a:rPr sz="2400" spc="-5" dirty="0">
                <a:latin typeface="Times New Roman"/>
                <a:cs typeface="Times New Roman"/>
              </a:rPr>
              <a:t>community </a:t>
            </a:r>
            <a:r>
              <a:rPr sz="2400" dirty="0">
                <a:latin typeface="Times New Roman"/>
                <a:cs typeface="Times New Roman"/>
              </a:rPr>
              <a:t>living or assists the persons served to obtain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maintain safe, affordable, accessible, </a:t>
            </a:r>
            <a:r>
              <a:rPr sz="2400" dirty="0">
                <a:latin typeface="Times New Roman"/>
                <a:cs typeface="Times New Roman"/>
              </a:rPr>
              <a:t>and stable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housing.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863" y="774135"/>
            <a:ext cx="7806690" cy="5337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2605" marR="405765" indent="1843405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latin typeface="Times New Roman"/>
                <a:cs typeface="Times New Roman"/>
              </a:rPr>
              <a:t>Standards for </a:t>
            </a:r>
            <a:r>
              <a:rPr sz="2800" b="1" i="1" spc="-5" dirty="0">
                <a:latin typeface="Times New Roman"/>
                <a:cs typeface="Times New Roman"/>
              </a:rPr>
              <a:t>Quality  Individualized Services: Supported Living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(SL)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50">
              <a:latin typeface="Times New Roman"/>
              <a:cs typeface="Times New Roman"/>
            </a:endParaRPr>
          </a:p>
          <a:p>
            <a:pPr marL="354965" marR="30480" indent="-342265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Supported living </a:t>
            </a:r>
            <a:r>
              <a:rPr sz="2800" spc="-5" dirty="0">
                <a:latin typeface="Times New Roman"/>
                <a:cs typeface="Times New Roman"/>
              </a:rPr>
              <a:t>addresses the desires, goals,  strengths, abilities, needs, health, safety, and life  span issues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persons usually </a:t>
            </a:r>
            <a:r>
              <a:rPr sz="2800" dirty="0">
                <a:latin typeface="Times New Roman"/>
                <a:cs typeface="Times New Roman"/>
              </a:rPr>
              <a:t>living </a:t>
            </a:r>
            <a:r>
              <a:rPr sz="2800" spc="-5" dirty="0">
                <a:latin typeface="Times New Roman"/>
                <a:cs typeface="Times New Roman"/>
              </a:rPr>
              <a:t>in their own  homes (apartments, townhouses,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other residential  settings).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Supported living services </a:t>
            </a:r>
            <a:r>
              <a:rPr sz="2800" spc="-5" dirty="0">
                <a:latin typeface="Times New Roman"/>
                <a:cs typeface="Times New Roman"/>
              </a:rPr>
              <a:t>are generally long-term in  nature </a:t>
            </a:r>
            <a:r>
              <a:rPr sz="2800" dirty="0">
                <a:latin typeface="Times New Roman"/>
                <a:cs typeface="Times New Roman"/>
              </a:rPr>
              <a:t>but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5" dirty="0">
                <a:latin typeface="Times New Roman"/>
                <a:cs typeface="Times New Roman"/>
              </a:rPr>
              <a:t>change in scope, </a:t>
            </a:r>
            <a:r>
              <a:rPr sz="2800" dirty="0">
                <a:latin typeface="Times New Roman"/>
                <a:cs typeface="Times New Roman"/>
              </a:rPr>
              <a:t>duration, </a:t>
            </a:r>
            <a:r>
              <a:rPr sz="2800" spc="-5" dirty="0">
                <a:latin typeface="Times New Roman"/>
                <a:cs typeface="Times New Roman"/>
              </a:rPr>
              <a:t>intensity, 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location as the needs and preferences </a:t>
            </a:r>
            <a:r>
              <a:rPr sz="2800" dirty="0">
                <a:latin typeface="Times New Roman"/>
                <a:cs typeface="Times New Roman"/>
              </a:rPr>
              <a:t>of  individuals </a:t>
            </a:r>
            <a:r>
              <a:rPr sz="2800" spc="-5" dirty="0">
                <a:latin typeface="Times New Roman"/>
                <a:cs typeface="Times New Roman"/>
              </a:rPr>
              <a:t>change over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time.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191" y="774135"/>
            <a:ext cx="689483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4340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 </a:t>
            </a:r>
            <a:r>
              <a:rPr sz="2800" i="1" spc="-5" dirty="0"/>
              <a:t>Individualized Services: Supported Living</a:t>
            </a:r>
            <a:r>
              <a:rPr sz="2800" i="1" spc="-30" dirty="0"/>
              <a:t> </a:t>
            </a:r>
            <a:r>
              <a:rPr sz="2800" i="1" spc="-5" dirty="0"/>
              <a:t>(SL)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75863" y="2162377"/>
            <a:ext cx="7822565" cy="456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17170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Supported </a:t>
            </a:r>
            <a:r>
              <a:rPr sz="2400" b="1" i="1" dirty="0">
                <a:latin typeface="Times New Roman"/>
                <a:cs typeface="Times New Roman"/>
              </a:rPr>
              <a:t>living </a:t>
            </a:r>
            <a:r>
              <a:rPr sz="2400" spc="-5" dirty="0">
                <a:latin typeface="Times New Roman"/>
                <a:cs typeface="Times New Roman"/>
              </a:rPr>
              <a:t>refers </a:t>
            </a:r>
            <a:r>
              <a:rPr sz="2400" dirty="0">
                <a:latin typeface="Times New Roman"/>
                <a:cs typeface="Times New Roman"/>
              </a:rPr>
              <a:t>to the </a:t>
            </a:r>
            <a:r>
              <a:rPr sz="2400" spc="-5" dirty="0">
                <a:latin typeface="Times New Roman"/>
                <a:cs typeface="Times New Roman"/>
              </a:rPr>
              <a:t>support </a:t>
            </a:r>
            <a:r>
              <a:rPr sz="2400" dirty="0">
                <a:latin typeface="Times New Roman"/>
                <a:cs typeface="Times New Roman"/>
              </a:rPr>
              <a:t>services provided to  the person served, not the residence in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  are provided. A </a:t>
            </a:r>
            <a:r>
              <a:rPr sz="2400" spc="-5" dirty="0">
                <a:latin typeface="Times New Roman"/>
                <a:cs typeface="Times New Roman"/>
              </a:rPr>
              <a:t>sampling </a:t>
            </a:r>
            <a:r>
              <a:rPr sz="2400" dirty="0">
                <a:latin typeface="Times New Roman"/>
                <a:cs typeface="Times New Roman"/>
              </a:rPr>
              <a:t>of people receiving  </a:t>
            </a:r>
            <a:r>
              <a:rPr sz="2400" spc="-5" dirty="0">
                <a:latin typeface="Times New Roman"/>
                <a:cs typeface="Times New Roman"/>
              </a:rPr>
              <a:t>services/supports </a:t>
            </a:r>
            <a:r>
              <a:rPr sz="2400" dirty="0">
                <a:latin typeface="Times New Roman"/>
                <a:cs typeface="Times New Roman"/>
              </a:rPr>
              <a:t>in these sites will be visited as part of the  interview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  <a:p>
            <a:pPr marL="354965" marR="30543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Although the residence will </a:t>
            </a:r>
            <a:r>
              <a:rPr sz="2400" spc="-5" dirty="0">
                <a:latin typeface="Times New Roman"/>
                <a:cs typeface="Times New Roman"/>
              </a:rPr>
              <a:t>generally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owned, </a:t>
            </a:r>
            <a:r>
              <a:rPr sz="2400" dirty="0">
                <a:latin typeface="Times New Roman"/>
                <a:cs typeface="Times New Roman"/>
              </a:rPr>
              <a:t>rented,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leased by the person </a:t>
            </a:r>
            <a:r>
              <a:rPr sz="2400" spc="-5" dirty="0">
                <a:latin typeface="Times New Roman"/>
                <a:cs typeface="Times New Roman"/>
              </a:rPr>
              <a:t>who </a:t>
            </a:r>
            <a:r>
              <a:rPr sz="2400" dirty="0">
                <a:latin typeface="Times New Roman"/>
                <a:cs typeface="Times New Roman"/>
              </a:rPr>
              <a:t>lives there, the organization </a:t>
            </a:r>
            <a:r>
              <a:rPr sz="2400" spc="-10" dirty="0">
                <a:latin typeface="Times New Roman"/>
                <a:cs typeface="Times New Roman"/>
              </a:rPr>
              <a:t>may  </a:t>
            </a:r>
            <a:r>
              <a:rPr sz="2400" dirty="0">
                <a:latin typeface="Times New Roman"/>
                <a:cs typeface="Times New Roman"/>
              </a:rPr>
              <a:t>occasionally rent or lease an </a:t>
            </a:r>
            <a:r>
              <a:rPr sz="2400" spc="-5" dirty="0">
                <a:latin typeface="Times New Roman"/>
                <a:cs typeface="Times New Roman"/>
              </a:rPr>
              <a:t>apartment when </a:t>
            </a:r>
            <a:r>
              <a:rPr sz="2400" dirty="0">
                <a:latin typeface="Times New Roman"/>
                <a:cs typeface="Times New Roman"/>
              </a:rPr>
              <a:t>the person  served is unable to do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Typically, in this situation the organization </a:t>
            </a:r>
            <a:r>
              <a:rPr sz="2400" spc="-5" dirty="0">
                <a:latin typeface="Times New Roman"/>
                <a:cs typeface="Times New Roman"/>
              </a:rPr>
              <a:t>would </a:t>
            </a:r>
            <a:r>
              <a:rPr sz="2400" dirty="0">
                <a:latin typeface="Times New Roman"/>
                <a:cs typeface="Times New Roman"/>
              </a:rPr>
              <a:t>co-sign or  in other </a:t>
            </a:r>
            <a:r>
              <a:rPr sz="2400" spc="-5" dirty="0">
                <a:latin typeface="Times New Roman"/>
                <a:cs typeface="Times New Roman"/>
              </a:rPr>
              <a:t>ways </a:t>
            </a:r>
            <a:r>
              <a:rPr sz="2400" dirty="0">
                <a:latin typeface="Times New Roman"/>
                <a:cs typeface="Times New Roman"/>
              </a:rPr>
              <a:t>guarantee the lease or rental </a:t>
            </a:r>
            <a:r>
              <a:rPr sz="2400" spc="-5" dirty="0">
                <a:latin typeface="Times New Roman"/>
                <a:cs typeface="Times New Roman"/>
              </a:rPr>
              <a:t>agreement;  however, </a:t>
            </a:r>
            <a:r>
              <a:rPr sz="2400" dirty="0">
                <a:latin typeface="Times New Roman"/>
                <a:cs typeface="Times New Roman"/>
              </a:rPr>
              <a:t>the person served </a:t>
            </a:r>
            <a:r>
              <a:rPr sz="2400" spc="-5" dirty="0">
                <a:latin typeface="Times New Roman"/>
                <a:cs typeface="Times New Roman"/>
              </a:rPr>
              <a:t>would </a:t>
            </a:r>
            <a:r>
              <a:rPr sz="2400" dirty="0">
                <a:latin typeface="Times New Roman"/>
                <a:cs typeface="Times New Roman"/>
              </a:rPr>
              <a:t>be identified as the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tenant.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191" y="774135"/>
            <a:ext cx="689483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4340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 </a:t>
            </a:r>
            <a:r>
              <a:rPr sz="2800" i="1" spc="-5" dirty="0"/>
              <a:t>Individualized Services: Supported Living</a:t>
            </a:r>
            <a:r>
              <a:rPr sz="2800" i="1" spc="-30" dirty="0"/>
              <a:t> </a:t>
            </a:r>
            <a:r>
              <a:rPr sz="2800" i="1" spc="-5" dirty="0"/>
              <a:t>(SL)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75853" y="2162377"/>
            <a:ext cx="7818755" cy="4194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Supported </a:t>
            </a:r>
            <a:r>
              <a:rPr sz="2400" b="1" i="1" dirty="0">
                <a:latin typeface="Times New Roman"/>
                <a:cs typeface="Times New Roman"/>
              </a:rPr>
              <a:t>living </a:t>
            </a:r>
            <a:r>
              <a:rPr sz="2400" b="1" i="1" spc="-5" dirty="0">
                <a:latin typeface="Times New Roman"/>
                <a:cs typeface="Times New Roman"/>
              </a:rPr>
              <a:t>programs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referred </a:t>
            </a:r>
            <a:r>
              <a:rPr sz="2400" dirty="0">
                <a:latin typeface="Times New Roman"/>
                <a:cs typeface="Times New Roman"/>
              </a:rPr>
              <a:t>to as supported  living services, independent living, supportive living, </a:t>
            </a:r>
            <a:r>
              <a:rPr sz="2400" spc="-5" dirty="0">
                <a:latin typeface="Times New Roman"/>
                <a:cs typeface="Times New Roman"/>
              </a:rPr>
              <a:t>semi-  </a:t>
            </a:r>
            <a:r>
              <a:rPr sz="2400" dirty="0">
                <a:latin typeface="Times New Roman"/>
                <a:cs typeface="Times New Roman"/>
              </a:rPr>
              <a:t>independent living, and </a:t>
            </a:r>
            <a:r>
              <a:rPr sz="2400" spc="-5" dirty="0">
                <a:latin typeface="Times New Roman"/>
                <a:cs typeface="Times New Roman"/>
              </a:rPr>
              <a:t>apartment </a:t>
            </a:r>
            <a:r>
              <a:rPr sz="2400" dirty="0">
                <a:latin typeface="Times New Roman"/>
                <a:cs typeface="Times New Roman"/>
              </a:rPr>
              <a:t>living; and  </a:t>
            </a:r>
            <a:r>
              <a:rPr sz="2400" spc="-5" dirty="0">
                <a:latin typeface="Times New Roman"/>
                <a:cs typeface="Times New Roman"/>
              </a:rPr>
              <a:t>services/supports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include </a:t>
            </a:r>
            <a:r>
              <a:rPr sz="2400" spc="-5" dirty="0">
                <a:latin typeface="Times New Roman"/>
                <a:cs typeface="Times New Roman"/>
              </a:rPr>
              <a:t>home </a:t>
            </a:r>
            <a:r>
              <a:rPr sz="2400" dirty="0">
                <a:latin typeface="Times New Roman"/>
                <a:cs typeface="Times New Roman"/>
              </a:rPr>
              <a:t>health aide and personal  care attendant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  <a:p>
            <a:pPr marL="354965" marR="8064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Typically there </a:t>
            </a:r>
            <a:r>
              <a:rPr sz="2400" spc="-5" dirty="0">
                <a:latin typeface="Times New Roman"/>
                <a:cs typeface="Times New Roman"/>
              </a:rPr>
              <a:t>would </a:t>
            </a:r>
            <a:r>
              <a:rPr sz="2400" dirty="0">
                <a:latin typeface="Times New Roman"/>
                <a:cs typeface="Times New Roman"/>
              </a:rPr>
              <a:t>not be </a:t>
            </a: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dirty="0">
                <a:latin typeface="Times New Roman"/>
                <a:cs typeface="Times New Roman"/>
              </a:rPr>
              <a:t>than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or three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persons  served living in a residence, no house rules or structure  </a:t>
            </a:r>
            <a:r>
              <a:rPr sz="2400" spc="-5" dirty="0">
                <a:latin typeface="Times New Roman"/>
                <a:cs typeface="Times New Roman"/>
              </a:rPr>
              <a:t>would </a:t>
            </a:r>
            <a:r>
              <a:rPr sz="2400" dirty="0">
                <a:latin typeface="Times New Roman"/>
                <a:cs typeface="Times New Roman"/>
              </a:rPr>
              <a:t>be applied to the living situation by the organization,  and persons served can </a:t>
            </a:r>
            <a:r>
              <a:rPr sz="2400" spc="-5" dirty="0">
                <a:latin typeface="Times New Roman"/>
                <a:cs typeface="Times New Roman"/>
              </a:rPr>
              <a:t>come </a:t>
            </a:r>
            <a:r>
              <a:rPr sz="2400" dirty="0">
                <a:latin typeface="Times New Roman"/>
                <a:cs typeface="Times New Roman"/>
              </a:rPr>
              <a:t>and go as they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please.</a:t>
            </a:r>
            <a:endParaRPr sz="2400">
              <a:latin typeface="Times New Roman"/>
              <a:cs typeface="Times New Roman"/>
            </a:endParaRPr>
          </a:p>
          <a:p>
            <a:pPr marL="354965" marR="435609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Service planning </a:t>
            </a:r>
            <a:r>
              <a:rPr sz="2400" spc="-5" dirty="0">
                <a:latin typeface="Times New Roman"/>
                <a:cs typeface="Times New Roman"/>
              </a:rPr>
              <a:t>often </a:t>
            </a:r>
            <a:r>
              <a:rPr sz="2400" dirty="0">
                <a:latin typeface="Times New Roman"/>
                <a:cs typeface="Times New Roman"/>
              </a:rPr>
              <a:t>identifies the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hours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types of </a:t>
            </a:r>
            <a:r>
              <a:rPr sz="2400" spc="-5" dirty="0">
                <a:latin typeface="Times New Roman"/>
                <a:cs typeface="Times New Roman"/>
              </a:rPr>
              <a:t>support </a:t>
            </a:r>
            <a:r>
              <a:rPr sz="2400" dirty="0">
                <a:latin typeface="Times New Roman"/>
                <a:cs typeface="Times New Roman"/>
              </a:rPr>
              <a:t>services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provided.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191" y="774135"/>
            <a:ext cx="689483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4340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Standards for </a:t>
            </a:r>
            <a:r>
              <a:rPr sz="2800" spc="-5" dirty="0"/>
              <a:t>Quality  </a:t>
            </a:r>
            <a:r>
              <a:rPr sz="2800" i="1" spc="-5" dirty="0"/>
              <a:t>Individualized Services: Supported Living</a:t>
            </a:r>
            <a:r>
              <a:rPr sz="2800" i="1" spc="-30" dirty="0"/>
              <a:t> </a:t>
            </a:r>
            <a:r>
              <a:rPr sz="2800" i="1" spc="-5" dirty="0"/>
              <a:t>(SL)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75863" y="2162377"/>
            <a:ext cx="7824470" cy="383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619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 home </a:t>
            </a:r>
            <a:r>
              <a:rPr sz="2400" dirty="0">
                <a:latin typeface="Times New Roman"/>
                <a:cs typeface="Times New Roman"/>
              </a:rPr>
              <a:t>or individual </a:t>
            </a:r>
            <a:r>
              <a:rPr sz="2400" spc="-5" dirty="0">
                <a:latin typeface="Times New Roman"/>
                <a:cs typeface="Times New Roman"/>
              </a:rPr>
              <a:t>apartment </a:t>
            </a:r>
            <a:r>
              <a:rPr sz="2400" dirty="0">
                <a:latin typeface="Times New Roman"/>
                <a:cs typeface="Times New Roman"/>
              </a:rPr>
              <a:t>of the person served,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even  </a:t>
            </a: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the organization holds the lease or rental </a:t>
            </a:r>
            <a:r>
              <a:rPr sz="2400" spc="-5" dirty="0">
                <a:latin typeface="Times New Roman"/>
                <a:cs typeface="Times New Roman"/>
              </a:rPr>
              <a:t>agreement </a:t>
            </a:r>
            <a:r>
              <a:rPr sz="2400" dirty="0">
                <a:latin typeface="Times New Roman"/>
                <a:cs typeface="Times New Roman"/>
              </a:rPr>
              <a:t>on  behalf of the person served, is not included in the intent to  survey or identified as a site on the </a:t>
            </a:r>
            <a:r>
              <a:rPr sz="2400" spc="-5" dirty="0">
                <a:latin typeface="Times New Roman"/>
                <a:cs typeface="Times New Roman"/>
              </a:rPr>
              <a:t>accreditation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outcome.</a:t>
            </a:r>
            <a:endParaRPr sz="2400">
              <a:latin typeface="Times New Roman"/>
              <a:cs typeface="Times New Roman"/>
            </a:endParaRPr>
          </a:p>
          <a:p>
            <a:pPr marL="354965" marR="60960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Some </a:t>
            </a:r>
            <a:r>
              <a:rPr sz="2400" spc="-5" dirty="0">
                <a:latin typeface="Times New Roman"/>
                <a:cs typeface="Times New Roman"/>
              </a:rPr>
              <a:t>examples </a:t>
            </a:r>
            <a:r>
              <a:rPr sz="2400" dirty="0">
                <a:latin typeface="Times New Roman"/>
                <a:cs typeface="Times New Roman"/>
              </a:rPr>
              <a:t>of the quality results desired by the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different  </a:t>
            </a:r>
            <a:r>
              <a:rPr sz="2400" dirty="0">
                <a:latin typeface="Times New Roman"/>
                <a:cs typeface="Times New Roman"/>
              </a:rPr>
              <a:t>stakeholders of these </a:t>
            </a:r>
            <a:r>
              <a:rPr sz="2400" spc="-5" dirty="0">
                <a:latin typeface="Times New Roman"/>
                <a:cs typeface="Times New Roman"/>
              </a:rPr>
              <a:t>services/supports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include:</a:t>
            </a:r>
            <a:endParaRPr sz="2400">
              <a:latin typeface="Times New Roman"/>
              <a:cs typeface="Times New Roman"/>
            </a:endParaRPr>
          </a:p>
          <a:p>
            <a:pPr marL="926465" marR="426720" lvl="1" indent="-513080">
              <a:lnSpc>
                <a:spcPct val="100000"/>
              </a:lnSpc>
              <a:spcBef>
                <a:spcPts val="535"/>
              </a:spcBef>
              <a:buChar char="—"/>
              <a:tabLst>
                <a:tab pos="926465" algn="l"/>
                <a:tab pos="927100" algn="l"/>
              </a:tabLst>
            </a:pPr>
            <a:r>
              <a:rPr sz="2200" spc="-5" dirty="0">
                <a:latin typeface="Times New Roman"/>
                <a:cs typeface="Times New Roman"/>
              </a:rPr>
              <a:t>Persons served achieving choice </a:t>
            </a:r>
            <a:r>
              <a:rPr sz="2200" dirty="0">
                <a:latin typeface="Times New Roman"/>
                <a:cs typeface="Times New Roman"/>
              </a:rPr>
              <a:t>of housing, </a:t>
            </a:r>
            <a:r>
              <a:rPr sz="2200" spc="-5" dirty="0">
                <a:latin typeface="Times New Roman"/>
                <a:cs typeface="Times New Roman"/>
              </a:rPr>
              <a:t>either rent </a:t>
            </a:r>
            <a:r>
              <a:rPr sz="2200" dirty="0">
                <a:latin typeface="Times New Roman"/>
                <a:cs typeface="Times New Roman"/>
              </a:rPr>
              <a:t>or  </a:t>
            </a:r>
            <a:r>
              <a:rPr sz="2200" spc="-5" dirty="0">
                <a:latin typeface="Times New Roman"/>
                <a:cs typeface="Times New Roman"/>
              </a:rPr>
              <a:t>ownership.</a:t>
            </a:r>
            <a:endParaRPr sz="2200">
              <a:latin typeface="Times New Roman"/>
              <a:cs typeface="Times New Roman"/>
            </a:endParaRPr>
          </a:p>
          <a:p>
            <a:pPr marL="926465" lvl="1" indent="-513080">
              <a:lnSpc>
                <a:spcPct val="100000"/>
              </a:lnSpc>
              <a:spcBef>
                <a:spcPts val="525"/>
              </a:spcBef>
              <a:buChar char="—"/>
              <a:tabLst>
                <a:tab pos="926465" algn="l"/>
                <a:tab pos="927100" algn="l"/>
              </a:tabLst>
            </a:pPr>
            <a:r>
              <a:rPr sz="2200" spc="-5" dirty="0">
                <a:latin typeface="Times New Roman"/>
                <a:cs typeface="Times New Roman"/>
              </a:rPr>
              <a:t>Persons served choosing whom they will live with, if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anyone.</a:t>
            </a:r>
            <a:endParaRPr sz="2200">
              <a:latin typeface="Times New Roman"/>
              <a:cs typeface="Times New Roman"/>
            </a:endParaRPr>
          </a:p>
          <a:p>
            <a:pPr marL="926465" lvl="1" indent="-513080">
              <a:lnSpc>
                <a:spcPct val="100000"/>
              </a:lnSpc>
              <a:spcBef>
                <a:spcPts val="530"/>
              </a:spcBef>
              <a:buChar char="—"/>
              <a:tabLst>
                <a:tab pos="926465" algn="l"/>
                <a:tab pos="927100" algn="l"/>
              </a:tabLst>
            </a:pPr>
            <a:r>
              <a:rPr sz="2200" spc="-5" dirty="0">
                <a:latin typeface="Times New Roman"/>
                <a:cs typeface="Times New Roman"/>
              </a:rPr>
              <a:t>Minimizing </a:t>
            </a:r>
            <a:r>
              <a:rPr sz="2200" dirty="0">
                <a:latin typeface="Times New Roman"/>
                <a:cs typeface="Times New Roman"/>
              </a:rPr>
              <a:t>individual</a:t>
            </a:r>
            <a:r>
              <a:rPr sz="2200" spc="-5" dirty="0">
                <a:latin typeface="Times New Roman"/>
                <a:cs typeface="Times New Roman"/>
              </a:rPr>
              <a:t> risks.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825" y="825944"/>
            <a:ext cx="70040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3390" marR="5080" indent="-2981325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Principles of </a:t>
            </a:r>
            <a:r>
              <a:rPr spc="-5" dirty="0"/>
              <a:t>Community Living</a:t>
            </a:r>
            <a:r>
              <a:rPr spc="-100" dirty="0"/>
              <a:t> </a:t>
            </a:r>
            <a:r>
              <a:rPr dirty="0"/>
              <a:t>Supports  </a:t>
            </a:r>
            <a:r>
              <a:rPr i="1" spc="-5" dirty="0"/>
              <a:t>(CLS)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0954" y="2169942"/>
            <a:ext cx="11620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0953" y="4032114"/>
            <a:ext cx="11620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0953" y="4824528"/>
            <a:ext cx="11620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0953" y="5616942"/>
            <a:ext cx="11620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1096" y="2121235"/>
            <a:ext cx="7120255" cy="42259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-635">
              <a:lnSpc>
                <a:spcPts val="2810"/>
              </a:lnSpc>
              <a:spcBef>
                <a:spcPts val="455"/>
              </a:spcBef>
            </a:pPr>
            <a:r>
              <a:rPr sz="2600" spc="-5" dirty="0">
                <a:latin typeface="Times New Roman"/>
                <a:cs typeface="Times New Roman"/>
              </a:rPr>
              <a:t>Help clients participate in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variety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community life  experiences.</a:t>
            </a:r>
            <a:endParaRPr sz="2600">
              <a:latin typeface="Times New Roman"/>
              <a:cs typeface="Times New Roman"/>
            </a:endParaRPr>
          </a:p>
          <a:p>
            <a:pPr marL="12700" marR="1783080">
              <a:lnSpc>
                <a:spcPts val="6240"/>
              </a:lnSpc>
              <a:spcBef>
                <a:spcPts val="60"/>
              </a:spcBef>
            </a:pPr>
            <a:r>
              <a:rPr sz="2600" spc="-5" dirty="0">
                <a:latin typeface="Times New Roman"/>
                <a:cs typeface="Times New Roman"/>
              </a:rPr>
              <a:t>Increase clients’ </a:t>
            </a:r>
            <a:r>
              <a:rPr sz="2600" dirty="0">
                <a:latin typeface="Times New Roman"/>
                <a:cs typeface="Times New Roman"/>
              </a:rPr>
              <a:t>use of natural </a:t>
            </a:r>
            <a:r>
              <a:rPr sz="2600" spc="-5" dirty="0">
                <a:latin typeface="Times New Roman"/>
                <a:cs typeface="Times New Roman"/>
              </a:rPr>
              <a:t>supports.  </a:t>
            </a:r>
            <a:r>
              <a:rPr sz="2600" dirty="0">
                <a:latin typeface="Times New Roman"/>
                <a:cs typeface="Times New Roman"/>
              </a:rPr>
              <a:t>Enhance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self-sufficiency.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90"/>
              </a:spcBef>
            </a:pPr>
            <a:r>
              <a:rPr sz="2600" dirty="0">
                <a:latin typeface="Times New Roman"/>
                <a:cs typeface="Times New Roman"/>
              </a:rPr>
              <a:t>Enhance </a:t>
            </a:r>
            <a:r>
              <a:rPr sz="2600" spc="-5" dirty="0">
                <a:latin typeface="Times New Roman"/>
                <a:cs typeface="Times New Roman"/>
              </a:rPr>
              <a:t>clients </a:t>
            </a:r>
            <a:r>
              <a:rPr sz="2600" dirty="0">
                <a:latin typeface="Times New Roman"/>
                <a:cs typeface="Times New Roman"/>
              </a:rPr>
              <a:t>choice and control of </a:t>
            </a:r>
            <a:r>
              <a:rPr sz="2600" spc="-5" dirty="0">
                <a:latin typeface="Times New Roman"/>
                <a:cs typeface="Times New Roman"/>
              </a:rPr>
              <a:t>their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lives.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773430" indent="-635">
              <a:lnSpc>
                <a:spcPts val="2810"/>
              </a:lnSpc>
            </a:pPr>
            <a:r>
              <a:rPr sz="2600" dirty="0">
                <a:latin typeface="Times New Roman"/>
                <a:cs typeface="Times New Roman"/>
              </a:rPr>
              <a:t>Make </a:t>
            </a:r>
            <a:r>
              <a:rPr sz="2600" spc="-5" dirty="0">
                <a:latin typeface="Times New Roman"/>
                <a:cs typeface="Times New Roman"/>
              </a:rPr>
              <a:t>sure </a:t>
            </a:r>
            <a:r>
              <a:rPr sz="2600" dirty="0">
                <a:latin typeface="Times New Roman"/>
                <a:cs typeface="Times New Roman"/>
              </a:rPr>
              <a:t>that vocational and other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community  service </a:t>
            </a:r>
            <a:r>
              <a:rPr sz="2600" dirty="0">
                <a:latin typeface="Times New Roman"/>
                <a:cs typeface="Times New Roman"/>
              </a:rPr>
              <a:t>options </a:t>
            </a:r>
            <a:r>
              <a:rPr sz="2600" spc="-5" dirty="0">
                <a:latin typeface="Times New Roman"/>
                <a:cs typeface="Times New Roman"/>
              </a:rPr>
              <a:t>are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available.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0953" y="6765942"/>
            <a:ext cx="11620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600" dirty="0"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1096" y="6717235"/>
            <a:ext cx="53860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Times New Roman"/>
                <a:cs typeface="Times New Roman"/>
              </a:rPr>
              <a:t>Decreased </a:t>
            </a:r>
            <a:r>
              <a:rPr sz="2600" dirty="0">
                <a:latin typeface="Times New Roman"/>
                <a:cs typeface="Times New Roman"/>
              </a:rPr>
              <a:t>dependence on paid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supports.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8548" y="2140037"/>
            <a:ext cx="685742" cy="61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8548" y="3871147"/>
            <a:ext cx="685742" cy="611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548" y="6559271"/>
            <a:ext cx="685742" cy="61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8548" y="5649518"/>
            <a:ext cx="685742" cy="611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548" y="4729098"/>
            <a:ext cx="685742" cy="611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8548" y="3004067"/>
            <a:ext cx="685742" cy="611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35793" y="6738569"/>
            <a:ext cx="204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1092" y="2381816"/>
            <a:ext cx="40036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1" dirty="0">
                <a:latin typeface="Times New Roman"/>
                <a:cs typeface="Times New Roman"/>
              </a:rPr>
              <a:t>What lies</a:t>
            </a:r>
            <a:r>
              <a:rPr sz="4400" b="1" i="1" spc="-90" dirty="0">
                <a:latin typeface="Times New Roman"/>
                <a:cs typeface="Times New Roman"/>
              </a:rPr>
              <a:t> </a:t>
            </a:r>
            <a:r>
              <a:rPr sz="4400" b="1" i="1" dirty="0">
                <a:latin typeface="Times New Roman"/>
                <a:cs typeface="Times New Roman"/>
              </a:rPr>
              <a:t>ahead?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6471" y="1911446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419"/>
                </a:lnTo>
              </a:path>
            </a:pathLst>
          </a:custGeom>
          <a:ln w="259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30758" y="5340164"/>
            <a:ext cx="1371485" cy="1371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1614" y="5331028"/>
            <a:ext cx="1391285" cy="1391285"/>
          </a:xfrm>
          <a:custGeom>
            <a:avLst/>
            <a:gdLst/>
            <a:ahLst/>
            <a:cxnLst/>
            <a:rect l="l" t="t" r="r" b="b"/>
            <a:pathLst>
              <a:path w="1391284" h="1391284">
                <a:moveTo>
                  <a:pt x="1391290" y="1391290"/>
                </a:moveTo>
                <a:lnTo>
                  <a:pt x="1391290" y="0"/>
                </a:lnTo>
                <a:lnTo>
                  <a:pt x="0" y="0"/>
                </a:lnTo>
                <a:lnTo>
                  <a:pt x="0" y="1391290"/>
                </a:lnTo>
                <a:lnTo>
                  <a:pt x="4572" y="139129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380622" y="9144"/>
                </a:lnTo>
                <a:lnTo>
                  <a:pt x="1380622" y="4572"/>
                </a:lnTo>
                <a:lnTo>
                  <a:pt x="1386718" y="9144"/>
                </a:lnTo>
                <a:lnTo>
                  <a:pt x="1386718" y="1391290"/>
                </a:lnTo>
                <a:lnTo>
                  <a:pt x="1391290" y="1391290"/>
                </a:lnTo>
                <a:close/>
              </a:path>
              <a:path w="1391284" h="1391284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391284" h="1391284">
                <a:moveTo>
                  <a:pt x="9144" y="138062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380622"/>
                </a:lnTo>
                <a:lnTo>
                  <a:pt x="9144" y="1380622"/>
                </a:lnTo>
                <a:close/>
              </a:path>
              <a:path w="1391284" h="1391284">
                <a:moveTo>
                  <a:pt x="1386718" y="1380622"/>
                </a:moveTo>
                <a:lnTo>
                  <a:pt x="4572" y="1380622"/>
                </a:lnTo>
                <a:lnTo>
                  <a:pt x="9144" y="1386718"/>
                </a:lnTo>
                <a:lnTo>
                  <a:pt x="9144" y="1391290"/>
                </a:lnTo>
                <a:lnTo>
                  <a:pt x="1380622" y="1391290"/>
                </a:lnTo>
                <a:lnTo>
                  <a:pt x="1380622" y="1386718"/>
                </a:lnTo>
                <a:lnTo>
                  <a:pt x="1386718" y="1380622"/>
                </a:lnTo>
                <a:close/>
              </a:path>
              <a:path w="1391284" h="1391284">
                <a:moveTo>
                  <a:pt x="9144" y="1391290"/>
                </a:moveTo>
                <a:lnTo>
                  <a:pt x="9144" y="1386718"/>
                </a:lnTo>
                <a:lnTo>
                  <a:pt x="4572" y="1380622"/>
                </a:lnTo>
                <a:lnTo>
                  <a:pt x="4572" y="1391290"/>
                </a:lnTo>
                <a:lnTo>
                  <a:pt x="9144" y="1391290"/>
                </a:lnTo>
                <a:close/>
              </a:path>
              <a:path w="1391284" h="1391284">
                <a:moveTo>
                  <a:pt x="1386718" y="9144"/>
                </a:moveTo>
                <a:lnTo>
                  <a:pt x="1380622" y="4572"/>
                </a:lnTo>
                <a:lnTo>
                  <a:pt x="1380622" y="9144"/>
                </a:lnTo>
                <a:lnTo>
                  <a:pt x="1386718" y="9144"/>
                </a:lnTo>
                <a:close/>
              </a:path>
              <a:path w="1391284" h="1391284">
                <a:moveTo>
                  <a:pt x="1386718" y="1380622"/>
                </a:moveTo>
                <a:lnTo>
                  <a:pt x="1386718" y="9144"/>
                </a:lnTo>
                <a:lnTo>
                  <a:pt x="1380622" y="9144"/>
                </a:lnTo>
                <a:lnTo>
                  <a:pt x="1380622" y="1380622"/>
                </a:lnTo>
                <a:lnTo>
                  <a:pt x="1386718" y="1380622"/>
                </a:lnTo>
                <a:close/>
              </a:path>
              <a:path w="1391284" h="1391284">
                <a:moveTo>
                  <a:pt x="1386718" y="1391290"/>
                </a:moveTo>
                <a:lnTo>
                  <a:pt x="1386718" y="1380622"/>
                </a:lnTo>
                <a:lnTo>
                  <a:pt x="1380622" y="1386718"/>
                </a:lnTo>
                <a:lnTo>
                  <a:pt x="1380622" y="1391290"/>
                </a:lnTo>
                <a:lnTo>
                  <a:pt x="1386718" y="1391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0094" y="3359124"/>
            <a:ext cx="3329665" cy="2427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1702" y="844742"/>
            <a:ext cx="1889599" cy="507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7797" y="1009859"/>
            <a:ext cx="1844039" cy="59182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10"/>
              </a:spcBef>
            </a:pPr>
            <a:r>
              <a:rPr sz="2000" b="1" spc="85" dirty="0">
                <a:latin typeface="Verdana"/>
                <a:cs typeface="Verdana"/>
              </a:rPr>
              <a:t>TSCS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850" spc="35" dirty="0">
                <a:latin typeface="Arial Black"/>
                <a:cs typeface="Arial Black"/>
              </a:rPr>
              <a:t>Taylor Special </a:t>
            </a:r>
            <a:r>
              <a:rPr sz="850" spc="40" dirty="0">
                <a:latin typeface="Arial Black"/>
                <a:cs typeface="Arial Black"/>
              </a:rPr>
              <a:t>Care</a:t>
            </a:r>
            <a:r>
              <a:rPr sz="850" spc="-20" dirty="0">
                <a:latin typeface="Arial Black"/>
                <a:cs typeface="Arial Black"/>
              </a:rPr>
              <a:t> </a:t>
            </a:r>
            <a:r>
              <a:rPr sz="850" spc="35" dirty="0">
                <a:latin typeface="Arial Black"/>
                <a:cs typeface="Arial Black"/>
              </a:rPr>
              <a:t>Services</a:t>
            </a:r>
            <a:endParaRPr sz="850">
              <a:latin typeface="Arial Black"/>
              <a:cs typeface="Arial Black"/>
            </a:endParaRPr>
          </a:p>
          <a:p>
            <a:pPr marR="15240" algn="ctr">
              <a:lnSpc>
                <a:spcPct val="100000"/>
              </a:lnSpc>
              <a:spcBef>
                <a:spcPts val="45"/>
              </a:spcBef>
            </a:pPr>
            <a:r>
              <a:rPr sz="600" spc="15" dirty="0">
                <a:latin typeface="Arial"/>
                <a:cs typeface="Arial"/>
              </a:rPr>
              <a:t>housing </a:t>
            </a:r>
            <a:r>
              <a:rPr sz="600" spc="20" dirty="0">
                <a:latin typeface="Arial"/>
                <a:cs typeface="Arial"/>
              </a:rPr>
              <a:t>● </a:t>
            </a:r>
            <a:r>
              <a:rPr sz="600" spc="10" dirty="0">
                <a:latin typeface="Arial"/>
                <a:cs typeface="Arial"/>
              </a:rPr>
              <a:t>staffing </a:t>
            </a:r>
            <a:r>
              <a:rPr sz="600" spc="20" dirty="0">
                <a:latin typeface="Arial"/>
                <a:cs typeface="Arial"/>
              </a:rPr>
              <a:t>● </a:t>
            </a:r>
            <a:r>
              <a:rPr sz="600" spc="10" dirty="0">
                <a:latin typeface="Arial"/>
                <a:cs typeface="Arial"/>
              </a:rPr>
              <a:t>counseling </a:t>
            </a:r>
            <a:r>
              <a:rPr sz="600" spc="20" dirty="0">
                <a:latin typeface="Arial"/>
                <a:cs typeface="Arial"/>
              </a:rPr>
              <a:t>● </a:t>
            </a:r>
            <a:r>
              <a:rPr sz="600" spc="10" dirty="0">
                <a:latin typeface="Arial"/>
                <a:cs typeface="Arial"/>
              </a:rPr>
              <a:t>on-going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10" dirty="0">
                <a:latin typeface="Arial"/>
                <a:cs typeface="Arial"/>
              </a:rPr>
              <a:t>support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8084" y="920936"/>
            <a:ext cx="402300" cy="380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6560" y="920936"/>
            <a:ext cx="403860" cy="381000"/>
          </a:xfrm>
          <a:custGeom>
            <a:avLst/>
            <a:gdLst/>
            <a:ahLst/>
            <a:cxnLst/>
            <a:rect l="l" t="t" r="r" b="b"/>
            <a:pathLst>
              <a:path w="403859" h="381000">
                <a:moveTo>
                  <a:pt x="100577" y="0"/>
                </a:moveTo>
                <a:lnTo>
                  <a:pt x="0" y="380971"/>
                </a:lnTo>
                <a:lnTo>
                  <a:pt x="303253" y="380971"/>
                </a:lnTo>
                <a:lnTo>
                  <a:pt x="403824" y="0"/>
                </a:lnTo>
                <a:lnTo>
                  <a:pt x="100577" y="0"/>
                </a:lnTo>
                <a:close/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1702" y="1631060"/>
            <a:ext cx="1889599" cy="51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0936" y="768548"/>
            <a:ext cx="2051685" cy="990600"/>
          </a:xfrm>
          <a:custGeom>
            <a:avLst/>
            <a:gdLst/>
            <a:ahLst/>
            <a:cxnLst/>
            <a:rect l="l" t="t" r="r" b="b"/>
            <a:pathLst>
              <a:path w="2051685" h="990600">
                <a:moveTo>
                  <a:pt x="0" y="0"/>
                </a:moveTo>
                <a:lnTo>
                  <a:pt x="0" y="990516"/>
                </a:lnTo>
                <a:lnTo>
                  <a:pt x="2051136" y="990516"/>
                </a:lnTo>
                <a:lnTo>
                  <a:pt x="2051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1702" y="844742"/>
            <a:ext cx="1889599" cy="507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38096" y="1009859"/>
            <a:ext cx="763905" cy="3092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000" b="1" spc="85" dirty="0">
                <a:latin typeface="Verdana"/>
                <a:cs typeface="Verdana"/>
              </a:rPr>
              <a:t>TSC</a:t>
            </a:r>
            <a:r>
              <a:rPr sz="2000" b="1" spc="9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0936" y="1351420"/>
            <a:ext cx="2051685" cy="2622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75"/>
              </a:spcBef>
            </a:pPr>
            <a:r>
              <a:rPr sz="850" spc="35" dirty="0">
                <a:latin typeface="Arial Black"/>
                <a:cs typeface="Arial Black"/>
              </a:rPr>
              <a:t>Taylor Special </a:t>
            </a:r>
            <a:r>
              <a:rPr sz="850" spc="40" dirty="0">
                <a:latin typeface="Arial Black"/>
                <a:cs typeface="Arial Black"/>
              </a:rPr>
              <a:t>Care</a:t>
            </a:r>
            <a:r>
              <a:rPr sz="850" spc="-10" dirty="0">
                <a:latin typeface="Arial Black"/>
                <a:cs typeface="Arial Black"/>
              </a:rPr>
              <a:t> </a:t>
            </a:r>
            <a:r>
              <a:rPr sz="850" spc="35" dirty="0">
                <a:latin typeface="Arial Black"/>
                <a:cs typeface="Arial Black"/>
              </a:rPr>
              <a:t>Services</a:t>
            </a:r>
            <a:endParaRPr sz="850">
              <a:latin typeface="Arial Black"/>
              <a:cs typeface="Arial Black"/>
            </a:endParaRPr>
          </a:p>
          <a:p>
            <a:pPr marL="86360">
              <a:lnSpc>
                <a:spcPct val="100000"/>
              </a:lnSpc>
              <a:spcBef>
                <a:spcPts val="45"/>
              </a:spcBef>
            </a:pPr>
            <a:r>
              <a:rPr sz="600" spc="15" dirty="0">
                <a:latin typeface="Arial"/>
                <a:cs typeface="Arial"/>
              </a:rPr>
              <a:t>housing </a:t>
            </a:r>
            <a:r>
              <a:rPr sz="600" spc="20" dirty="0">
                <a:latin typeface="Arial"/>
                <a:cs typeface="Arial"/>
              </a:rPr>
              <a:t>● </a:t>
            </a:r>
            <a:r>
              <a:rPr sz="600" spc="10" dirty="0">
                <a:latin typeface="Arial"/>
                <a:cs typeface="Arial"/>
              </a:rPr>
              <a:t>staffing </a:t>
            </a:r>
            <a:r>
              <a:rPr sz="600" spc="20" dirty="0">
                <a:latin typeface="Arial"/>
                <a:cs typeface="Arial"/>
              </a:rPr>
              <a:t>● </a:t>
            </a:r>
            <a:r>
              <a:rPr sz="600" spc="10" dirty="0">
                <a:latin typeface="Arial"/>
                <a:cs typeface="Arial"/>
              </a:rPr>
              <a:t>counseling </a:t>
            </a:r>
            <a:r>
              <a:rPr sz="600" spc="20" dirty="0">
                <a:latin typeface="Arial"/>
                <a:cs typeface="Arial"/>
              </a:rPr>
              <a:t>● </a:t>
            </a:r>
            <a:r>
              <a:rPr sz="600" spc="10" dirty="0">
                <a:latin typeface="Arial"/>
                <a:cs typeface="Arial"/>
              </a:rPr>
              <a:t>on-going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10" dirty="0">
                <a:latin typeface="Arial"/>
                <a:cs typeface="Arial"/>
              </a:rPr>
              <a:t>support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58084" y="920936"/>
            <a:ext cx="402300" cy="380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1702" y="1631060"/>
            <a:ext cx="1889599" cy="51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2844" y="884360"/>
            <a:ext cx="1255675" cy="4327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20190" y="1192185"/>
            <a:ext cx="889941" cy="121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1143" y="1191422"/>
            <a:ext cx="829310" cy="0"/>
          </a:xfrm>
          <a:custGeom>
            <a:avLst/>
            <a:gdLst/>
            <a:ahLst/>
            <a:cxnLst/>
            <a:rect l="l" t="t" r="r" b="b"/>
            <a:pathLst>
              <a:path w="829310">
                <a:moveTo>
                  <a:pt x="0" y="0"/>
                </a:moveTo>
                <a:lnTo>
                  <a:pt x="82899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0684" y="1069767"/>
            <a:ext cx="4785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Steps towards</a:t>
            </a:r>
            <a:r>
              <a:rPr spc="-90" dirty="0"/>
              <a:t> </a:t>
            </a:r>
            <a:r>
              <a:rPr dirty="0"/>
              <a:t>Accreditation.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5999" y="2241617"/>
            <a:ext cx="4637405" cy="40855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Application </a:t>
            </a: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accreditation.</a:t>
            </a:r>
            <a:endParaRPr sz="2400">
              <a:latin typeface="Times New Roman"/>
              <a:cs typeface="Times New Roman"/>
            </a:endParaRPr>
          </a:p>
          <a:p>
            <a:pPr marL="354965" marR="906780" indent="-342265">
              <a:lnSpc>
                <a:spcPts val="2590"/>
              </a:lnSpc>
              <a:spcBef>
                <a:spcPts val="61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Review conformance with  standards.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Implement the Customer-Driven  Management </a:t>
            </a:r>
            <a:r>
              <a:rPr sz="2400" b="1" dirty="0">
                <a:latin typeface="Times New Roman"/>
                <a:cs typeface="Times New Roman"/>
              </a:rPr>
              <a:t>Outcomes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  <a:p>
            <a:pPr marL="354965" marR="65405" indent="-34226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Prepare </a:t>
            </a:r>
            <a:r>
              <a:rPr sz="2400" b="1" dirty="0">
                <a:latin typeface="Times New Roman"/>
                <a:cs typeface="Times New Roman"/>
              </a:rPr>
              <a:t>for </a:t>
            </a:r>
            <a:r>
              <a:rPr sz="2400" b="1" spc="-5" dirty="0">
                <a:latin typeface="Times New Roman"/>
                <a:cs typeface="Times New Roman"/>
              </a:rPr>
              <a:t>and conduct </a:t>
            </a:r>
            <a:r>
              <a:rPr sz="2400" b="1" dirty="0">
                <a:latin typeface="Times New Roman"/>
                <a:cs typeface="Times New Roman"/>
              </a:rPr>
              <a:t>a mock  </a:t>
            </a:r>
            <a:r>
              <a:rPr sz="2400" b="1" spc="-5" dirty="0">
                <a:latin typeface="Times New Roman"/>
                <a:cs typeface="Times New Roman"/>
              </a:rPr>
              <a:t>survey.</a:t>
            </a:r>
            <a:endParaRPr sz="2400">
              <a:latin typeface="Times New Roman"/>
              <a:cs typeface="Times New Roman"/>
            </a:endParaRPr>
          </a:p>
          <a:p>
            <a:pPr marL="354965" marR="514350" indent="-34226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Continue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prepare </a:t>
            </a:r>
            <a:r>
              <a:rPr sz="2400" b="1" dirty="0">
                <a:latin typeface="Times New Roman"/>
                <a:cs typeface="Times New Roman"/>
              </a:rPr>
              <a:t>staff for  </a:t>
            </a:r>
            <a:r>
              <a:rPr sz="2400" b="1" spc="-5" dirty="0">
                <a:latin typeface="Times New Roman"/>
                <a:cs typeface="Times New Roman"/>
              </a:rPr>
              <a:t>accreditation.</a:t>
            </a:r>
            <a:endParaRPr sz="2400">
              <a:latin typeface="Times New Roman"/>
              <a:cs typeface="Times New Roman"/>
            </a:endParaRPr>
          </a:p>
          <a:p>
            <a:pPr marL="354965" marR="378460" indent="-34226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Final preparations </a:t>
            </a:r>
            <a:r>
              <a:rPr sz="2400" b="1" dirty="0">
                <a:latin typeface="Times New Roman"/>
                <a:cs typeface="Times New Roman"/>
              </a:rPr>
              <a:t>for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site  </a:t>
            </a:r>
            <a:r>
              <a:rPr sz="2400" b="1" spc="-5" dirty="0">
                <a:latin typeface="Times New Roman"/>
                <a:cs typeface="Times New Roman"/>
              </a:rPr>
              <a:t>review.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7986" y="3206739"/>
            <a:ext cx="2707919" cy="2796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322" y="1374542"/>
            <a:ext cx="62630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Which </a:t>
            </a:r>
            <a:r>
              <a:rPr dirty="0"/>
              <a:t>Locations </a:t>
            </a:r>
            <a:r>
              <a:rPr spc="-5" dirty="0"/>
              <a:t>Will </a:t>
            </a:r>
            <a:r>
              <a:rPr dirty="0"/>
              <a:t>be</a:t>
            </a:r>
            <a:r>
              <a:rPr spc="-65" dirty="0"/>
              <a:t> </a:t>
            </a:r>
            <a:r>
              <a:rPr dirty="0"/>
              <a:t>Accredited?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2057" y="2311721"/>
            <a:ext cx="4759325" cy="377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50520" indent="-3422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Times New Roman"/>
                <a:cs typeface="Times New Roman"/>
              </a:rPr>
              <a:t>All </a:t>
            </a:r>
            <a:r>
              <a:rPr sz="3000" b="1" spc="-5" dirty="0">
                <a:latin typeface="Times New Roman"/>
                <a:cs typeface="Times New Roman"/>
              </a:rPr>
              <a:t>Programs/Homes </a:t>
            </a:r>
            <a:r>
              <a:rPr sz="3000" b="1" dirty="0">
                <a:latin typeface="Times New Roman"/>
                <a:cs typeface="Times New Roman"/>
              </a:rPr>
              <a:t>are  </a:t>
            </a:r>
            <a:r>
              <a:rPr sz="3000" b="1" spc="-5" dirty="0">
                <a:latin typeface="Times New Roman"/>
                <a:cs typeface="Times New Roman"/>
              </a:rPr>
              <a:t>involved in the </a:t>
            </a:r>
            <a:r>
              <a:rPr sz="3000" b="1" dirty="0">
                <a:latin typeface="Times New Roman"/>
                <a:cs typeface="Times New Roman"/>
              </a:rPr>
              <a:t>CD-OMS  </a:t>
            </a:r>
            <a:r>
              <a:rPr sz="3000" b="1" spc="-5" dirty="0">
                <a:latin typeface="Times New Roman"/>
                <a:cs typeface="Times New Roman"/>
              </a:rPr>
              <a:t>process </a:t>
            </a:r>
            <a:r>
              <a:rPr sz="3000" b="1" dirty="0">
                <a:latin typeface="Times New Roman"/>
                <a:cs typeface="Times New Roman"/>
              </a:rPr>
              <a:t>(i.e., </a:t>
            </a:r>
            <a:r>
              <a:rPr sz="3000" b="1" spc="-5" dirty="0">
                <a:latin typeface="Times New Roman"/>
                <a:cs typeface="Times New Roman"/>
              </a:rPr>
              <a:t>Supported  Living and Community  Housing)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71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Times New Roman"/>
                <a:cs typeface="Times New Roman"/>
              </a:rPr>
              <a:t>CD-OMS </a:t>
            </a:r>
            <a:r>
              <a:rPr sz="3000" b="1" spc="-5" dirty="0">
                <a:latin typeface="Times New Roman"/>
                <a:cs typeface="Times New Roman"/>
              </a:rPr>
              <a:t>stands for  </a:t>
            </a:r>
            <a:r>
              <a:rPr sz="3000" b="1" i="1" spc="-5" dirty="0">
                <a:latin typeface="Times New Roman"/>
                <a:cs typeface="Times New Roman"/>
              </a:rPr>
              <a:t>Customer-Driven Outcomes  Management</a:t>
            </a:r>
            <a:r>
              <a:rPr sz="3000" b="1" i="1" dirty="0">
                <a:latin typeface="Times New Roman"/>
                <a:cs typeface="Times New Roman"/>
              </a:rPr>
              <a:t> </a:t>
            </a:r>
            <a:r>
              <a:rPr sz="3000" b="1" i="1" spc="-5" dirty="0">
                <a:latin typeface="Times New Roman"/>
                <a:cs typeface="Times New Roman"/>
              </a:rPr>
              <a:t>System</a:t>
            </a:r>
            <a:r>
              <a:rPr sz="3000" b="1" spc="-5" dirty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6880" y="2597200"/>
            <a:ext cx="2319329" cy="3795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12996" y="675798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5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913" y="1069767"/>
            <a:ext cx="51415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During the Site Visit </a:t>
            </a:r>
            <a:r>
              <a:rPr dirty="0"/>
              <a:t>by</a:t>
            </a:r>
            <a:r>
              <a:rPr spc="-50" dirty="0"/>
              <a:t> </a:t>
            </a:r>
            <a:r>
              <a:rPr dirty="0"/>
              <a:t>CARF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245" y="2532071"/>
            <a:ext cx="4919345" cy="30124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Interviews with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stakeholders.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Consultation </a:t>
            </a:r>
            <a:r>
              <a:rPr sz="2800" b="1" spc="-10" dirty="0">
                <a:latin typeface="Times New Roman"/>
                <a:cs typeface="Times New Roman"/>
              </a:rPr>
              <a:t>with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staff.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Documents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reviewed.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Facilities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reviewed.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Gather information and data  to prepare the Survey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Report.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4496" y="2444816"/>
            <a:ext cx="2994416" cy="3477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440" y="1069767"/>
            <a:ext cx="4882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After </a:t>
            </a:r>
            <a:r>
              <a:rPr spc="-5" dirty="0"/>
              <a:t>the Site Visit </a:t>
            </a:r>
            <a:r>
              <a:rPr dirty="0"/>
              <a:t>by</a:t>
            </a:r>
            <a:r>
              <a:rPr spc="-50" dirty="0"/>
              <a:t> </a:t>
            </a:r>
            <a:r>
              <a:rPr spc="-5" dirty="0"/>
              <a:t>CARF.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9348" y="2430583"/>
            <a:ext cx="3872229" cy="39027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718185" indent="-342265">
              <a:lnSpc>
                <a:spcPts val="2590"/>
              </a:lnSpc>
              <a:spcBef>
                <a:spcPts val="4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TSCS </a:t>
            </a:r>
            <a:r>
              <a:rPr sz="2400" b="1" dirty="0">
                <a:latin typeface="Times New Roman"/>
                <a:cs typeface="Times New Roman"/>
              </a:rPr>
              <a:t>receives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CARF  </a:t>
            </a:r>
            <a:r>
              <a:rPr sz="2400" b="1" spc="-5" dirty="0">
                <a:latin typeface="Times New Roman"/>
                <a:cs typeface="Times New Roman"/>
              </a:rPr>
              <a:t>Survey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Report.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Quality </a:t>
            </a:r>
            <a:r>
              <a:rPr sz="2400" b="1" spc="-5" dirty="0">
                <a:latin typeface="Times New Roman"/>
                <a:cs typeface="Times New Roman"/>
              </a:rPr>
              <a:t>Improvement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Plan  </a:t>
            </a:r>
            <a:r>
              <a:rPr sz="2400" b="1" spc="-5" dirty="0">
                <a:latin typeface="Times New Roman"/>
                <a:cs typeface="Times New Roman"/>
              </a:rPr>
              <a:t>due </a:t>
            </a:r>
            <a:r>
              <a:rPr sz="2400" b="1" dirty="0">
                <a:latin typeface="Times New Roman"/>
                <a:cs typeface="Times New Roman"/>
              </a:rPr>
              <a:t>90 </a:t>
            </a:r>
            <a:r>
              <a:rPr sz="2400" b="1" spc="-5" dirty="0">
                <a:latin typeface="Times New Roman"/>
                <a:cs typeface="Times New Roman"/>
              </a:rPr>
              <a:t>days following the  Survey Report addressing  </a:t>
            </a:r>
            <a:r>
              <a:rPr sz="2400" b="1" dirty="0">
                <a:latin typeface="Times New Roman"/>
                <a:cs typeface="Times New Roman"/>
              </a:rPr>
              <a:t>all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“Recommendations.”</a:t>
            </a:r>
            <a:endParaRPr sz="2400">
              <a:latin typeface="Times New Roman"/>
              <a:cs typeface="Times New Roman"/>
            </a:endParaRPr>
          </a:p>
          <a:p>
            <a:pPr marL="354965" marR="383540" indent="-342265">
              <a:lnSpc>
                <a:spcPts val="2590"/>
              </a:lnSpc>
              <a:spcBef>
                <a:spcPts val="58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Review and response by  </a:t>
            </a:r>
            <a:r>
              <a:rPr sz="2400" b="1" spc="-10" dirty="0">
                <a:latin typeface="Times New Roman"/>
                <a:cs typeface="Times New Roman"/>
              </a:rPr>
              <a:t>CARF.</a:t>
            </a:r>
            <a:endParaRPr sz="2400">
              <a:latin typeface="Times New Roman"/>
              <a:cs typeface="Times New Roman"/>
            </a:endParaRPr>
          </a:p>
          <a:p>
            <a:pPr marL="354965" marR="167640" indent="-342265">
              <a:lnSpc>
                <a:spcPts val="2590"/>
              </a:lnSpc>
              <a:spcBef>
                <a:spcPts val="5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Continue the Survey  experience……use </a:t>
            </a:r>
            <a:r>
              <a:rPr sz="2400" b="1" spc="-10" dirty="0">
                <a:latin typeface="Times New Roman"/>
                <a:cs typeface="Times New Roman"/>
              </a:rPr>
              <a:t>CARF  </a:t>
            </a:r>
            <a:r>
              <a:rPr sz="2400" b="1" dirty="0">
                <a:latin typeface="Times New Roman"/>
                <a:cs typeface="Times New Roman"/>
              </a:rPr>
              <a:t>as a living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experience.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1904" y="2597185"/>
            <a:ext cx="3119368" cy="3347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2376" y="2138613"/>
            <a:ext cx="6064885" cy="250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1375" marR="836294" indent="154305" algn="ctr">
              <a:lnSpc>
                <a:spcPct val="125000"/>
              </a:lnSpc>
              <a:spcBef>
                <a:spcPts val="95"/>
              </a:spcBef>
            </a:pPr>
            <a:r>
              <a:rPr sz="4400" b="1" dirty="0">
                <a:latin typeface="Times New Roman"/>
                <a:cs typeface="Times New Roman"/>
              </a:rPr>
              <a:t>Strive for</a:t>
            </a:r>
            <a:r>
              <a:rPr sz="4400" b="1" spc="-12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Success  To Assure</a:t>
            </a:r>
            <a:r>
              <a:rPr sz="4400" b="1" spc="-12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Quality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4400" b="1" dirty="0">
                <a:latin typeface="Times New Roman"/>
                <a:cs typeface="Times New Roman"/>
              </a:rPr>
              <a:t>Because Quality</a:t>
            </a:r>
            <a:r>
              <a:rPr sz="4400" b="1" spc="-12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Matters.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30758" y="692354"/>
            <a:ext cx="1142904" cy="1142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1614" y="683210"/>
            <a:ext cx="1163320" cy="1163320"/>
          </a:xfrm>
          <a:custGeom>
            <a:avLst/>
            <a:gdLst/>
            <a:ahLst/>
            <a:cxnLst/>
            <a:rect l="l" t="t" r="r" b="b"/>
            <a:pathLst>
              <a:path w="1163320" h="1163320">
                <a:moveTo>
                  <a:pt x="1162705" y="1162719"/>
                </a:moveTo>
                <a:lnTo>
                  <a:pt x="1162705" y="0"/>
                </a:lnTo>
                <a:lnTo>
                  <a:pt x="0" y="0"/>
                </a:lnTo>
                <a:lnTo>
                  <a:pt x="0" y="1162719"/>
                </a:lnTo>
                <a:lnTo>
                  <a:pt x="4572" y="1162719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152037" y="9144"/>
                </a:lnTo>
                <a:lnTo>
                  <a:pt x="1152037" y="4572"/>
                </a:lnTo>
                <a:lnTo>
                  <a:pt x="1158133" y="9144"/>
                </a:lnTo>
                <a:lnTo>
                  <a:pt x="1158133" y="1162719"/>
                </a:lnTo>
                <a:lnTo>
                  <a:pt x="1162705" y="1162719"/>
                </a:lnTo>
                <a:close/>
              </a:path>
              <a:path w="1163320" h="116332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163320" h="1163320">
                <a:moveTo>
                  <a:pt x="9144" y="1152051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152051"/>
                </a:lnTo>
                <a:lnTo>
                  <a:pt x="9144" y="1152051"/>
                </a:lnTo>
                <a:close/>
              </a:path>
              <a:path w="1163320" h="1163320">
                <a:moveTo>
                  <a:pt x="1158133" y="1152051"/>
                </a:moveTo>
                <a:lnTo>
                  <a:pt x="4572" y="1152051"/>
                </a:lnTo>
                <a:lnTo>
                  <a:pt x="9144" y="1158147"/>
                </a:lnTo>
                <a:lnTo>
                  <a:pt x="9144" y="1162719"/>
                </a:lnTo>
                <a:lnTo>
                  <a:pt x="1152037" y="1162719"/>
                </a:lnTo>
                <a:lnTo>
                  <a:pt x="1152037" y="1158147"/>
                </a:lnTo>
                <a:lnTo>
                  <a:pt x="1158133" y="1152051"/>
                </a:lnTo>
                <a:close/>
              </a:path>
              <a:path w="1163320" h="1163320">
                <a:moveTo>
                  <a:pt x="9144" y="1162719"/>
                </a:moveTo>
                <a:lnTo>
                  <a:pt x="9144" y="1158147"/>
                </a:lnTo>
                <a:lnTo>
                  <a:pt x="4572" y="1152051"/>
                </a:lnTo>
                <a:lnTo>
                  <a:pt x="4572" y="1162719"/>
                </a:lnTo>
                <a:lnTo>
                  <a:pt x="9144" y="1162719"/>
                </a:lnTo>
                <a:close/>
              </a:path>
              <a:path w="1163320" h="1163320">
                <a:moveTo>
                  <a:pt x="1158133" y="9144"/>
                </a:moveTo>
                <a:lnTo>
                  <a:pt x="1152037" y="4572"/>
                </a:lnTo>
                <a:lnTo>
                  <a:pt x="1152037" y="9144"/>
                </a:lnTo>
                <a:lnTo>
                  <a:pt x="1158133" y="9144"/>
                </a:lnTo>
                <a:close/>
              </a:path>
              <a:path w="1163320" h="1163320">
                <a:moveTo>
                  <a:pt x="1158133" y="1152051"/>
                </a:moveTo>
                <a:lnTo>
                  <a:pt x="1158133" y="9144"/>
                </a:lnTo>
                <a:lnTo>
                  <a:pt x="1152037" y="9144"/>
                </a:lnTo>
                <a:lnTo>
                  <a:pt x="1152037" y="1152051"/>
                </a:lnTo>
                <a:lnTo>
                  <a:pt x="1158133" y="1152051"/>
                </a:lnTo>
                <a:close/>
              </a:path>
              <a:path w="1163320" h="1163320">
                <a:moveTo>
                  <a:pt x="1158133" y="1162719"/>
                </a:moveTo>
                <a:lnTo>
                  <a:pt x="1158133" y="1152051"/>
                </a:lnTo>
                <a:lnTo>
                  <a:pt x="1152037" y="1158147"/>
                </a:lnTo>
                <a:lnTo>
                  <a:pt x="1152037" y="1162719"/>
                </a:lnTo>
                <a:lnTo>
                  <a:pt x="1158133" y="1162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6471" y="1911446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419"/>
                </a:lnTo>
              </a:path>
            </a:pathLst>
          </a:custGeom>
          <a:ln w="259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3909" y="4883017"/>
            <a:ext cx="3177280" cy="2122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3234" y="777692"/>
            <a:ext cx="2099893" cy="563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9324" y="959963"/>
            <a:ext cx="2049780" cy="6591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35"/>
              </a:spcBef>
            </a:pPr>
            <a:r>
              <a:rPr sz="2200" b="1" spc="114" dirty="0">
                <a:latin typeface="Verdana"/>
                <a:cs typeface="Verdana"/>
              </a:rPr>
              <a:t>TSCS</a:t>
            </a:r>
            <a:endParaRPr sz="2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950" spc="35" dirty="0">
                <a:latin typeface="Arial Black"/>
                <a:cs typeface="Arial Black"/>
              </a:rPr>
              <a:t>Taylor </a:t>
            </a:r>
            <a:r>
              <a:rPr sz="950" spc="40" dirty="0">
                <a:latin typeface="Arial Black"/>
                <a:cs typeface="Arial Black"/>
              </a:rPr>
              <a:t>Special Care</a:t>
            </a:r>
            <a:r>
              <a:rPr sz="950" spc="-50" dirty="0">
                <a:latin typeface="Arial Black"/>
                <a:cs typeface="Arial Black"/>
              </a:rPr>
              <a:t> </a:t>
            </a:r>
            <a:r>
              <a:rPr sz="950" spc="40" dirty="0">
                <a:latin typeface="Arial Black"/>
                <a:cs typeface="Arial Black"/>
              </a:rPr>
              <a:t>Services</a:t>
            </a:r>
            <a:endParaRPr sz="950">
              <a:latin typeface="Arial Black"/>
              <a:cs typeface="Arial Black"/>
            </a:endParaRPr>
          </a:p>
          <a:p>
            <a:pPr marR="17780" algn="ctr">
              <a:lnSpc>
                <a:spcPct val="100000"/>
              </a:lnSpc>
              <a:spcBef>
                <a:spcPts val="75"/>
              </a:spcBef>
            </a:pPr>
            <a:r>
              <a:rPr sz="650" spc="25" dirty="0">
                <a:latin typeface="Arial"/>
                <a:cs typeface="Arial"/>
              </a:rPr>
              <a:t>housing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staffing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counseling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5" dirty="0">
                <a:latin typeface="Arial"/>
                <a:cs typeface="Arial"/>
              </a:rPr>
              <a:t>on-going</a:t>
            </a:r>
            <a:r>
              <a:rPr sz="650" spc="-7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4188" y="861506"/>
            <a:ext cx="449544" cy="423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2664" y="861506"/>
            <a:ext cx="451484" cy="424180"/>
          </a:xfrm>
          <a:custGeom>
            <a:avLst/>
            <a:gdLst/>
            <a:ahLst/>
            <a:cxnLst/>
            <a:rect l="l" t="t" r="r" b="b"/>
            <a:pathLst>
              <a:path w="451485" h="424180">
                <a:moveTo>
                  <a:pt x="112765" y="0"/>
                </a:moveTo>
                <a:lnTo>
                  <a:pt x="0" y="423636"/>
                </a:lnTo>
                <a:lnTo>
                  <a:pt x="338292" y="423636"/>
                </a:lnTo>
                <a:lnTo>
                  <a:pt x="451068" y="0"/>
                </a:lnTo>
                <a:lnTo>
                  <a:pt x="112765" y="0"/>
                </a:lnTo>
                <a:close/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3234" y="1652397"/>
            <a:ext cx="2099893" cy="56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3324" y="692354"/>
            <a:ext cx="2280285" cy="1100455"/>
          </a:xfrm>
          <a:custGeom>
            <a:avLst/>
            <a:gdLst/>
            <a:ahLst/>
            <a:cxnLst/>
            <a:rect l="l" t="t" r="r" b="b"/>
            <a:pathLst>
              <a:path w="2280285" h="1100455">
                <a:moveTo>
                  <a:pt x="0" y="0"/>
                </a:moveTo>
                <a:lnTo>
                  <a:pt x="0" y="1100238"/>
                </a:lnTo>
                <a:lnTo>
                  <a:pt x="2279721" y="1100238"/>
                </a:lnTo>
                <a:lnTo>
                  <a:pt x="2279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3234" y="777692"/>
            <a:ext cx="2099893" cy="563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59063" y="959963"/>
            <a:ext cx="848994" cy="3435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2200" b="1" spc="110" dirty="0">
                <a:latin typeface="Verdana"/>
                <a:cs typeface="Verdana"/>
              </a:rPr>
              <a:t>TS</a:t>
            </a:r>
            <a:r>
              <a:rPr sz="2200" b="1" spc="120" dirty="0">
                <a:latin typeface="Verdana"/>
                <a:cs typeface="Verdana"/>
              </a:rPr>
              <a:t>C</a:t>
            </a:r>
            <a:r>
              <a:rPr sz="2200" b="1" spc="114" dirty="0">
                <a:latin typeface="Verdana"/>
                <a:cs typeface="Verdana"/>
              </a:rPr>
              <a:t>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3324" y="1340452"/>
            <a:ext cx="2280285" cy="2901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85"/>
              </a:spcBef>
            </a:pPr>
            <a:r>
              <a:rPr sz="950" spc="35" dirty="0">
                <a:latin typeface="Arial Black"/>
                <a:cs typeface="Arial Black"/>
              </a:rPr>
              <a:t>Taylor </a:t>
            </a:r>
            <a:r>
              <a:rPr sz="950" spc="40" dirty="0">
                <a:latin typeface="Arial Black"/>
                <a:cs typeface="Arial Black"/>
              </a:rPr>
              <a:t>Special Care</a:t>
            </a:r>
            <a:r>
              <a:rPr sz="950" spc="-30" dirty="0">
                <a:latin typeface="Arial Black"/>
                <a:cs typeface="Arial Black"/>
              </a:rPr>
              <a:t> </a:t>
            </a:r>
            <a:r>
              <a:rPr sz="950" spc="40" dirty="0">
                <a:latin typeface="Arial Black"/>
                <a:cs typeface="Arial Black"/>
              </a:rPr>
              <a:t>Services</a:t>
            </a:r>
            <a:endParaRPr sz="950">
              <a:latin typeface="Arial Black"/>
              <a:cs typeface="Arial Black"/>
            </a:endParaRPr>
          </a:p>
          <a:p>
            <a:pPr marL="95885">
              <a:lnSpc>
                <a:spcPct val="100000"/>
              </a:lnSpc>
              <a:spcBef>
                <a:spcPts val="70"/>
              </a:spcBef>
            </a:pPr>
            <a:r>
              <a:rPr sz="650" spc="25" dirty="0">
                <a:latin typeface="Arial"/>
                <a:cs typeface="Arial"/>
              </a:rPr>
              <a:t>housing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staffing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counseling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5" dirty="0">
                <a:latin typeface="Arial"/>
                <a:cs typeface="Arial"/>
              </a:rPr>
              <a:t>on-going</a:t>
            </a:r>
            <a:r>
              <a:rPr sz="650" spc="-8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24188" y="861506"/>
            <a:ext cx="449544" cy="423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3234" y="1652397"/>
            <a:ext cx="2099893" cy="56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8948" y="821882"/>
            <a:ext cx="1395868" cy="481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6770" y="1161707"/>
            <a:ext cx="988993" cy="137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5341" y="1162469"/>
            <a:ext cx="920750" cy="0"/>
          </a:xfrm>
          <a:custGeom>
            <a:avLst/>
            <a:gdLst/>
            <a:ahLst/>
            <a:cxnLst/>
            <a:rect l="l" t="t" r="r" b="b"/>
            <a:pathLst>
              <a:path w="920750">
                <a:moveTo>
                  <a:pt x="0" y="0"/>
                </a:moveTo>
                <a:lnTo>
                  <a:pt x="920418" y="0"/>
                </a:lnTo>
              </a:path>
            </a:pathLst>
          </a:custGeom>
          <a:ln w="28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201" y="1010331"/>
            <a:ext cx="30841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latin typeface="Times New Roman"/>
                <a:cs typeface="Times New Roman"/>
              </a:rPr>
              <a:t>Sample</a:t>
            </a:r>
            <a:r>
              <a:rPr sz="4400" i="0" spc="-90" dirty="0">
                <a:latin typeface="Times New Roman"/>
                <a:cs typeface="Times New Roman"/>
              </a:rPr>
              <a:t> </a:t>
            </a:r>
            <a:r>
              <a:rPr sz="4400" i="0" spc="-5" dirty="0">
                <a:latin typeface="Times New Roman"/>
                <a:cs typeface="Times New Roman"/>
              </a:rPr>
              <a:t>Quiz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6829" y="2166945"/>
            <a:ext cx="7521575" cy="417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Q1: Taylor’s Special Care Services, Inc., </a:t>
            </a:r>
            <a:r>
              <a:rPr sz="1600" b="1" dirty="0">
                <a:latin typeface="Times New Roman"/>
                <a:cs typeface="Times New Roman"/>
              </a:rPr>
              <a:t>will </a:t>
            </a:r>
            <a:r>
              <a:rPr sz="1600" b="1" spc="-5" dirty="0">
                <a:latin typeface="Times New Roman"/>
                <a:cs typeface="Times New Roman"/>
              </a:rPr>
              <a:t>be surveyed under the Behavioral Health  Standards.</a:t>
            </a:r>
            <a:endParaRPr sz="16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384"/>
              </a:spcBef>
              <a:tabLst>
                <a:tab pos="275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True	False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7239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Q2: </a:t>
            </a:r>
            <a:r>
              <a:rPr sz="1600" b="1" spc="-10" dirty="0">
                <a:latin typeface="Times New Roman"/>
                <a:cs typeface="Times New Roman"/>
              </a:rPr>
              <a:t>CARF </a:t>
            </a:r>
            <a:r>
              <a:rPr sz="1600" b="1" spc="-5" dirty="0">
                <a:latin typeface="Times New Roman"/>
                <a:cs typeface="Times New Roman"/>
              </a:rPr>
              <a:t>Accreditation provides a framework for quality </a:t>
            </a:r>
            <a:r>
              <a:rPr sz="1600" b="1" spc="-10" dirty="0">
                <a:latin typeface="Times New Roman"/>
                <a:cs typeface="Times New Roman"/>
              </a:rPr>
              <a:t>improvement </a:t>
            </a:r>
            <a:r>
              <a:rPr sz="1600" b="1" dirty="0">
                <a:latin typeface="Times New Roman"/>
                <a:cs typeface="Times New Roman"/>
              </a:rPr>
              <a:t>with </a:t>
            </a:r>
            <a:r>
              <a:rPr sz="1600" b="1" spc="-5" dirty="0">
                <a:latin typeface="Times New Roman"/>
                <a:cs typeface="Times New Roman"/>
              </a:rPr>
              <a:t>a focus  </a:t>
            </a:r>
            <a:r>
              <a:rPr sz="1600" b="1" dirty="0">
                <a:latin typeface="Times New Roman"/>
                <a:cs typeface="Times New Roman"/>
              </a:rPr>
              <a:t>on </a:t>
            </a:r>
            <a:r>
              <a:rPr sz="1600" b="1" spc="-5" dirty="0">
                <a:latin typeface="Times New Roman"/>
                <a:cs typeface="Times New Roman"/>
              </a:rPr>
              <a:t>individual’s </a:t>
            </a:r>
            <a:r>
              <a:rPr sz="1600" b="1" spc="-10" dirty="0">
                <a:latin typeface="Times New Roman"/>
                <a:cs typeface="Times New Roman"/>
              </a:rPr>
              <a:t>outcomes </a:t>
            </a:r>
            <a:r>
              <a:rPr sz="1600" b="1" spc="-5" dirty="0">
                <a:latin typeface="Times New Roman"/>
                <a:cs typeface="Times New Roman"/>
              </a:rPr>
              <a:t>and</a:t>
            </a:r>
            <a:r>
              <a:rPr sz="1600" b="1" spc="7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satisfaction.</a:t>
            </a:r>
            <a:endParaRPr sz="16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385"/>
              </a:spcBef>
              <a:tabLst>
                <a:tab pos="275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True	False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17272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Q3: </a:t>
            </a:r>
            <a:r>
              <a:rPr sz="1600" b="1" spc="-10" dirty="0">
                <a:latin typeface="Times New Roman"/>
                <a:cs typeface="Times New Roman"/>
              </a:rPr>
              <a:t>One </a:t>
            </a:r>
            <a:r>
              <a:rPr sz="1600" b="1" spc="-5" dirty="0">
                <a:latin typeface="Times New Roman"/>
                <a:cs typeface="Times New Roman"/>
              </a:rPr>
              <a:t>accreditation condition is that the organization </a:t>
            </a:r>
            <a:r>
              <a:rPr sz="1600" b="1" spc="-10" dirty="0">
                <a:latin typeface="Times New Roman"/>
                <a:cs typeface="Times New Roman"/>
              </a:rPr>
              <a:t>must </a:t>
            </a:r>
            <a:r>
              <a:rPr sz="1600" b="1" spc="-5" dirty="0">
                <a:latin typeface="Times New Roman"/>
                <a:cs typeface="Times New Roman"/>
              </a:rPr>
              <a:t>use and implement  </a:t>
            </a:r>
            <a:r>
              <a:rPr sz="1600" b="1" spc="-10" dirty="0">
                <a:latin typeface="Times New Roman"/>
                <a:cs typeface="Times New Roman"/>
              </a:rPr>
              <a:t>CARF’s </a:t>
            </a:r>
            <a:r>
              <a:rPr sz="1600" b="1" spc="-5" dirty="0">
                <a:latin typeface="Times New Roman"/>
                <a:cs typeface="Times New Roman"/>
              </a:rPr>
              <a:t>organizational and services standards for a </a:t>
            </a:r>
            <a:r>
              <a:rPr sz="1600" b="1" spc="-10" dirty="0">
                <a:latin typeface="Times New Roman"/>
                <a:cs typeface="Times New Roman"/>
              </a:rPr>
              <a:t>minimum </a:t>
            </a:r>
            <a:r>
              <a:rPr sz="1600" b="1" dirty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2 years prior to the  site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survey.</a:t>
            </a:r>
            <a:endParaRPr sz="16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385"/>
              </a:spcBef>
              <a:tabLst>
                <a:tab pos="275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True	False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Q4: “E” in ASPIRE for Excellence stands for “Effect Corrective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Action”.</a:t>
            </a:r>
            <a:endParaRPr sz="16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384"/>
              </a:spcBef>
              <a:tabLst>
                <a:tab pos="275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True	False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30758" y="692354"/>
            <a:ext cx="1142904" cy="1142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1614" y="683210"/>
            <a:ext cx="1163320" cy="1163320"/>
          </a:xfrm>
          <a:custGeom>
            <a:avLst/>
            <a:gdLst/>
            <a:ahLst/>
            <a:cxnLst/>
            <a:rect l="l" t="t" r="r" b="b"/>
            <a:pathLst>
              <a:path w="1163320" h="1163320">
                <a:moveTo>
                  <a:pt x="1162705" y="1162719"/>
                </a:moveTo>
                <a:lnTo>
                  <a:pt x="1162705" y="0"/>
                </a:lnTo>
                <a:lnTo>
                  <a:pt x="0" y="0"/>
                </a:lnTo>
                <a:lnTo>
                  <a:pt x="0" y="1162719"/>
                </a:lnTo>
                <a:lnTo>
                  <a:pt x="4572" y="1162719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152037" y="9144"/>
                </a:lnTo>
                <a:lnTo>
                  <a:pt x="1152037" y="4572"/>
                </a:lnTo>
                <a:lnTo>
                  <a:pt x="1158133" y="9144"/>
                </a:lnTo>
                <a:lnTo>
                  <a:pt x="1158133" y="1162719"/>
                </a:lnTo>
                <a:lnTo>
                  <a:pt x="1162705" y="1162719"/>
                </a:lnTo>
                <a:close/>
              </a:path>
              <a:path w="1163320" h="116332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163320" h="1163320">
                <a:moveTo>
                  <a:pt x="9144" y="1152051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152051"/>
                </a:lnTo>
                <a:lnTo>
                  <a:pt x="9144" y="1152051"/>
                </a:lnTo>
                <a:close/>
              </a:path>
              <a:path w="1163320" h="1163320">
                <a:moveTo>
                  <a:pt x="1158133" y="1152051"/>
                </a:moveTo>
                <a:lnTo>
                  <a:pt x="4572" y="1152051"/>
                </a:lnTo>
                <a:lnTo>
                  <a:pt x="9144" y="1158147"/>
                </a:lnTo>
                <a:lnTo>
                  <a:pt x="9144" y="1162719"/>
                </a:lnTo>
                <a:lnTo>
                  <a:pt x="1152037" y="1162719"/>
                </a:lnTo>
                <a:lnTo>
                  <a:pt x="1152037" y="1158147"/>
                </a:lnTo>
                <a:lnTo>
                  <a:pt x="1158133" y="1152051"/>
                </a:lnTo>
                <a:close/>
              </a:path>
              <a:path w="1163320" h="1163320">
                <a:moveTo>
                  <a:pt x="9144" y="1162719"/>
                </a:moveTo>
                <a:lnTo>
                  <a:pt x="9144" y="1158147"/>
                </a:lnTo>
                <a:lnTo>
                  <a:pt x="4572" y="1152051"/>
                </a:lnTo>
                <a:lnTo>
                  <a:pt x="4572" y="1162719"/>
                </a:lnTo>
                <a:lnTo>
                  <a:pt x="9144" y="1162719"/>
                </a:lnTo>
                <a:close/>
              </a:path>
              <a:path w="1163320" h="1163320">
                <a:moveTo>
                  <a:pt x="1158133" y="9144"/>
                </a:moveTo>
                <a:lnTo>
                  <a:pt x="1152037" y="4572"/>
                </a:lnTo>
                <a:lnTo>
                  <a:pt x="1152037" y="9144"/>
                </a:lnTo>
                <a:lnTo>
                  <a:pt x="1158133" y="9144"/>
                </a:lnTo>
                <a:close/>
              </a:path>
              <a:path w="1163320" h="1163320">
                <a:moveTo>
                  <a:pt x="1158133" y="1152051"/>
                </a:moveTo>
                <a:lnTo>
                  <a:pt x="1158133" y="9144"/>
                </a:lnTo>
                <a:lnTo>
                  <a:pt x="1152037" y="9144"/>
                </a:lnTo>
                <a:lnTo>
                  <a:pt x="1152037" y="1152051"/>
                </a:lnTo>
                <a:lnTo>
                  <a:pt x="1158133" y="1152051"/>
                </a:lnTo>
                <a:close/>
              </a:path>
              <a:path w="1163320" h="1163320">
                <a:moveTo>
                  <a:pt x="1158133" y="1162719"/>
                </a:moveTo>
                <a:lnTo>
                  <a:pt x="1158133" y="1152051"/>
                </a:lnTo>
                <a:lnTo>
                  <a:pt x="1152037" y="1158147"/>
                </a:lnTo>
                <a:lnTo>
                  <a:pt x="1152037" y="1162719"/>
                </a:lnTo>
                <a:lnTo>
                  <a:pt x="1158133" y="1162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6471" y="1911446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419"/>
                </a:lnTo>
              </a:path>
            </a:pathLst>
          </a:custGeom>
          <a:ln w="259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3234" y="777692"/>
            <a:ext cx="2099893" cy="56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9324" y="959963"/>
            <a:ext cx="2049780" cy="6591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35"/>
              </a:spcBef>
            </a:pPr>
            <a:r>
              <a:rPr sz="2200" b="1" spc="114" dirty="0">
                <a:latin typeface="Verdana"/>
                <a:cs typeface="Verdana"/>
              </a:rPr>
              <a:t>TSCS</a:t>
            </a:r>
            <a:endParaRPr sz="2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950" spc="35" dirty="0">
                <a:latin typeface="Arial Black"/>
                <a:cs typeface="Arial Black"/>
              </a:rPr>
              <a:t>Taylor </a:t>
            </a:r>
            <a:r>
              <a:rPr sz="950" spc="40" dirty="0">
                <a:latin typeface="Arial Black"/>
                <a:cs typeface="Arial Black"/>
              </a:rPr>
              <a:t>Special Care</a:t>
            </a:r>
            <a:r>
              <a:rPr sz="950" spc="-50" dirty="0">
                <a:latin typeface="Arial Black"/>
                <a:cs typeface="Arial Black"/>
              </a:rPr>
              <a:t> </a:t>
            </a:r>
            <a:r>
              <a:rPr sz="950" spc="40" dirty="0">
                <a:latin typeface="Arial Black"/>
                <a:cs typeface="Arial Black"/>
              </a:rPr>
              <a:t>Services</a:t>
            </a:r>
            <a:endParaRPr sz="950">
              <a:latin typeface="Arial Black"/>
              <a:cs typeface="Arial Black"/>
            </a:endParaRPr>
          </a:p>
          <a:p>
            <a:pPr marR="17780" algn="ctr">
              <a:lnSpc>
                <a:spcPct val="100000"/>
              </a:lnSpc>
              <a:spcBef>
                <a:spcPts val="75"/>
              </a:spcBef>
            </a:pPr>
            <a:r>
              <a:rPr sz="650" spc="25" dirty="0">
                <a:latin typeface="Arial"/>
                <a:cs typeface="Arial"/>
              </a:rPr>
              <a:t>housing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staffing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counseling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5" dirty="0">
                <a:latin typeface="Arial"/>
                <a:cs typeface="Arial"/>
              </a:rPr>
              <a:t>on-going</a:t>
            </a:r>
            <a:r>
              <a:rPr sz="650" spc="-7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4188" y="861506"/>
            <a:ext cx="449544" cy="423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2664" y="861506"/>
            <a:ext cx="451484" cy="424180"/>
          </a:xfrm>
          <a:custGeom>
            <a:avLst/>
            <a:gdLst/>
            <a:ahLst/>
            <a:cxnLst/>
            <a:rect l="l" t="t" r="r" b="b"/>
            <a:pathLst>
              <a:path w="451485" h="424180">
                <a:moveTo>
                  <a:pt x="112765" y="0"/>
                </a:moveTo>
                <a:lnTo>
                  <a:pt x="0" y="423636"/>
                </a:lnTo>
                <a:lnTo>
                  <a:pt x="338292" y="423636"/>
                </a:lnTo>
                <a:lnTo>
                  <a:pt x="451068" y="0"/>
                </a:lnTo>
                <a:lnTo>
                  <a:pt x="112765" y="0"/>
                </a:lnTo>
                <a:close/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3234" y="1652397"/>
            <a:ext cx="2099893" cy="56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3324" y="692354"/>
            <a:ext cx="2280285" cy="1100455"/>
          </a:xfrm>
          <a:custGeom>
            <a:avLst/>
            <a:gdLst/>
            <a:ahLst/>
            <a:cxnLst/>
            <a:rect l="l" t="t" r="r" b="b"/>
            <a:pathLst>
              <a:path w="2280285" h="1100455">
                <a:moveTo>
                  <a:pt x="0" y="0"/>
                </a:moveTo>
                <a:lnTo>
                  <a:pt x="0" y="1100238"/>
                </a:lnTo>
                <a:lnTo>
                  <a:pt x="2279721" y="1100238"/>
                </a:lnTo>
                <a:lnTo>
                  <a:pt x="2279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3234" y="777692"/>
            <a:ext cx="2099893" cy="56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59063" y="959963"/>
            <a:ext cx="848994" cy="3435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2200" b="1" spc="110" dirty="0">
                <a:latin typeface="Verdana"/>
                <a:cs typeface="Verdana"/>
              </a:rPr>
              <a:t>TS</a:t>
            </a:r>
            <a:r>
              <a:rPr sz="2200" b="1" spc="120" dirty="0">
                <a:latin typeface="Verdana"/>
                <a:cs typeface="Verdana"/>
              </a:rPr>
              <a:t>C</a:t>
            </a:r>
            <a:r>
              <a:rPr sz="2200" b="1" spc="114" dirty="0">
                <a:latin typeface="Verdana"/>
                <a:cs typeface="Verdana"/>
              </a:rPr>
              <a:t>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3324" y="1340452"/>
            <a:ext cx="2280285" cy="2901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85"/>
              </a:spcBef>
            </a:pPr>
            <a:r>
              <a:rPr sz="950" spc="35" dirty="0">
                <a:latin typeface="Arial Black"/>
                <a:cs typeface="Arial Black"/>
              </a:rPr>
              <a:t>Taylor </a:t>
            </a:r>
            <a:r>
              <a:rPr sz="950" spc="40" dirty="0">
                <a:latin typeface="Arial Black"/>
                <a:cs typeface="Arial Black"/>
              </a:rPr>
              <a:t>Special Care</a:t>
            </a:r>
            <a:r>
              <a:rPr sz="950" spc="-30" dirty="0">
                <a:latin typeface="Arial Black"/>
                <a:cs typeface="Arial Black"/>
              </a:rPr>
              <a:t> </a:t>
            </a:r>
            <a:r>
              <a:rPr sz="950" spc="40" dirty="0">
                <a:latin typeface="Arial Black"/>
                <a:cs typeface="Arial Black"/>
              </a:rPr>
              <a:t>Services</a:t>
            </a:r>
            <a:endParaRPr sz="950">
              <a:latin typeface="Arial Black"/>
              <a:cs typeface="Arial Black"/>
            </a:endParaRPr>
          </a:p>
          <a:p>
            <a:pPr marL="95885">
              <a:lnSpc>
                <a:spcPct val="100000"/>
              </a:lnSpc>
              <a:spcBef>
                <a:spcPts val="70"/>
              </a:spcBef>
            </a:pPr>
            <a:r>
              <a:rPr sz="650" spc="25" dirty="0">
                <a:latin typeface="Arial"/>
                <a:cs typeface="Arial"/>
              </a:rPr>
              <a:t>housing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staffing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counseling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5" dirty="0">
                <a:latin typeface="Arial"/>
                <a:cs typeface="Arial"/>
              </a:rPr>
              <a:t>on-going</a:t>
            </a:r>
            <a:r>
              <a:rPr sz="650" spc="-8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24188" y="861506"/>
            <a:ext cx="449544" cy="423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3234" y="1652397"/>
            <a:ext cx="2099893" cy="56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8948" y="821882"/>
            <a:ext cx="1395868" cy="481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6770" y="1161707"/>
            <a:ext cx="988993" cy="137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5341" y="1162469"/>
            <a:ext cx="920750" cy="0"/>
          </a:xfrm>
          <a:custGeom>
            <a:avLst/>
            <a:gdLst/>
            <a:ahLst/>
            <a:cxnLst/>
            <a:rect l="l" t="t" r="r" b="b"/>
            <a:pathLst>
              <a:path w="920750">
                <a:moveTo>
                  <a:pt x="0" y="0"/>
                </a:moveTo>
                <a:lnTo>
                  <a:pt x="920418" y="0"/>
                </a:lnTo>
              </a:path>
            </a:pathLst>
          </a:custGeom>
          <a:ln w="28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45558" y="2752633"/>
            <a:ext cx="223997" cy="228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3366" y="2738917"/>
            <a:ext cx="248920" cy="254635"/>
          </a:xfrm>
          <a:custGeom>
            <a:avLst/>
            <a:gdLst/>
            <a:ahLst/>
            <a:cxnLst/>
            <a:rect l="l" t="t" r="r" b="b"/>
            <a:pathLst>
              <a:path w="248919" h="254635">
                <a:moveTo>
                  <a:pt x="248381" y="248396"/>
                </a:moveTo>
                <a:lnTo>
                  <a:pt x="248381" y="6096"/>
                </a:lnTo>
                <a:lnTo>
                  <a:pt x="242285" y="0"/>
                </a:lnTo>
                <a:lnTo>
                  <a:pt x="4572" y="0"/>
                </a:lnTo>
                <a:lnTo>
                  <a:pt x="0" y="6096"/>
                </a:lnTo>
                <a:lnTo>
                  <a:pt x="0" y="248396"/>
                </a:lnTo>
                <a:lnTo>
                  <a:pt x="3048" y="252460"/>
                </a:lnTo>
                <a:lnTo>
                  <a:pt x="3048" y="21336"/>
                </a:lnTo>
                <a:lnTo>
                  <a:pt x="21336" y="4572"/>
                </a:lnTo>
                <a:lnTo>
                  <a:pt x="42672" y="25908"/>
                </a:lnTo>
                <a:lnTo>
                  <a:pt x="205721" y="25908"/>
                </a:lnTo>
                <a:lnTo>
                  <a:pt x="227045" y="4572"/>
                </a:lnTo>
                <a:lnTo>
                  <a:pt x="245333" y="21336"/>
                </a:lnTo>
                <a:lnTo>
                  <a:pt x="245333" y="251444"/>
                </a:lnTo>
                <a:lnTo>
                  <a:pt x="248381" y="248396"/>
                </a:lnTo>
                <a:close/>
              </a:path>
              <a:path w="248919" h="254635">
                <a:moveTo>
                  <a:pt x="42672" y="25908"/>
                </a:moveTo>
                <a:lnTo>
                  <a:pt x="21336" y="4572"/>
                </a:lnTo>
                <a:lnTo>
                  <a:pt x="3048" y="21336"/>
                </a:lnTo>
                <a:lnTo>
                  <a:pt x="12192" y="30988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42672" y="25908"/>
                </a:lnTo>
                <a:close/>
              </a:path>
              <a:path w="248919" h="254635">
                <a:moveTo>
                  <a:pt x="24384" y="210635"/>
                </a:moveTo>
                <a:lnTo>
                  <a:pt x="24384" y="43857"/>
                </a:lnTo>
                <a:lnTo>
                  <a:pt x="3048" y="21336"/>
                </a:lnTo>
                <a:lnTo>
                  <a:pt x="3048" y="233156"/>
                </a:lnTo>
                <a:lnTo>
                  <a:pt x="24384" y="210635"/>
                </a:lnTo>
                <a:close/>
              </a:path>
              <a:path w="248919" h="254635">
                <a:moveTo>
                  <a:pt x="48768" y="222488"/>
                </a:moveTo>
                <a:lnTo>
                  <a:pt x="30480" y="204200"/>
                </a:lnTo>
                <a:lnTo>
                  <a:pt x="3048" y="233156"/>
                </a:lnTo>
                <a:lnTo>
                  <a:pt x="12192" y="241538"/>
                </a:lnTo>
                <a:lnTo>
                  <a:pt x="12192" y="228584"/>
                </a:lnTo>
                <a:lnTo>
                  <a:pt x="27432" y="228584"/>
                </a:lnTo>
                <a:lnTo>
                  <a:pt x="27432" y="220964"/>
                </a:lnTo>
                <a:lnTo>
                  <a:pt x="33528" y="225536"/>
                </a:lnTo>
                <a:lnTo>
                  <a:pt x="45720" y="225536"/>
                </a:lnTo>
                <a:lnTo>
                  <a:pt x="48768" y="222488"/>
                </a:lnTo>
                <a:close/>
              </a:path>
              <a:path w="248919" h="254635">
                <a:moveTo>
                  <a:pt x="245333" y="251444"/>
                </a:moveTo>
                <a:lnTo>
                  <a:pt x="245333" y="233156"/>
                </a:lnTo>
                <a:lnTo>
                  <a:pt x="227045" y="249920"/>
                </a:lnTo>
                <a:lnTo>
                  <a:pt x="205721" y="228584"/>
                </a:lnTo>
                <a:lnTo>
                  <a:pt x="42672" y="228584"/>
                </a:lnTo>
                <a:lnTo>
                  <a:pt x="21336" y="249920"/>
                </a:lnTo>
                <a:lnTo>
                  <a:pt x="3048" y="233156"/>
                </a:lnTo>
                <a:lnTo>
                  <a:pt x="3048" y="252460"/>
                </a:lnTo>
                <a:lnTo>
                  <a:pt x="4572" y="254492"/>
                </a:lnTo>
                <a:lnTo>
                  <a:pt x="242285" y="254492"/>
                </a:lnTo>
                <a:lnTo>
                  <a:pt x="245333" y="251444"/>
                </a:lnTo>
                <a:close/>
              </a:path>
              <a:path w="248919" h="254635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48919" h="254635">
                <a:moveTo>
                  <a:pt x="45720" y="28956"/>
                </a:moveTo>
                <a:lnTo>
                  <a:pt x="42672" y="25908"/>
                </a:lnTo>
                <a:lnTo>
                  <a:pt x="12192" y="25908"/>
                </a:lnTo>
                <a:lnTo>
                  <a:pt x="12192" y="30988"/>
                </a:lnTo>
                <a:lnTo>
                  <a:pt x="27432" y="47074"/>
                </a:lnTo>
                <a:lnTo>
                  <a:pt x="27432" y="33528"/>
                </a:lnTo>
                <a:lnTo>
                  <a:pt x="33528" y="28956"/>
                </a:lnTo>
                <a:lnTo>
                  <a:pt x="45720" y="28956"/>
                </a:lnTo>
                <a:close/>
              </a:path>
              <a:path w="248919" h="254635">
                <a:moveTo>
                  <a:pt x="42672" y="228584"/>
                </a:moveTo>
                <a:lnTo>
                  <a:pt x="12192" y="228584"/>
                </a:lnTo>
                <a:lnTo>
                  <a:pt x="24384" y="242300"/>
                </a:lnTo>
                <a:lnTo>
                  <a:pt x="24384" y="246872"/>
                </a:lnTo>
                <a:lnTo>
                  <a:pt x="42672" y="228584"/>
                </a:lnTo>
                <a:close/>
              </a:path>
              <a:path w="248919" h="254635">
                <a:moveTo>
                  <a:pt x="24384" y="246872"/>
                </a:moveTo>
                <a:lnTo>
                  <a:pt x="24384" y="242300"/>
                </a:lnTo>
                <a:lnTo>
                  <a:pt x="12192" y="228584"/>
                </a:lnTo>
                <a:lnTo>
                  <a:pt x="12192" y="241538"/>
                </a:lnTo>
                <a:lnTo>
                  <a:pt x="21336" y="249920"/>
                </a:lnTo>
                <a:lnTo>
                  <a:pt x="24384" y="246872"/>
                </a:lnTo>
                <a:close/>
              </a:path>
              <a:path w="248919" h="254635">
                <a:moveTo>
                  <a:pt x="48768" y="32004"/>
                </a:moveTo>
                <a:lnTo>
                  <a:pt x="45720" y="28956"/>
                </a:lnTo>
                <a:lnTo>
                  <a:pt x="33528" y="28956"/>
                </a:lnTo>
                <a:lnTo>
                  <a:pt x="27432" y="33528"/>
                </a:lnTo>
                <a:lnTo>
                  <a:pt x="27432" y="47074"/>
                </a:lnTo>
                <a:lnTo>
                  <a:pt x="30480" y="50292"/>
                </a:lnTo>
                <a:lnTo>
                  <a:pt x="48768" y="32004"/>
                </a:lnTo>
                <a:close/>
              </a:path>
              <a:path w="248919" h="254635">
                <a:moveTo>
                  <a:pt x="48768" y="45212"/>
                </a:moveTo>
                <a:lnTo>
                  <a:pt x="48768" y="32004"/>
                </a:lnTo>
                <a:lnTo>
                  <a:pt x="30480" y="50292"/>
                </a:lnTo>
                <a:lnTo>
                  <a:pt x="27432" y="47074"/>
                </a:lnTo>
                <a:lnTo>
                  <a:pt x="27432" y="207418"/>
                </a:lnTo>
                <a:lnTo>
                  <a:pt x="30480" y="204200"/>
                </a:lnTo>
                <a:lnTo>
                  <a:pt x="39624" y="213344"/>
                </a:lnTo>
                <a:lnTo>
                  <a:pt x="39624" y="53340"/>
                </a:lnTo>
                <a:lnTo>
                  <a:pt x="48768" y="45212"/>
                </a:lnTo>
                <a:close/>
              </a:path>
              <a:path w="248919" h="254635">
                <a:moveTo>
                  <a:pt x="45720" y="225536"/>
                </a:moveTo>
                <a:lnTo>
                  <a:pt x="33528" y="225536"/>
                </a:lnTo>
                <a:lnTo>
                  <a:pt x="27432" y="220964"/>
                </a:lnTo>
                <a:lnTo>
                  <a:pt x="27432" y="228584"/>
                </a:lnTo>
                <a:lnTo>
                  <a:pt x="42672" y="228584"/>
                </a:lnTo>
                <a:lnTo>
                  <a:pt x="45720" y="225536"/>
                </a:lnTo>
                <a:close/>
              </a:path>
              <a:path w="248919" h="254635">
                <a:moveTo>
                  <a:pt x="53340" y="53340"/>
                </a:moveTo>
                <a:lnTo>
                  <a:pt x="53340" y="41148"/>
                </a:lnTo>
                <a:lnTo>
                  <a:pt x="39624" y="53340"/>
                </a:lnTo>
                <a:lnTo>
                  <a:pt x="53340" y="53340"/>
                </a:lnTo>
                <a:close/>
              </a:path>
              <a:path w="248919" h="254635">
                <a:moveTo>
                  <a:pt x="53340" y="201152"/>
                </a:moveTo>
                <a:lnTo>
                  <a:pt x="53340" y="53340"/>
                </a:lnTo>
                <a:lnTo>
                  <a:pt x="39624" y="53340"/>
                </a:lnTo>
                <a:lnTo>
                  <a:pt x="39624" y="201152"/>
                </a:lnTo>
                <a:lnTo>
                  <a:pt x="53340" y="201152"/>
                </a:lnTo>
                <a:close/>
              </a:path>
              <a:path w="248919" h="254635">
                <a:moveTo>
                  <a:pt x="207233" y="201152"/>
                </a:moveTo>
                <a:lnTo>
                  <a:pt x="39624" y="201152"/>
                </a:lnTo>
                <a:lnTo>
                  <a:pt x="53340" y="213344"/>
                </a:lnTo>
                <a:lnTo>
                  <a:pt x="53340" y="225536"/>
                </a:lnTo>
                <a:lnTo>
                  <a:pt x="195056" y="225536"/>
                </a:lnTo>
                <a:lnTo>
                  <a:pt x="195056" y="213344"/>
                </a:lnTo>
                <a:lnTo>
                  <a:pt x="207233" y="201152"/>
                </a:lnTo>
                <a:close/>
              </a:path>
              <a:path w="248919" h="254635">
                <a:moveTo>
                  <a:pt x="53340" y="225536"/>
                </a:moveTo>
                <a:lnTo>
                  <a:pt x="53340" y="213344"/>
                </a:lnTo>
                <a:lnTo>
                  <a:pt x="39624" y="201152"/>
                </a:lnTo>
                <a:lnTo>
                  <a:pt x="39624" y="213344"/>
                </a:lnTo>
                <a:lnTo>
                  <a:pt x="48768" y="222488"/>
                </a:lnTo>
                <a:lnTo>
                  <a:pt x="48768" y="225536"/>
                </a:lnTo>
                <a:lnTo>
                  <a:pt x="53340" y="225536"/>
                </a:lnTo>
                <a:close/>
              </a:path>
              <a:path w="248919" h="254635">
                <a:moveTo>
                  <a:pt x="202675" y="28956"/>
                </a:moveTo>
                <a:lnTo>
                  <a:pt x="45720" y="28956"/>
                </a:lnTo>
                <a:lnTo>
                  <a:pt x="48768" y="32004"/>
                </a:lnTo>
                <a:lnTo>
                  <a:pt x="48768" y="45212"/>
                </a:lnTo>
                <a:lnTo>
                  <a:pt x="53340" y="41148"/>
                </a:lnTo>
                <a:lnTo>
                  <a:pt x="53340" y="53340"/>
                </a:lnTo>
                <a:lnTo>
                  <a:pt x="195056" y="53340"/>
                </a:lnTo>
                <a:lnTo>
                  <a:pt x="195056" y="41148"/>
                </a:lnTo>
                <a:lnTo>
                  <a:pt x="199628" y="45725"/>
                </a:lnTo>
                <a:lnTo>
                  <a:pt x="199628" y="32004"/>
                </a:lnTo>
                <a:lnTo>
                  <a:pt x="202675" y="28956"/>
                </a:lnTo>
                <a:close/>
              </a:path>
              <a:path w="248919" h="254635">
                <a:moveTo>
                  <a:pt x="48768" y="225536"/>
                </a:moveTo>
                <a:lnTo>
                  <a:pt x="48768" y="222488"/>
                </a:lnTo>
                <a:lnTo>
                  <a:pt x="45720" y="225536"/>
                </a:lnTo>
                <a:lnTo>
                  <a:pt x="48768" y="225536"/>
                </a:lnTo>
                <a:close/>
              </a:path>
              <a:path w="248919" h="254635">
                <a:moveTo>
                  <a:pt x="207233" y="53340"/>
                </a:moveTo>
                <a:lnTo>
                  <a:pt x="195056" y="41148"/>
                </a:lnTo>
                <a:lnTo>
                  <a:pt x="195056" y="53340"/>
                </a:lnTo>
                <a:lnTo>
                  <a:pt x="207233" y="53340"/>
                </a:lnTo>
                <a:close/>
              </a:path>
              <a:path w="248919" h="254635">
                <a:moveTo>
                  <a:pt x="207233" y="201152"/>
                </a:moveTo>
                <a:lnTo>
                  <a:pt x="207233" y="53340"/>
                </a:lnTo>
                <a:lnTo>
                  <a:pt x="195056" y="53340"/>
                </a:lnTo>
                <a:lnTo>
                  <a:pt x="195056" y="201152"/>
                </a:lnTo>
                <a:lnTo>
                  <a:pt x="207233" y="201152"/>
                </a:lnTo>
                <a:close/>
              </a:path>
              <a:path w="248919" h="254635">
                <a:moveTo>
                  <a:pt x="207233" y="214185"/>
                </a:moveTo>
                <a:lnTo>
                  <a:pt x="207233" y="201152"/>
                </a:lnTo>
                <a:lnTo>
                  <a:pt x="195056" y="213344"/>
                </a:lnTo>
                <a:lnTo>
                  <a:pt x="195056" y="225536"/>
                </a:lnTo>
                <a:lnTo>
                  <a:pt x="199628" y="225536"/>
                </a:lnTo>
                <a:lnTo>
                  <a:pt x="199628" y="222488"/>
                </a:lnTo>
                <a:lnTo>
                  <a:pt x="207233" y="214185"/>
                </a:lnTo>
                <a:close/>
              </a:path>
              <a:path w="248919" h="254635">
                <a:moveTo>
                  <a:pt x="220949" y="45720"/>
                </a:moveTo>
                <a:lnTo>
                  <a:pt x="220949" y="33528"/>
                </a:lnTo>
                <a:lnTo>
                  <a:pt x="214853" y="28956"/>
                </a:lnTo>
                <a:lnTo>
                  <a:pt x="202675" y="28956"/>
                </a:lnTo>
                <a:lnTo>
                  <a:pt x="199628" y="32004"/>
                </a:lnTo>
                <a:lnTo>
                  <a:pt x="216377" y="50292"/>
                </a:lnTo>
                <a:lnTo>
                  <a:pt x="220949" y="45720"/>
                </a:lnTo>
                <a:close/>
              </a:path>
              <a:path w="248919" h="254635">
                <a:moveTo>
                  <a:pt x="220949" y="208772"/>
                </a:moveTo>
                <a:lnTo>
                  <a:pt x="220949" y="45720"/>
                </a:lnTo>
                <a:lnTo>
                  <a:pt x="216377" y="50292"/>
                </a:lnTo>
                <a:lnTo>
                  <a:pt x="199628" y="32004"/>
                </a:lnTo>
                <a:lnTo>
                  <a:pt x="199628" y="45725"/>
                </a:lnTo>
                <a:lnTo>
                  <a:pt x="207233" y="53340"/>
                </a:lnTo>
                <a:lnTo>
                  <a:pt x="207233" y="214185"/>
                </a:lnTo>
                <a:lnTo>
                  <a:pt x="216377" y="204200"/>
                </a:lnTo>
                <a:lnTo>
                  <a:pt x="220949" y="208772"/>
                </a:lnTo>
                <a:close/>
              </a:path>
              <a:path w="248919" h="254635">
                <a:moveTo>
                  <a:pt x="245333" y="233156"/>
                </a:moveTo>
                <a:lnTo>
                  <a:pt x="216377" y="204200"/>
                </a:lnTo>
                <a:lnTo>
                  <a:pt x="199628" y="222488"/>
                </a:lnTo>
                <a:lnTo>
                  <a:pt x="202675" y="225536"/>
                </a:lnTo>
                <a:lnTo>
                  <a:pt x="214853" y="225536"/>
                </a:lnTo>
                <a:lnTo>
                  <a:pt x="220949" y="220964"/>
                </a:lnTo>
                <a:lnTo>
                  <a:pt x="220949" y="228584"/>
                </a:lnTo>
                <a:lnTo>
                  <a:pt x="236189" y="228584"/>
                </a:lnTo>
                <a:lnTo>
                  <a:pt x="236189" y="241538"/>
                </a:lnTo>
                <a:lnTo>
                  <a:pt x="245333" y="233156"/>
                </a:lnTo>
                <a:close/>
              </a:path>
              <a:path w="248919" h="254635">
                <a:moveTo>
                  <a:pt x="202675" y="225536"/>
                </a:moveTo>
                <a:lnTo>
                  <a:pt x="199628" y="222488"/>
                </a:lnTo>
                <a:lnTo>
                  <a:pt x="199628" y="225536"/>
                </a:lnTo>
                <a:lnTo>
                  <a:pt x="202675" y="225536"/>
                </a:lnTo>
                <a:close/>
              </a:path>
              <a:path w="248919" h="254635">
                <a:moveTo>
                  <a:pt x="236189" y="30480"/>
                </a:moveTo>
                <a:lnTo>
                  <a:pt x="236189" y="25908"/>
                </a:lnTo>
                <a:lnTo>
                  <a:pt x="205721" y="25908"/>
                </a:lnTo>
                <a:lnTo>
                  <a:pt x="202675" y="28956"/>
                </a:lnTo>
                <a:lnTo>
                  <a:pt x="214853" y="28956"/>
                </a:lnTo>
                <a:lnTo>
                  <a:pt x="220949" y="33528"/>
                </a:lnTo>
                <a:lnTo>
                  <a:pt x="220949" y="45720"/>
                </a:lnTo>
                <a:lnTo>
                  <a:pt x="236189" y="30480"/>
                </a:lnTo>
                <a:close/>
              </a:path>
              <a:path w="248919" h="254635">
                <a:moveTo>
                  <a:pt x="220949" y="228584"/>
                </a:moveTo>
                <a:lnTo>
                  <a:pt x="220949" y="220964"/>
                </a:lnTo>
                <a:lnTo>
                  <a:pt x="214853" y="225536"/>
                </a:lnTo>
                <a:lnTo>
                  <a:pt x="202675" y="225536"/>
                </a:lnTo>
                <a:lnTo>
                  <a:pt x="205721" y="228584"/>
                </a:lnTo>
                <a:lnTo>
                  <a:pt x="220949" y="228584"/>
                </a:lnTo>
                <a:close/>
              </a:path>
              <a:path w="248919" h="254635">
                <a:moveTo>
                  <a:pt x="245333" y="21336"/>
                </a:moveTo>
                <a:lnTo>
                  <a:pt x="227045" y="4572"/>
                </a:lnTo>
                <a:lnTo>
                  <a:pt x="205721" y="25908"/>
                </a:lnTo>
                <a:lnTo>
                  <a:pt x="223997" y="25908"/>
                </a:lnTo>
                <a:lnTo>
                  <a:pt x="223997" y="13716"/>
                </a:lnTo>
                <a:lnTo>
                  <a:pt x="236189" y="25908"/>
                </a:lnTo>
                <a:lnTo>
                  <a:pt x="236189" y="30480"/>
                </a:lnTo>
                <a:lnTo>
                  <a:pt x="245333" y="21336"/>
                </a:lnTo>
                <a:close/>
              </a:path>
              <a:path w="248919" h="254635">
                <a:moveTo>
                  <a:pt x="236189" y="228584"/>
                </a:moveTo>
                <a:lnTo>
                  <a:pt x="205721" y="228584"/>
                </a:lnTo>
                <a:lnTo>
                  <a:pt x="223997" y="246871"/>
                </a:lnTo>
                <a:lnTo>
                  <a:pt x="223997" y="242300"/>
                </a:lnTo>
                <a:lnTo>
                  <a:pt x="236189" y="228584"/>
                </a:lnTo>
                <a:close/>
              </a:path>
              <a:path w="248919" h="254635">
                <a:moveTo>
                  <a:pt x="236189" y="25908"/>
                </a:moveTo>
                <a:lnTo>
                  <a:pt x="223997" y="13716"/>
                </a:lnTo>
                <a:lnTo>
                  <a:pt x="223997" y="25908"/>
                </a:lnTo>
                <a:lnTo>
                  <a:pt x="236189" y="25908"/>
                </a:lnTo>
                <a:close/>
              </a:path>
              <a:path w="248919" h="254635">
                <a:moveTo>
                  <a:pt x="245333" y="233156"/>
                </a:moveTo>
                <a:lnTo>
                  <a:pt x="245333" y="21336"/>
                </a:lnTo>
                <a:lnTo>
                  <a:pt x="223997" y="42672"/>
                </a:lnTo>
                <a:lnTo>
                  <a:pt x="223997" y="211820"/>
                </a:lnTo>
                <a:lnTo>
                  <a:pt x="245333" y="233156"/>
                </a:lnTo>
                <a:close/>
              </a:path>
              <a:path w="248919" h="254635">
                <a:moveTo>
                  <a:pt x="236189" y="241538"/>
                </a:moveTo>
                <a:lnTo>
                  <a:pt x="236189" y="228584"/>
                </a:lnTo>
                <a:lnTo>
                  <a:pt x="223997" y="242300"/>
                </a:lnTo>
                <a:lnTo>
                  <a:pt x="223997" y="246871"/>
                </a:lnTo>
                <a:lnTo>
                  <a:pt x="227045" y="249920"/>
                </a:lnTo>
                <a:lnTo>
                  <a:pt x="236189" y="241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92494" y="2743489"/>
            <a:ext cx="223997" cy="228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0302" y="2731297"/>
            <a:ext cx="250190" cy="254635"/>
          </a:xfrm>
          <a:custGeom>
            <a:avLst/>
            <a:gdLst/>
            <a:ahLst/>
            <a:cxnLst/>
            <a:rect l="l" t="t" r="r" b="b"/>
            <a:pathLst>
              <a:path w="250189" h="254635">
                <a:moveTo>
                  <a:pt x="249905" y="248396"/>
                </a:moveTo>
                <a:lnTo>
                  <a:pt x="249905" y="6096"/>
                </a:lnTo>
                <a:lnTo>
                  <a:pt x="243809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8396"/>
                </a:lnTo>
                <a:lnTo>
                  <a:pt x="4572" y="252968"/>
                </a:lnTo>
                <a:lnTo>
                  <a:pt x="4572" y="21336"/>
                </a:lnTo>
                <a:lnTo>
                  <a:pt x="21336" y="3048"/>
                </a:lnTo>
                <a:lnTo>
                  <a:pt x="44196" y="25908"/>
                </a:lnTo>
                <a:lnTo>
                  <a:pt x="205400" y="25908"/>
                </a:lnTo>
                <a:lnTo>
                  <a:pt x="227045" y="3048"/>
                </a:lnTo>
                <a:lnTo>
                  <a:pt x="245333" y="21336"/>
                </a:lnTo>
                <a:lnTo>
                  <a:pt x="245333" y="252968"/>
                </a:lnTo>
                <a:lnTo>
                  <a:pt x="249905" y="248396"/>
                </a:lnTo>
                <a:close/>
              </a:path>
              <a:path w="250189" h="254635">
                <a:moveTo>
                  <a:pt x="44196" y="25908"/>
                </a:moveTo>
                <a:lnTo>
                  <a:pt x="21336" y="3048"/>
                </a:lnTo>
                <a:lnTo>
                  <a:pt x="4572" y="21336"/>
                </a:lnTo>
                <a:lnTo>
                  <a:pt x="12192" y="29379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44196" y="25908"/>
                </a:lnTo>
                <a:close/>
              </a:path>
              <a:path w="250189" h="254635">
                <a:moveTo>
                  <a:pt x="25908" y="210296"/>
                </a:moveTo>
                <a:lnTo>
                  <a:pt x="25908" y="43857"/>
                </a:lnTo>
                <a:lnTo>
                  <a:pt x="4572" y="21336"/>
                </a:lnTo>
                <a:lnTo>
                  <a:pt x="4572" y="231632"/>
                </a:lnTo>
                <a:lnTo>
                  <a:pt x="25908" y="210296"/>
                </a:lnTo>
                <a:close/>
              </a:path>
              <a:path w="250189" h="254635">
                <a:moveTo>
                  <a:pt x="50292" y="222488"/>
                </a:moveTo>
                <a:lnTo>
                  <a:pt x="32004" y="204200"/>
                </a:lnTo>
                <a:lnTo>
                  <a:pt x="4572" y="231632"/>
                </a:lnTo>
                <a:lnTo>
                  <a:pt x="12192" y="239945"/>
                </a:lnTo>
                <a:lnTo>
                  <a:pt x="12192" y="228584"/>
                </a:lnTo>
                <a:lnTo>
                  <a:pt x="27432" y="228584"/>
                </a:lnTo>
                <a:lnTo>
                  <a:pt x="27432" y="220964"/>
                </a:lnTo>
                <a:lnTo>
                  <a:pt x="33528" y="225536"/>
                </a:lnTo>
                <a:lnTo>
                  <a:pt x="47074" y="225536"/>
                </a:lnTo>
                <a:lnTo>
                  <a:pt x="50292" y="222488"/>
                </a:lnTo>
                <a:close/>
              </a:path>
              <a:path w="250189" h="254635">
                <a:moveTo>
                  <a:pt x="245333" y="252968"/>
                </a:moveTo>
                <a:lnTo>
                  <a:pt x="245333" y="231632"/>
                </a:lnTo>
                <a:lnTo>
                  <a:pt x="227045" y="249920"/>
                </a:lnTo>
                <a:lnTo>
                  <a:pt x="205721" y="228584"/>
                </a:lnTo>
                <a:lnTo>
                  <a:pt x="43857" y="228584"/>
                </a:lnTo>
                <a:lnTo>
                  <a:pt x="21336" y="249920"/>
                </a:lnTo>
                <a:lnTo>
                  <a:pt x="4572" y="231632"/>
                </a:lnTo>
                <a:lnTo>
                  <a:pt x="4572" y="252968"/>
                </a:lnTo>
                <a:lnTo>
                  <a:pt x="6096" y="254492"/>
                </a:lnTo>
                <a:lnTo>
                  <a:pt x="243809" y="254492"/>
                </a:lnTo>
                <a:lnTo>
                  <a:pt x="245333" y="252968"/>
                </a:lnTo>
                <a:close/>
              </a:path>
              <a:path w="250189" h="254635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250189" h="254635">
                <a:moveTo>
                  <a:pt x="45720" y="27432"/>
                </a:moveTo>
                <a:lnTo>
                  <a:pt x="44196" y="25908"/>
                </a:lnTo>
                <a:lnTo>
                  <a:pt x="12192" y="25908"/>
                </a:lnTo>
                <a:lnTo>
                  <a:pt x="12192" y="29379"/>
                </a:lnTo>
                <a:lnTo>
                  <a:pt x="27432" y="45466"/>
                </a:lnTo>
                <a:lnTo>
                  <a:pt x="27432" y="33528"/>
                </a:lnTo>
                <a:lnTo>
                  <a:pt x="33528" y="27432"/>
                </a:lnTo>
                <a:lnTo>
                  <a:pt x="45720" y="27432"/>
                </a:lnTo>
                <a:close/>
              </a:path>
              <a:path w="250189" h="254635">
                <a:moveTo>
                  <a:pt x="43857" y="228584"/>
                </a:moveTo>
                <a:lnTo>
                  <a:pt x="12192" y="228584"/>
                </a:lnTo>
                <a:lnTo>
                  <a:pt x="25908" y="240776"/>
                </a:lnTo>
                <a:lnTo>
                  <a:pt x="25908" y="245589"/>
                </a:lnTo>
                <a:lnTo>
                  <a:pt x="43857" y="228584"/>
                </a:lnTo>
                <a:close/>
              </a:path>
              <a:path w="250189" h="254635">
                <a:moveTo>
                  <a:pt x="25908" y="245589"/>
                </a:moveTo>
                <a:lnTo>
                  <a:pt x="25908" y="240776"/>
                </a:lnTo>
                <a:lnTo>
                  <a:pt x="12192" y="228584"/>
                </a:lnTo>
                <a:lnTo>
                  <a:pt x="12192" y="239945"/>
                </a:lnTo>
                <a:lnTo>
                  <a:pt x="21336" y="249920"/>
                </a:lnTo>
                <a:lnTo>
                  <a:pt x="25908" y="245589"/>
                </a:lnTo>
                <a:close/>
              </a:path>
              <a:path w="250189" h="254635">
                <a:moveTo>
                  <a:pt x="50292" y="32004"/>
                </a:moveTo>
                <a:lnTo>
                  <a:pt x="45720" y="27432"/>
                </a:lnTo>
                <a:lnTo>
                  <a:pt x="33528" y="27432"/>
                </a:lnTo>
                <a:lnTo>
                  <a:pt x="27432" y="33528"/>
                </a:lnTo>
                <a:lnTo>
                  <a:pt x="27432" y="45466"/>
                </a:lnTo>
                <a:lnTo>
                  <a:pt x="32004" y="50292"/>
                </a:lnTo>
                <a:lnTo>
                  <a:pt x="50292" y="32004"/>
                </a:lnTo>
                <a:close/>
              </a:path>
              <a:path w="250189" h="254635">
                <a:moveTo>
                  <a:pt x="50292" y="44196"/>
                </a:moveTo>
                <a:lnTo>
                  <a:pt x="50292" y="32004"/>
                </a:lnTo>
                <a:lnTo>
                  <a:pt x="32004" y="50292"/>
                </a:lnTo>
                <a:lnTo>
                  <a:pt x="27432" y="45466"/>
                </a:lnTo>
                <a:lnTo>
                  <a:pt x="27432" y="208772"/>
                </a:lnTo>
                <a:lnTo>
                  <a:pt x="32004" y="204200"/>
                </a:lnTo>
                <a:lnTo>
                  <a:pt x="41148" y="213344"/>
                </a:lnTo>
                <a:lnTo>
                  <a:pt x="41148" y="53340"/>
                </a:lnTo>
                <a:lnTo>
                  <a:pt x="50292" y="44196"/>
                </a:lnTo>
                <a:close/>
              </a:path>
              <a:path w="250189" h="254635">
                <a:moveTo>
                  <a:pt x="47074" y="225536"/>
                </a:moveTo>
                <a:lnTo>
                  <a:pt x="33528" y="225536"/>
                </a:lnTo>
                <a:lnTo>
                  <a:pt x="27432" y="220964"/>
                </a:lnTo>
                <a:lnTo>
                  <a:pt x="27432" y="228584"/>
                </a:lnTo>
                <a:lnTo>
                  <a:pt x="43857" y="228584"/>
                </a:lnTo>
                <a:lnTo>
                  <a:pt x="47074" y="225536"/>
                </a:lnTo>
                <a:close/>
              </a:path>
              <a:path w="250189" h="254635">
                <a:moveTo>
                  <a:pt x="53340" y="53340"/>
                </a:moveTo>
                <a:lnTo>
                  <a:pt x="53340" y="41148"/>
                </a:lnTo>
                <a:lnTo>
                  <a:pt x="41148" y="53340"/>
                </a:lnTo>
                <a:lnTo>
                  <a:pt x="53340" y="53340"/>
                </a:lnTo>
                <a:close/>
              </a:path>
              <a:path w="250189" h="254635">
                <a:moveTo>
                  <a:pt x="53340" y="201152"/>
                </a:moveTo>
                <a:lnTo>
                  <a:pt x="53340" y="53340"/>
                </a:lnTo>
                <a:lnTo>
                  <a:pt x="41148" y="53340"/>
                </a:lnTo>
                <a:lnTo>
                  <a:pt x="41148" y="201152"/>
                </a:lnTo>
                <a:lnTo>
                  <a:pt x="53340" y="201152"/>
                </a:lnTo>
                <a:close/>
              </a:path>
              <a:path w="250189" h="254635">
                <a:moveTo>
                  <a:pt x="208772" y="201152"/>
                </a:moveTo>
                <a:lnTo>
                  <a:pt x="41148" y="201152"/>
                </a:lnTo>
                <a:lnTo>
                  <a:pt x="53340" y="213344"/>
                </a:lnTo>
                <a:lnTo>
                  <a:pt x="53340" y="225536"/>
                </a:lnTo>
                <a:lnTo>
                  <a:pt x="196580" y="225536"/>
                </a:lnTo>
                <a:lnTo>
                  <a:pt x="196580" y="213344"/>
                </a:lnTo>
                <a:lnTo>
                  <a:pt x="208772" y="201152"/>
                </a:lnTo>
                <a:close/>
              </a:path>
              <a:path w="250189" h="254635">
                <a:moveTo>
                  <a:pt x="53340" y="225536"/>
                </a:moveTo>
                <a:lnTo>
                  <a:pt x="53340" y="213344"/>
                </a:lnTo>
                <a:lnTo>
                  <a:pt x="41148" y="201152"/>
                </a:lnTo>
                <a:lnTo>
                  <a:pt x="41148" y="213344"/>
                </a:lnTo>
                <a:lnTo>
                  <a:pt x="50292" y="222488"/>
                </a:lnTo>
                <a:lnTo>
                  <a:pt x="50292" y="225536"/>
                </a:lnTo>
                <a:lnTo>
                  <a:pt x="53340" y="225536"/>
                </a:lnTo>
                <a:close/>
              </a:path>
              <a:path w="250189" h="254635">
                <a:moveTo>
                  <a:pt x="203957" y="27432"/>
                </a:moveTo>
                <a:lnTo>
                  <a:pt x="45720" y="27432"/>
                </a:lnTo>
                <a:lnTo>
                  <a:pt x="50292" y="32004"/>
                </a:lnTo>
                <a:lnTo>
                  <a:pt x="50292" y="44196"/>
                </a:lnTo>
                <a:lnTo>
                  <a:pt x="53340" y="41148"/>
                </a:lnTo>
                <a:lnTo>
                  <a:pt x="53340" y="53340"/>
                </a:lnTo>
                <a:lnTo>
                  <a:pt x="196580" y="53340"/>
                </a:lnTo>
                <a:lnTo>
                  <a:pt x="196580" y="41148"/>
                </a:lnTo>
                <a:lnTo>
                  <a:pt x="199628" y="44196"/>
                </a:lnTo>
                <a:lnTo>
                  <a:pt x="199628" y="32004"/>
                </a:lnTo>
                <a:lnTo>
                  <a:pt x="203957" y="27432"/>
                </a:lnTo>
                <a:close/>
              </a:path>
              <a:path w="250189" h="254635">
                <a:moveTo>
                  <a:pt x="50292" y="225536"/>
                </a:moveTo>
                <a:lnTo>
                  <a:pt x="50292" y="222488"/>
                </a:lnTo>
                <a:lnTo>
                  <a:pt x="47074" y="225536"/>
                </a:lnTo>
                <a:lnTo>
                  <a:pt x="50292" y="225536"/>
                </a:lnTo>
                <a:close/>
              </a:path>
              <a:path w="250189" h="254635">
                <a:moveTo>
                  <a:pt x="208772" y="53340"/>
                </a:moveTo>
                <a:lnTo>
                  <a:pt x="196580" y="41148"/>
                </a:lnTo>
                <a:lnTo>
                  <a:pt x="196580" y="53340"/>
                </a:lnTo>
                <a:lnTo>
                  <a:pt x="208772" y="53340"/>
                </a:lnTo>
                <a:close/>
              </a:path>
              <a:path w="250189" h="254635">
                <a:moveTo>
                  <a:pt x="208772" y="201152"/>
                </a:moveTo>
                <a:lnTo>
                  <a:pt x="208772" y="53340"/>
                </a:lnTo>
                <a:lnTo>
                  <a:pt x="196580" y="53340"/>
                </a:lnTo>
                <a:lnTo>
                  <a:pt x="196580" y="201152"/>
                </a:lnTo>
                <a:lnTo>
                  <a:pt x="208772" y="201152"/>
                </a:lnTo>
                <a:close/>
              </a:path>
              <a:path w="250189" h="254635">
                <a:moveTo>
                  <a:pt x="208772" y="213337"/>
                </a:moveTo>
                <a:lnTo>
                  <a:pt x="208772" y="201152"/>
                </a:lnTo>
                <a:lnTo>
                  <a:pt x="196580" y="213344"/>
                </a:lnTo>
                <a:lnTo>
                  <a:pt x="196580" y="225536"/>
                </a:lnTo>
                <a:lnTo>
                  <a:pt x="199628" y="225536"/>
                </a:lnTo>
                <a:lnTo>
                  <a:pt x="199628" y="222488"/>
                </a:lnTo>
                <a:lnTo>
                  <a:pt x="208772" y="213337"/>
                </a:lnTo>
                <a:close/>
              </a:path>
              <a:path w="250189" h="254635">
                <a:moveTo>
                  <a:pt x="220949" y="47074"/>
                </a:moveTo>
                <a:lnTo>
                  <a:pt x="220949" y="33528"/>
                </a:lnTo>
                <a:lnTo>
                  <a:pt x="216377" y="27432"/>
                </a:lnTo>
                <a:lnTo>
                  <a:pt x="203957" y="27432"/>
                </a:lnTo>
                <a:lnTo>
                  <a:pt x="199628" y="32004"/>
                </a:lnTo>
                <a:lnTo>
                  <a:pt x="217901" y="50292"/>
                </a:lnTo>
                <a:lnTo>
                  <a:pt x="220949" y="47074"/>
                </a:lnTo>
                <a:close/>
              </a:path>
              <a:path w="250189" h="254635">
                <a:moveTo>
                  <a:pt x="220949" y="207248"/>
                </a:moveTo>
                <a:lnTo>
                  <a:pt x="220949" y="47074"/>
                </a:lnTo>
                <a:lnTo>
                  <a:pt x="217901" y="50292"/>
                </a:lnTo>
                <a:lnTo>
                  <a:pt x="199628" y="32004"/>
                </a:lnTo>
                <a:lnTo>
                  <a:pt x="199628" y="44196"/>
                </a:lnTo>
                <a:lnTo>
                  <a:pt x="208772" y="53340"/>
                </a:lnTo>
                <a:lnTo>
                  <a:pt x="208772" y="213337"/>
                </a:lnTo>
                <a:lnTo>
                  <a:pt x="217901" y="204200"/>
                </a:lnTo>
                <a:lnTo>
                  <a:pt x="220949" y="207248"/>
                </a:lnTo>
                <a:close/>
              </a:path>
              <a:path w="250189" h="254635">
                <a:moveTo>
                  <a:pt x="245333" y="231632"/>
                </a:moveTo>
                <a:lnTo>
                  <a:pt x="217901" y="204200"/>
                </a:lnTo>
                <a:lnTo>
                  <a:pt x="199628" y="222488"/>
                </a:lnTo>
                <a:lnTo>
                  <a:pt x="202675" y="225536"/>
                </a:lnTo>
                <a:lnTo>
                  <a:pt x="216377" y="225536"/>
                </a:lnTo>
                <a:lnTo>
                  <a:pt x="220949" y="220964"/>
                </a:lnTo>
                <a:lnTo>
                  <a:pt x="220949" y="228584"/>
                </a:lnTo>
                <a:lnTo>
                  <a:pt x="236189" y="228584"/>
                </a:lnTo>
                <a:lnTo>
                  <a:pt x="236189" y="240776"/>
                </a:lnTo>
                <a:lnTo>
                  <a:pt x="245333" y="231632"/>
                </a:lnTo>
                <a:close/>
              </a:path>
              <a:path w="250189" h="254635">
                <a:moveTo>
                  <a:pt x="202675" y="225536"/>
                </a:moveTo>
                <a:lnTo>
                  <a:pt x="199628" y="222488"/>
                </a:lnTo>
                <a:lnTo>
                  <a:pt x="199628" y="225536"/>
                </a:lnTo>
                <a:lnTo>
                  <a:pt x="202675" y="225536"/>
                </a:lnTo>
                <a:close/>
              </a:path>
              <a:path w="250189" h="254635">
                <a:moveTo>
                  <a:pt x="220949" y="228584"/>
                </a:moveTo>
                <a:lnTo>
                  <a:pt x="220949" y="220964"/>
                </a:lnTo>
                <a:lnTo>
                  <a:pt x="216377" y="225536"/>
                </a:lnTo>
                <a:lnTo>
                  <a:pt x="202675" y="225536"/>
                </a:lnTo>
                <a:lnTo>
                  <a:pt x="205721" y="228584"/>
                </a:lnTo>
                <a:lnTo>
                  <a:pt x="220949" y="228584"/>
                </a:lnTo>
                <a:close/>
              </a:path>
              <a:path w="250189" h="254635">
                <a:moveTo>
                  <a:pt x="236189" y="30988"/>
                </a:moveTo>
                <a:lnTo>
                  <a:pt x="236189" y="25908"/>
                </a:lnTo>
                <a:lnTo>
                  <a:pt x="205400" y="25908"/>
                </a:lnTo>
                <a:lnTo>
                  <a:pt x="203957" y="27432"/>
                </a:lnTo>
                <a:lnTo>
                  <a:pt x="216377" y="27432"/>
                </a:lnTo>
                <a:lnTo>
                  <a:pt x="220949" y="33528"/>
                </a:lnTo>
                <a:lnTo>
                  <a:pt x="220949" y="47074"/>
                </a:lnTo>
                <a:lnTo>
                  <a:pt x="236189" y="30988"/>
                </a:lnTo>
                <a:close/>
              </a:path>
              <a:path w="250189" h="254635">
                <a:moveTo>
                  <a:pt x="245333" y="21336"/>
                </a:moveTo>
                <a:lnTo>
                  <a:pt x="227045" y="3048"/>
                </a:lnTo>
                <a:lnTo>
                  <a:pt x="205400" y="25908"/>
                </a:lnTo>
                <a:lnTo>
                  <a:pt x="223997" y="25908"/>
                </a:lnTo>
                <a:lnTo>
                  <a:pt x="223997" y="12192"/>
                </a:lnTo>
                <a:lnTo>
                  <a:pt x="236189" y="25908"/>
                </a:lnTo>
                <a:lnTo>
                  <a:pt x="236189" y="30988"/>
                </a:lnTo>
                <a:lnTo>
                  <a:pt x="245333" y="21336"/>
                </a:lnTo>
                <a:close/>
              </a:path>
              <a:path w="250189" h="254635">
                <a:moveTo>
                  <a:pt x="236189" y="228584"/>
                </a:moveTo>
                <a:lnTo>
                  <a:pt x="205721" y="228584"/>
                </a:lnTo>
                <a:lnTo>
                  <a:pt x="223997" y="246871"/>
                </a:lnTo>
                <a:lnTo>
                  <a:pt x="223997" y="240776"/>
                </a:lnTo>
                <a:lnTo>
                  <a:pt x="236189" y="228584"/>
                </a:lnTo>
                <a:close/>
              </a:path>
              <a:path w="250189" h="254635">
                <a:moveTo>
                  <a:pt x="236189" y="25908"/>
                </a:moveTo>
                <a:lnTo>
                  <a:pt x="223997" y="12192"/>
                </a:lnTo>
                <a:lnTo>
                  <a:pt x="223997" y="25908"/>
                </a:lnTo>
                <a:lnTo>
                  <a:pt x="236189" y="25908"/>
                </a:lnTo>
                <a:close/>
              </a:path>
              <a:path w="250189" h="254635">
                <a:moveTo>
                  <a:pt x="245333" y="231632"/>
                </a:moveTo>
                <a:lnTo>
                  <a:pt x="245333" y="21336"/>
                </a:lnTo>
                <a:lnTo>
                  <a:pt x="223997" y="43857"/>
                </a:lnTo>
                <a:lnTo>
                  <a:pt x="223997" y="210296"/>
                </a:lnTo>
                <a:lnTo>
                  <a:pt x="245333" y="231632"/>
                </a:lnTo>
                <a:close/>
              </a:path>
              <a:path w="250189" h="254635">
                <a:moveTo>
                  <a:pt x="236189" y="240776"/>
                </a:moveTo>
                <a:lnTo>
                  <a:pt x="236189" y="228584"/>
                </a:lnTo>
                <a:lnTo>
                  <a:pt x="223997" y="240776"/>
                </a:lnTo>
                <a:lnTo>
                  <a:pt x="223997" y="246871"/>
                </a:lnTo>
                <a:lnTo>
                  <a:pt x="227045" y="249920"/>
                </a:lnTo>
                <a:lnTo>
                  <a:pt x="236189" y="240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77562" y="3895542"/>
            <a:ext cx="222473" cy="2285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63846" y="3881826"/>
            <a:ext cx="248920" cy="254635"/>
          </a:xfrm>
          <a:custGeom>
            <a:avLst/>
            <a:gdLst/>
            <a:ahLst/>
            <a:cxnLst/>
            <a:rect l="l" t="t" r="r" b="b"/>
            <a:pathLst>
              <a:path w="248919" h="254635">
                <a:moveTo>
                  <a:pt x="248381" y="248381"/>
                </a:moveTo>
                <a:lnTo>
                  <a:pt x="248381" y="6096"/>
                </a:lnTo>
                <a:lnTo>
                  <a:pt x="242285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8381"/>
                </a:lnTo>
                <a:lnTo>
                  <a:pt x="4572" y="252953"/>
                </a:lnTo>
                <a:lnTo>
                  <a:pt x="4572" y="21336"/>
                </a:lnTo>
                <a:lnTo>
                  <a:pt x="22860" y="4572"/>
                </a:lnTo>
                <a:lnTo>
                  <a:pt x="44184" y="25908"/>
                </a:lnTo>
                <a:lnTo>
                  <a:pt x="205709" y="25908"/>
                </a:lnTo>
                <a:lnTo>
                  <a:pt x="227045" y="4572"/>
                </a:lnTo>
                <a:lnTo>
                  <a:pt x="245333" y="21336"/>
                </a:lnTo>
                <a:lnTo>
                  <a:pt x="245333" y="251429"/>
                </a:lnTo>
                <a:lnTo>
                  <a:pt x="248381" y="248381"/>
                </a:lnTo>
                <a:close/>
              </a:path>
              <a:path w="248919" h="254635">
                <a:moveTo>
                  <a:pt x="44184" y="25908"/>
                </a:moveTo>
                <a:lnTo>
                  <a:pt x="22860" y="4572"/>
                </a:lnTo>
                <a:lnTo>
                  <a:pt x="4572" y="21336"/>
                </a:lnTo>
                <a:lnTo>
                  <a:pt x="13716" y="30993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4184" y="25908"/>
                </a:lnTo>
                <a:close/>
              </a:path>
              <a:path w="248919" h="254635">
                <a:moveTo>
                  <a:pt x="25908" y="210619"/>
                </a:moveTo>
                <a:lnTo>
                  <a:pt x="25908" y="43869"/>
                </a:lnTo>
                <a:lnTo>
                  <a:pt x="4572" y="21336"/>
                </a:lnTo>
                <a:lnTo>
                  <a:pt x="4572" y="233141"/>
                </a:lnTo>
                <a:lnTo>
                  <a:pt x="25908" y="210619"/>
                </a:lnTo>
                <a:close/>
              </a:path>
              <a:path w="248919" h="254635">
                <a:moveTo>
                  <a:pt x="50276" y="222473"/>
                </a:moveTo>
                <a:lnTo>
                  <a:pt x="31988" y="204200"/>
                </a:lnTo>
                <a:lnTo>
                  <a:pt x="4572" y="233141"/>
                </a:lnTo>
                <a:lnTo>
                  <a:pt x="13716" y="241523"/>
                </a:lnTo>
                <a:lnTo>
                  <a:pt x="13716" y="228569"/>
                </a:lnTo>
                <a:lnTo>
                  <a:pt x="28956" y="228569"/>
                </a:lnTo>
                <a:lnTo>
                  <a:pt x="28956" y="220949"/>
                </a:lnTo>
                <a:lnTo>
                  <a:pt x="33512" y="227045"/>
                </a:lnTo>
                <a:lnTo>
                  <a:pt x="45707" y="227045"/>
                </a:lnTo>
                <a:lnTo>
                  <a:pt x="50276" y="222473"/>
                </a:lnTo>
                <a:close/>
              </a:path>
              <a:path w="248919" h="254635">
                <a:moveTo>
                  <a:pt x="245333" y="251429"/>
                </a:moveTo>
                <a:lnTo>
                  <a:pt x="245333" y="233141"/>
                </a:lnTo>
                <a:lnTo>
                  <a:pt x="227045" y="249905"/>
                </a:lnTo>
                <a:lnTo>
                  <a:pt x="205709" y="228569"/>
                </a:lnTo>
                <a:lnTo>
                  <a:pt x="44184" y="228569"/>
                </a:lnTo>
                <a:lnTo>
                  <a:pt x="22860" y="249905"/>
                </a:lnTo>
                <a:lnTo>
                  <a:pt x="4572" y="233141"/>
                </a:lnTo>
                <a:lnTo>
                  <a:pt x="4572" y="252953"/>
                </a:lnTo>
                <a:lnTo>
                  <a:pt x="6096" y="254477"/>
                </a:lnTo>
                <a:lnTo>
                  <a:pt x="242285" y="254477"/>
                </a:lnTo>
                <a:lnTo>
                  <a:pt x="245333" y="251429"/>
                </a:lnTo>
                <a:close/>
              </a:path>
              <a:path w="248919" h="254635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248919" h="254635">
                <a:moveTo>
                  <a:pt x="45707" y="27432"/>
                </a:moveTo>
                <a:lnTo>
                  <a:pt x="44184" y="25908"/>
                </a:lnTo>
                <a:lnTo>
                  <a:pt x="13716" y="25908"/>
                </a:lnTo>
                <a:lnTo>
                  <a:pt x="13716" y="30993"/>
                </a:lnTo>
                <a:lnTo>
                  <a:pt x="28956" y="47088"/>
                </a:lnTo>
                <a:lnTo>
                  <a:pt x="28956" y="33528"/>
                </a:lnTo>
                <a:lnTo>
                  <a:pt x="33512" y="27432"/>
                </a:lnTo>
                <a:lnTo>
                  <a:pt x="45707" y="27432"/>
                </a:lnTo>
                <a:close/>
              </a:path>
              <a:path w="248919" h="254635">
                <a:moveTo>
                  <a:pt x="44184" y="228569"/>
                </a:moveTo>
                <a:lnTo>
                  <a:pt x="13716" y="228569"/>
                </a:lnTo>
                <a:lnTo>
                  <a:pt x="25908" y="242285"/>
                </a:lnTo>
                <a:lnTo>
                  <a:pt x="25908" y="246855"/>
                </a:lnTo>
                <a:lnTo>
                  <a:pt x="44184" y="228569"/>
                </a:lnTo>
                <a:close/>
              </a:path>
              <a:path w="248919" h="254635">
                <a:moveTo>
                  <a:pt x="25908" y="246855"/>
                </a:moveTo>
                <a:lnTo>
                  <a:pt x="25908" y="242285"/>
                </a:lnTo>
                <a:lnTo>
                  <a:pt x="13716" y="228569"/>
                </a:lnTo>
                <a:lnTo>
                  <a:pt x="13716" y="241523"/>
                </a:lnTo>
                <a:lnTo>
                  <a:pt x="22860" y="249905"/>
                </a:lnTo>
                <a:lnTo>
                  <a:pt x="25908" y="246855"/>
                </a:lnTo>
                <a:close/>
              </a:path>
              <a:path w="248919" h="254635">
                <a:moveTo>
                  <a:pt x="50276" y="32004"/>
                </a:moveTo>
                <a:lnTo>
                  <a:pt x="45707" y="27432"/>
                </a:lnTo>
                <a:lnTo>
                  <a:pt x="33512" y="27432"/>
                </a:lnTo>
                <a:lnTo>
                  <a:pt x="28956" y="33528"/>
                </a:lnTo>
                <a:lnTo>
                  <a:pt x="28956" y="47088"/>
                </a:lnTo>
                <a:lnTo>
                  <a:pt x="31988" y="50292"/>
                </a:lnTo>
                <a:lnTo>
                  <a:pt x="50276" y="32004"/>
                </a:lnTo>
                <a:close/>
              </a:path>
              <a:path w="248919" h="254635">
                <a:moveTo>
                  <a:pt x="50276" y="44196"/>
                </a:moveTo>
                <a:lnTo>
                  <a:pt x="50276" y="32004"/>
                </a:lnTo>
                <a:lnTo>
                  <a:pt x="31988" y="50292"/>
                </a:lnTo>
                <a:lnTo>
                  <a:pt x="28956" y="47088"/>
                </a:lnTo>
                <a:lnTo>
                  <a:pt x="28956" y="207402"/>
                </a:lnTo>
                <a:lnTo>
                  <a:pt x="31988" y="204200"/>
                </a:lnTo>
                <a:lnTo>
                  <a:pt x="41132" y="213337"/>
                </a:lnTo>
                <a:lnTo>
                  <a:pt x="41132" y="53340"/>
                </a:lnTo>
                <a:lnTo>
                  <a:pt x="50276" y="44196"/>
                </a:lnTo>
                <a:close/>
              </a:path>
              <a:path w="248919" h="254635">
                <a:moveTo>
                  <a:pt x="45707" y="227045"/>
                </a:moveTo>
                <a:lnTo>
                  <a:pt x="33512" y="227045"/>
                </a:lnTo>
                <a:lnTo>
                  <a:pt x="28956" y="220949"/>
                </a:lnTo>
                <a:lnTo>
                  <a:pt x="28956" y="228569"/>
                </a:lnTo>
                <a:lnTo>
                  <a:pt x="44184" y="228569"/>
                </a:lnTo>
                <a:lnTo>
                  <a:pt x="45707" y="227045"/>
                </a:lnTo>
                <a:close/>
              </a:path>
              <a:path w="248919" h="254635">
                <a:moveTo>
                  <a:pt x="53324" y="53340"/>
                </a:moveTo>
                <a:lnTo>
                  <a:pt x="53324" y="41148"/>
                </a:lnTo>
                <a:lnTo>
                  <a:pt x="41132" y="53340"/>
                </a:lnTo>
                <a:lnTo>
                  <a:pt x="53324" y="53340"/>
                </a:lnTo>
                <a:close/>
              </a:path>
              <a:path w="248919" h="254635">
                <a:moveTo>
                  <a:pt x="53324" y="201152"/>
                </a:moveTo>
                <a:lnTo>
                  <a:pt x="53324" y="53340"/>
                </a:lnTo>
                <a:lnTo>
                  <a:pt x="41132" y="53340"/>
                </a:lnTo>
                <a:lnTo>
                  <a:pt x="41132" y="201152"/>
                </a:lnTo>
                <a:lnTo>
                  <a:pt x="53324" y="201152"/>
                </a:lnTo>
                <a:close/>
              </a:path>
              <a:path w="248919" h="254635">
                <a:moveTo>
                  <a:pt x="207233" y="201152"/>
                </a:moveTo>
                <a:lnTo>
                  <a:pt x="41132" y="201152"/>
                </a:lnTo>
                <a:lnTo>
                  <a:pt x="53324" y="213329"/>
                </a:lnTo>
                <a:lnTo>
                  <a:pt x="53324" y="227045"/>
                </a:lnTo>
                <a:lnTo>
                  <a:pt x="195041" y="227045"/>
                </a:lnTo>
                <a:lnTo>
                  <a:pt x="195041" y="213329"/>
                </a:lnTo>
                <a:lnTo>
                  <a:pt x="207233" y="201152"/>
                </a:lnTo>
                <a:close/>
              </a:path>
              <a:path w="248919" h="254635">
                <a:moveTo>
                  <a:pt x="53324" y="227045"/>
                </a:moveTo>
                <a:lnTo>
                  <a:pt x="53324" y="213329"/>
                </a:lnTo>
                <a:lnTo>
                  <a:pt x="41132" y="201152"/>
                </a:lnTo>
                <a:lnTo>
                  <a:pt x="41132" y="213337"/>
                </a:lnTo>
                <a:lnTo>
                  <a:pt x="50276" y="222473"/>
                </a:lnTo>
                <a:lnTo>
                  <a:pt x="50276" y="227045"/>
                </a:lnTo>
                <a:lnTo>
                  <a:pt x="53324" y="227045"/>
                </a:lnTo>
                <a:close/>
              </a:path>
              <a:path w="248919" h="254635">
                <a:moveTo>
                  <a:pt x="204185" y="27432"/>
                </a:moveTo>
                <a:lnTo>
                  <a:pt x="45707" y="27432"/>
                </a:lnTo>
                <a:lnTo>
                  <a:pt x="50276" y="32004"/>
                </a:lnTo>
                <a:lnTo>
                  <a:pt x="50276" y="44196"/>
                </a:lnTo>
                <a:lnTo>
                  <a:pt x="53324" y="41148"/>
                </a:lnTo>
                <a:lnTo>
                  <a:pt x="53324" y="53340"/>
                </a:lnTo>
                <a:lnTo>
                  <a:pt x="195041" y="53340"/>
                </a:lnTo>
                <a:lnTo>
                  <a:pt x="195041" y="41148"/>
                </a:lnTo>
                <a:lnTo>
                  <a:pt x="199613" y="45720"/>
                </a:lnTo>
                <a:lnTo>
                  <a:pt x="199613" y="32004"/>
                </a:lnTo>
                <a:lnTo>
                  <a:pt x="204185" y="27432"/>
                </a:lnTo>
                <a:close/>
              </a:path>
              <a:path w="248919" h="254635">
                <a:moveTo>
                  <a:pt x="50276" y="227045"/>
                </a:moveTo>
                <a:lnTo>
                  <a:pt x="50276" y="222473"/>
                </a:lnTo>
                <a:lnTo>
                  <a:pt x="45707" y="227045"/>
                </a:lnTo>
                <a:lnTo>
                  <a:pt x="50276" y="227045"/>
                </a:lnTo>
                <a:close/>
              </a:path>
              <a:path w="248919" h="254635">
                <a:moveTo>
                  <a:pt x="207233" y="53340"/>
                </a:moveTo>
                <a:lnTo>
                  <a:pt x="195041" y="41148"/>
                </a:lnTo>
                <a:lnTo>
                  <a:pt x="195041" y="53340"/>
                </a:lnTo>
                <a:lnTo>
                  <a:pt x="207233" y="53340"/>
                </a:lnTo>
                <a:close/>
              </a:path>
              <a:path w="248919" h="254635">
                <a:moveTo>
                  <a:pt x="207233" y="201152"/>
                </a:moveTo>
                <a:lnTo>
                  <a:pt x="207233" y="53340"/>
                </a:lnTo>
                <a:lnTo>
                  <a:pt x="195041" y="53340"/>
                </a:lnTo>
                <a:lnTo>
                  <a:pt x="195041" y="201152"/>
                </a:lnTo>
                <a:lnTo>
                  <a:pt x="207233" y="201152"/>
                </a:lnTo>
                <a:close/>
              </a:path>
              <a:path w="248919" h="254635">
                <a:moveTo>
                  <a:pt x="207233" y="214167"/>
                </a:moveTo>
                <a:lnTo>
                  <a:pt x="207233" y="201152"/>
                </a:lnTo>
                <a:lnTo>
                  <a:pt x="195041" y="213329"/>
                </a:lnTo>
                <a:lnTo>
                  <a:pt x="195041" y="227045"/>
                </a:lnTo>
                <a:lnTo>
                  <a:pt x="199613" y="227045"/>
                </a:lnTo>
                <a:lnTo>
                  <a:pt x="199613" y="222473"/>
                </a:lnTo>
                <a:lnTo>
                  <a:pt x="207233" y="214167"/>
                </a:lnTo>
                <a:close/>
              </a:path>
              <a:path w="248919" h="254635">
                <a:moveTo>
                  <a:pt x="220949" y="45720"/>
                </a:moveTo>
                <a:lnTo>
                  <a:pt x="220949" y="33528"/>
                </a:lnTo>
                <a:lnTo>
                  <a:pt x="214853" y="27432"/>
                </a:lnTo>
                <a:lnTo>
                  <a:pt x="204185" y="27432"/>
                </a:lnTo>
                <a:lnTo>
                  <a:pt x="199613" y="32004"/>
                </a:lnTo>
                <a:lnTo>
                  <a:pt x="216377" y="50292"/>
                </a:lnTo>
                <a:lnTo>
                  <a:pt x="220949" y="45720"/>
                </a:lnTo>
                <a:close/>
              </a:path>
              <a:path w="248919" h="254635">
                <a:moveTo>
                  <a:pt x="220949" y="208770"/>
                </a:moveTo>
                <a:lnTo>
                  <a:pt x="220949" y="45720"/>
                </a:lnTo>
                <a:lnTo>
                  <a:pt x="216377" y="50292"/>
                </a:lnTo>
                <a:lnTo>
                  <a:pt x="199613" y="32004"/>
                </a:lnTo>
                <a:lnTo>
                  <a:pt x="199613" y="45720"/>
                </a:lnTo>
                <a:lnTo>
                  <a:pt x="207233" y="53340"/>
                </a:lnTo>
                <a:lnTo>
                  <a:pt x="207233" y="214167"/>
                </a:lnTo>
                <a:lnTo>
                  <a:pt x="216377" y="204200"/>
                </a:lnTo>
                <a:lnTo>
                  <a:pt x="220949" y="208770"/>
                </a:lnTo>
                <a:close/>
              </a:path>
              <a:path w="248919" h="254635">
                <a:moveTo>
                  <a:pt x="245333" y="233141"/>
                </a:moveTo>
                <a:lnTo>
                  <a:pt x="216377" y="204200"/>
                </a:lnTo>
                <a:lnTo>
                  <a:pt x="199613" y="222473"/>
                </a:lnTo>
                <a:lnTo>
                  <a:pt x="204185" y="227045"/>
                </a:lnTo>
                <a:lnTo>
                  <a:pt x="214853" y="227045"/>
                </a:lnTo>
                <a:lnTo>
                  <a:pt x="220949" y="220949"/>
                </a:lnTo>
                <a:lnTo>
                  <a:pt x="220949" y="228569"/>
                </a:lnTo>
                <a:lnTo>
                  <a:pt x="236189" y="228569"/>
                </a:lnTo>
                <a:lnTo>
                  <a:pt x="236189" y="241523"/>
                </a:lnTo>
                <a:lnTo>
                  <a:pt x="245333" y="233141"/>
                </a:lnTo>
                <a:close/>
              </a:path>
              <a:path w="248919" h="254635">
                <a:moveTo>
                  <a:pt x="204185" y="227045"/>
                </a:moveTo>
                <a:lnTo>
                  <a:pt x="199613" y="222473"/>
                </a:lnTo>
                <a:lnTo>
                  <a:pt x="199613" y="227045"/>
                </a:lnTo>
                <a:lnTo>
                  <a:pt x="204185" y="227045"/>
                </a:lnTo>
                <a:close/>
              </a:path>
              <a:path w="248919" h="254635">
                <a:moveTo>
                  <a:pt x="236189" y="30480"/>
                </a:moveTo>
                <a:lnTo>
                  <a:pt x="236189" y="25908"/>
                </a:lnTo>
                <a:lnTo>
                  <a:pt x="205709" y="25908"/>
                </a:lnTo>
                <a:lnTo>
                  <a:pt x="204185" y="27432"/>
                </a:lnTo>
                <a:lnTo>
                  <a:pt x="214853" y="27432"/>
                </a:lnTo>
                <a:lnTo>
                  <a:pt x="220949" y="33528"/>
                </a:lnTo>
                <a:lnTo>
                  <a:pt x="220949" y="45720"/>
                </a:lnTo>
                <a:lnTo>
                  <a:pt x="236189" y="30480"/>
                </a:lnTo>
                <a:close/>
              </a:path>
              <a:path w="248919" h="254635">
                <a:moveTo>
                  <a:pt x="220949" y="228569"/>
                </a:moveTo>
                <a:lnTo>
                  <a:pt x="220949" y="220949"/>
                </a:lnTo>
                <a:lnTo>
                  <a:pt x="214853" y="227045"/>
                </a:lnTo>
                <a:lnTo>
                  <a:pt x="204185" y="227045"/>
                </a:lnTo>
                <a:lnTo>
                  <a:pt x="205709" y="228569"/>
                </a:lnTo>
                <a:lnTo>
                  <a:pt x="220949" y="228569"/>
                </a:lnTo>
                <a:close/>
              </a:path>
              <a:path w="248919" h="254635">
                <a:moveTo>
                  <a:pt x="245333" y="21336"/>
                </a:moveTo>
                <a:lnTo>
                  <a:pt x="227045" y="4572"/>
                </a:lnTo>
                <a:lnTo>
                  <a:pt x="205709" y="25908"/>
                </a:lnTo>
                <a:lnTo>
                  <a:pt x="222473" y="25908"/>
                </a:lnTo>
                <a:lnTo>
                  <a:pt x="222473" y="13716"/>
                </a:lnTo>
                <a:lnTo>
                  <a:pt x="236189" y="25908"/>
                </a:lnTo>
                <a:lnTo>
                  <a:pt x="236189" y="30480"/>
                </a:lnTo>
                <a:lnTo>
                  <a:pt x="245333" y="21336"/>
                </a:lnTo>
                <a:close/>
              </a:path>
              <a:path w="248919" h="254635">
                <a:moveTo>
                  <a:pt x="236189" y="228569"/>
                </a:moveTo>
                <a:lnTo>
                  <a:pt x="205709" y="228569"/>
                </a:lnTo>
                <a:lnTo>
                  <a:pt x="222473" y="245333"/>
                </a:lnTo>
                <a:lnTo>
                  <a:pt x="222473" y="242285"/>
                </a:lnTo>
                <a:lnTo>
                  <a:pt x="236189" y="228569"/>
                </a:lnTo>
                <a:close/>
              </a:path>
              <a:path w="248919" h="254635">
                <a:moveTo>
                  <a:pt x="236189" y="25908"/>
                </a:moveTo>
                <a:lnTo>
                  <a:pt x="222473" y="13716"/>
                </a:lnTo>
                <a:lnTo>
                  <a:pt x="222473" y="25908"/>
                </a:lnTo>
                <a:lnTo>
                  <a:pt x="236189" y="25908"/>
                </a:lnTo>
                <a:close/>
              </a:path>
              <a:path w="248919" h="254635">
                <a:moveTo>
                  <a:pt x="245333" y="233141"/>
                </a:moveTo>
                <a:lnTo>
                  <a:pt x="245333" y="21336"/>
                </a:lnTo>
                <a:lnTo>
                  <a:pt x="222473" y="44196"/>
                </a:lnTo>
                <a:lnTo>
                  <a:pt x="222473" y="210293"/>
                </a:lnTo>
                <a:lnTo>
                  <a:pt x="245333" y="233141"/>
                </a:lnTo>
                <a:close/>
              </a:path>
              <a:path w="248919" h="254635">
                <a:moveTo>
                  <a:pt x="236189" y="241523"/>
                </a:moveTo>
                <a:lnTo>
                  <a:pt x="236189" y="228569"/>
                </a:lnTo>
                <a:lnTo>
                  <a:pt x="222473" y="242285"/>
                </a:lnTo>
                <a:lnTo>
                  <a:pt x="222473" y="245333"/>
                </a:lnTo>
                <a:lnTo>
                  <a:pt x="227045" y="249905"/>
                </a:lnTo>
                <a:lnTo>
                  <a:pt x="236189" y="24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0302" y="5239588"/>
            <a:ext cx="249905" cy="252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39462" y="5239588"/>
            <a:ext cx="248381" cy="252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0302" y="3895542"/>
            <a:ext cx="249905" cy="2529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4034" y="6115812"/>
            <a:ext cx="246857" cy="2529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0302" y="6115812"/>
            <a:ext cx="249905" cy="252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201" y="1010331"/>
            <a:ext cx="30841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latin typeface="Times New Roman"/>
                <a:cs typeface="Times New Roman"/>
              </a:rPr>
              <a:t>Sample</a:t>
            </a:r>
            <a:r>
              <a:rPr sz="4400" i="0" spc="-90" dirty="0">
                <a:latin typeface="Times New Roman"/>
                <a:cs typeface="Times New Roman"/>
              </a:rPr>
              <a:t> </a:t>
            </a:r>
            <a:r>
              <a:rPr sz="4400" i="0" spc="-5" dirty="0">
                <a:latin typeface="Times New Roman"/>
                <a:cs typeface="Times New Roman"/>
              </a:rPr>
              <a:t>Quiz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6829" y="2166945"/>
            <a:ext cx="7501890" cy="465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Q5: </a:t>
            </a:r>
            <a:r>
              <a:rPr sz="1600" b="1" spc="-10" dirty="0">
                <a:latin typeface="Times New Roman"/>
                <a:cs typeface="Times New Roman"/>
              </a:rPr>
              <a:t>Community </a:t>
            </a:r>
            <a:r>
              <a:rPr sz="1600" b="1" spc="-5" dirty="0">
                <a:latin typeface="Times New Roman"/>
                <a:cs typeface="Times New Roman"/>
              </a:rPr>
              <a:t>Housing </a:t>
            </a:r>
            <a:r>
              <a:rPr sz="1600" b="1" spc="-10" dirty="0">
                <a:latin typeface="Times New Roman"/>
                <a:cs typeface="Times New Roman"/>
              </a:rPr>
              <a:t>(CH) refers </a:t>
            </a:r>
            <a:r>
              <a:rPr sz="1600" b="1" spc="-5" dirty="0">
                <a:latin typeface="Times New Roman"/>
                <a:cs typeface="Times New Roman"/>
              </a:rPr>
              <a:t>to the support services that are focused </a:t>
            </a:r>
            <a:r>
              <a:rPr sz="1600" b="1" dirty="0">
                <a:latin typeface="Times New Roman"/>
                <a:cs typeface="Times New Roman"/>
              </a:rPr>
              <a:t>on </a:t>
            </a:r>
            <a:r>
              <a:rPr sz="1600" b="1" spc="-10" dirty="0">
                <a:latin typeface="Times New Roman"/>
                <a:cs typeface="Times New Roman"/>
              </a:rPr>
              <a:t>home  </a:t>
            </a:r>
            <a:r>
              <a:rPr sz="1600" b="1" spc="-5" dirty="0">
                <a:latin typeface="Times New Roman"/>
                <a:cs typeface="Times New Roman"/>
              </a:rPr>
              <a:t>and </a:t>
            </a:r>
            <a:r>
              <a:rPr sz="1600" b="1" spc="-10" dirty="0">
                <a:latin typeface="Times New Roman"/>
                <a:cs typeface="Times New Roman"/>
              </a:rPr>
              <a:t>community </a:t>
            </a:r>
            <a:r>
              <a:rPr sz="1600" b="1" spc="-5" dirty="0">
                <a:latin typeface="Times New Roman"/>
                <a:cs typeface="Times New Roman"/>
              </a:rPr>
              <a:t>integration and engagement in productive activities, enhances the  independence, dignity, personal choice, and privacy </a:t>
            </a:r>
            <a:r>
              <a:rPr sz="1600" b="1" dirty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the persons</a:t>
            </a:r>
            <a:r>
              <a:rPr sz="1600" b="1" spc="1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served.</a:t>
            </a:r>
            <a:endParaRPr sz="16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384"/>
              </a:spcBef>
              <a:tabLst>
                <a:tab pos="275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True	False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410209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Q6: </a:t>
            </a:r>
            <a:r>
              <a:rPr sz="1600" b="1" spc="-10" dirty="0">
                <a:latin typeface="Times New Roman"/>
                <a:cs typeface="Times New Roman"/>
              </a:rPr>
              <a:t>Community </a:t>
            </a:r>
            <a:r>
              <a:rPr sz="1600" b="1" spc="-5" dirty="0">
                <a:latin typeface="Times New Roman"/>
                <a:cs typeface="Times New Roman"/>
              </a:rPr>
              <a:t>Housing </a:t>
            </a:r>
            <a:r>
              <a:rPr sz="1600" b="1" spc="-10" dirty="0">
                <a:latin typeface="Times New Roman"/>
                <a:cs typeface="Times New Roman"/>
              </a:rPr>
              <a:t>may </a:t>
            </a:r>
            <a:r>
              <a:rPr sz="1600" b="1" spc="-5" dirty="0">
                <a:latin typeface="Times New Roman"/>
                <a:cs typeface="Times New Roman"/>
              </a:rPr>
              <a:t>include either </a:t>
            </a:r>
            <a:r>
              <a:rPr sz="1600" b="1" dirty="0">
                <a:latin typeface="Times New Roman"/>
                <a:cs typeface="Times New Roman"/>
              </a:rPr>
              <a:t>or </a:t>
            </a:r>
            <a:r>
              <a:rPr sz="1600" b="1" spc="-5" dirty="0">
                <a:latin typeface="Times New Roman"/>
                <a:cs typeface="Times New Roman"/>
              </a:rPr>
              <a:t>both </a:t>
            </a:r>
            <a:r>
              <a:rPr sz="1600" b="1" dirty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dirty="0">
                <a:latin typeface="Times New Roman"/>
                <a:cs typeface="Times New Roman"/>
              </a:rPr>
              <a:t>following: </a:t>
            </a:r>
            <a:r>
              <a:rPr sz="1600" b="1" spc="-5" dirty="0">
                <a:latin typeface="Times New Roman"/>
                <a:cs typeface="Times New Roman"/>
              </a:rPr>
              <a:t>transitional  living and long-term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housing.</a:t>
            </a:r>
            <a:endParaRPr sz="16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385"/>
              </a:spcBef>
              <a:tabLst>
                <a:tab pos="275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True	False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411480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Q7: The residences in </a:t>
            </a:r>
            <a:r>
              <a:rPr sz="1600" b="1" dirty="0">
                <a:latin typeface="Times New Roman"/>
                <a:cs typeface="Times New Roman"/>
              </a:rPr>
              <a:t>which </a:t>
            </a:r>
            <a:r>
              <a:rPr sz="1600" b="1" spc="-10" dirty="0">
                <a:latin typeface="Times New Roman"/>
                <a:cs typeface="Times New Roman"/>
              </a:rPr>
              <a:t>CH </a:t>
            </a:r>
            <a:r>
              <a:rPr sz="1600" b="1" spc="-5" dirty="0">
                <a:latin typeface="Times New Roman"/>
                <a:cs typeface="Times New Roman"/>
              </a:rPr>
              <a:t>services and supports are provided are typically  </a:t>
            </a:r>
            <a:r>
              <a:rPr sz="1600" b="1" dirty="0">
                <a:latin typeface="Times New Roman"/>
                <a:cs typeface="Times New Roman"/>
              </a:rPr>
              <a:t>owned, </a:t>
            </a:r>
            <a:r>
              <a:rPr sz="1600" b="1" spc="-5" dirty="0">
                <a:latin typeface="Times New Roman"/>
                <a:cs typeface="Times New Roman"/>
              </a:rPr>
              <a:t>rented, leased, </a:t>
            </a:r>
            <a:r>
              <a:rPr sz="1600" b="1" dirty="0">
                <a:latin typeface="Times New Roman"/>
                <a:cs typeface="Times New Roman"/>
              </a:rPr>
              <a:t>or </a:t>
            </a:r>
            <a:r>
              <a:rPr sz="1600" b="1" spc="-5" dirty="0">
                <a:latin typeface="Times New Roman"/>
                <a:cs typeface="Times New Roman"/>
              </a:rPr>
              <a:t>operated directly by the organization, </a:t>
            </a:r>
            <a:r>
              <a:rPr sz="1600" b="1" dirty="0">
                <a:latin typeface="Times New Roman"/>
                <a:cs typeface="Times New Roman"/>
              </a:rPr>
              <a:t>or </a:t>
            </a:r>
            <a:r>
              <a:rPr sz="1600" b="1" spc="-10" dirty="0">
                <a:latin typeface="Times New Roman"/>
                <a:cs typeface="Times New Roman"/>
              </a:rPr>
              <a:t>may </a:t>
            </a:r>
            <a:r>
              <a:rPr sz="1600" b="1" spc="-5" dirty="0">
                <a:latin typeface="Times New Roman"/>
                <a:cs typeface="Times New Roman"/>
              </a:rPr>
              <a:t>be </a:t>
            </a:r>
            <a:r>
              <a:rPr sz="1600" b="1" dirty="0">
                <a:latin typeface="Times New Roman"/>
                <a:cs typeface="Times New Roman"/>
              </a:rPr>
              <a:t>owned,  </a:t>
            </a:r>
            <a:r>
              <a:rPr sz="1600" b="1" spc="-5" dirty="0">
                <a:latin typeface="Times New Roman"/>
                <a:cs typeface="Times New Roman"/>
              </a:rPr>
              <a:t>rented, </a:t>
            </a:r>
            <a:r>
              <a:rPr sz="1600" b="1" dirty="0">
                <a:latin typeface="Times New Roman"/>
                <a:cs typeface="Times New Roman"/>
              </a:rPr>
              <a:t>or </a:t>
            </a:r>
            <a:r>
              <a:rPr sz="1600" b="1" spc="-5" dirty="0">
                <a:latin typeface="Times New Roman"/>
                <a:cs typeface="Times New Roman"/>
              </a:rPr>
              <a:t>leased by a third party, such </a:t>
            </a:r>
            <a:r>
              <a:rPr sz="1600" b="1" dirty="0">
                <a:latin typeface="Times New Roman"/>
                <a:cs typeface="Times New Roman"/>
              </a:rPr>
              <a:t>as </a:t>
            </a:r>
            <a:r>
              <a:rPr sz="1600" b="1" spc="-5" dirty="0">
                <a:latin typeface="Times New Roman"/>
                <a:cs typeface="Times New Roman"/>
              </a:rPr>
              <a:t>a governmental</a:t>
            </a:r>
            <a:r>
              <a:rPr sz="1600" b="1" spc="1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entity.</a:t>
            </a:r>
            <a:endParaRPr sz="16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385"/>
              </a:spcBef>
              <a:tabLst>
                <a:tab pos="275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True	False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6388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Q8: Supported Living (SL) </a:t>
            </a:r>
            <a:r>
              <a:rPr sz="1600" b="1" spc="-10" dirty="0">
                <a:latin typeface="Times New Roman"/>
                <a:cs typeface="Times New Roman"/>
              </a:rPr>
              <a:t>refers </a:t>
            </a:r>
            <a:r>
              <a:rPr sz="1600" b="1" spc="-5" dirty="0">
                <a:latin typeface="Times New Roman"/>
                <a:cs typeface="Times New Roman"/>
              </a:rPr>
              <a:t>to the support services provided to the person  served, not the residence in </a:t>
            </a:r>
            <a:r>
              <a:rPr sz="1600" b="1" dirty="0">
                <a:latin typeface="Times New Roman"/>
                <a:cs typeface="Times New Roman"/>
              </a:rPr>
              <a:t>which </a:t>
            </a:r>
            <a:r>
              <a:rPr sz="1600" b="1" spc="-5" dirty="0">
                <a:latin typeface="Times New Roman"/>
                <a:cs typeface="Times New Roman"/>
              </a:rPr>
              <a:t>these services are</a:t>
            </a:r>
            <a:r>
              <a:rPr sz="1600" b="1" spc="9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provided.</a:t>
            </a:r>
            <a:endParaRPr sz="16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380"/>
              </a:spcBef>
              <a:tabLst>
                <a:tab pos="275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True	False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30758" y="692354"/>
            <a:ext cx="1142904" cy="1142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1614" y="683210"/>
            <a:ext cx="1163320" cy="1163320"/>
          </a:xfrm>
          <a:custGeom>
            <a:avLst/>
            <a:gdLst/>
            <a:ahLst/>
            <a:cxnLst/>
            <a:rect l="l" t="t" r="r" b="b"/>
            <a:pathLst>
              <a:path w="1163320" h="1163320">
                <a:moveTo>
                  <a:pt x="1162705" y="1162719"/>
                </a:moveTo>
                <a:lnTo>
                  <a:pt x="1162705" y="0"/>
                </a:lnTo>
                <a:lnTo>
                  <a:pt x="0" y="0"/>
                </a:lnTo>
                <a:lnTo>
                  <a:pt x="0" y="1162719"/>
                </a:lnTo>
                <a:lnTo>
                  <a:pt x="4572" y="1162719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152037" y="9144"/>
                </a:lnTo>
                <a:lnTo>
                  <a:pt x="1152037" y="4572"/>
                </a:lnTo>
                <a:lnTo>
                  <a:pt x="1158133" y="9144"/>
                </a:lnTo>
                <a:lnTo>
                  <a:pt x="1158133" y="1162719"/>
                </a:lnTo>
                <a:lnTo>
                  <a:pt x="1162705" y="1162719"/>
                </a:lnTo>
                <a:close/>
              </a:path>
              <a:path w="1163320" h="116332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163320" h="1163320">
                <a:moveTo>
                  <a:pt x="9144" y="1152051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152051"/>
                </a:lnTo>
                <a:lnTo>
                  <a:pt x="9144" y="1152051"/>
                </a:lnTo>
                <a:close/>
              </a:path>
              <a:path w="1163320" h="1163320">
                <a:moveTo>
                  <a:pt x="1158133" y="1152051"/>
                </a:moveTo>
                <a:lnTo>
                  <a:pt x="4572" y="1152051"/>
                </a:lnTo>
                <a:lnTo>
                  <a:pt x="9144" y="1158147"/>
                </a:lnTo>
                <a:lnTo>
                  <a:pt x="9144" y="1162719"/>
                </a:lnTo>
                <a:lnTo>
                  <a:pt x="1152037" y="1162719"/>
                </a:lnTo>
                <a:lnTo>
                  <a:pt x="1152037" y="1158147"/>
                </a:lnTo>
                <a:lnTo>
                  <a:pt x="1158133" y="1152051"/>
                </a:lnTo>
                <a:close/>
              </a:path>
              <a:path w="1163320" h="1163320">
                <a:moveTo>
                  <a:pt x="9144" y="1162719"/>
                </a:moveTo>
                <a:lnTo>
                  <a:pt x="9144" y="1158147"/>
                </a:lnTo>
                <a:lnTo>
                  <a:pt x="4572" y="1152051"/>
                </a:lnTo>
                <a:lnTo>
                  <a:pt x="4572" y="1162719"/>
                </a:lnTo>
                <a:lnTo>
                  <a:pt x="9144" y="1162719"/>
                </a:lnTo>
                <a:close/>
              </a:path>
              <a:path w="1163320" h="1163320">
                <a:moveTo>
                  <a:pt x="1158133" y="9144"/>
                </a:moveTo>
                <a:lnTo>
                  <a:pt x="1152037" y="4572"/>
                </a:lnTo>
                <a:lnTo>
                  <a:pt x="1152037" y="9144"/>
                </a:lnTo>
                <a:lnTo>
                  <a:pt x="1158133" y="9144"/>
                </a:lnTo>
                <a:close/>
              </a:path>
              <a:path w="1163320" h="1163320">
                <a:moveTo>
                  <a:pt x="1158133" y="1152051"/>
                </a:moveTo>
                <a:lnTo>
                  <a:pt x="1158133" y="9144"/>
                </a:lnTo>
                <a:lnTo>
                  <a:pt x="1152037" y="9144"/>
                </a:lnTo>
                <a:lnTo>
                  <a:pt x="1152037" y="1152051"/>
                </a:lnTo>
                <a:lnTo>
                  <a:pt x="1158133" y="1152051"/>
                </a:lnTo>
                <a:close/>
              </a:path>
              <a:path w="1163320" h="1163320">
                <a:moveTo>
                  <a:pt x="1158133" y="1162719"/>
                </a:moveTo>
                <a:lnTo>
                  <a:pt x="1158133" y="1152051"/>
                </a:lnTo>
                <a:lnTo>
                  <a:pt x="1152037" y="1158147"/>
                </a:lnTo>
                <a:lnTo>
                  <a:pt x="1152037" y="1162719"/>
                </a:lnTo>
                <a:lnTo>
                  <a:pt x="1158133" y="1162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6471" y="1911446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419"/>
                </a:lnTo>
              </a:path>
            </a:pathLst>
          </a:custGeom>
          <a:ln w="259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3234" y="777692"/>
            <a:ext cx="2099893" cy="56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9324" y="959963"/>
            <a:ext cx="2049780" cy="6591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35"/>
              </a:spcBef>
            </a:pPr>
            <a:r>
              <a:rPr sz="2200" b="1" spc="114" dirty="0">
                <a:latin typeface="Verdana"/>
                <a:cs typeface="Verdana"/>
              </a:rPr>
              <a:t>TSCS</a:t>
            </a:r>
            <a:endParaRPr sz="2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950" spc="35" dirty="0">
                <a:latin typeface="Arial Black"/>
                <a:cs typeface="Arial Black"/>
              </a:rPr>
              <a:t>Taylor </a:t>
            </a:r>
            <a:r>
              <a:rPr sz="950" spc="40" dirty="0">
                <a:latin typeface="Arial Black"/>
                <a:cs typeface="Arial Black"/>
              </a:rPr>
              <a:t>Special Care</a:t>
            </a:r>
            <a:r>
              <a:rPr sz="950" spc="-50" dirty="0">
                <a:latin typeface="Arial Black"/>
                <a:cs typeface="Arial Black"/>
              </a:rPr>
              <a:t> </a:t>
            </a:r>
            <a:r>
              <a:rPr sz="950" spc="40" dirty="0">
                <a:latin typeface="Arial Black"/>
                <a:cs typeface="Arial Black"/>
              </a:rPr>
              <a:t>Services</a:t>
            </a:r>
            <a:endParaRPr sz="950">
              <a:latin typeface="Arial Black"/>
              <a:cs typeface="Arial Black"/>
            </a:endParaRPr>
          </a:p>
          <a:p>
            <a:pPr marR="17780" algn="ctr">
              <a:lnSpc>
                <a:spcPct val="100000"/>
              </a:lnSpc>
              <a:spcBef>
                <a:spcPts val="75"/>
              </a:spcBef>
            </a:pPr>
            <a:r>
              <a:rPr sz="650" spc="25" dirty="0">
                <a:latin typeface="Arial"/>
                <a:cs typeface="Arial"/>
              </a:rPr>
              <a:t>housing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staffing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counseling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5" dirty="0">
                <a:latin typeface="Arial"/>
                <a:cs typeface="Arial"/>
              </a:rPr>
              <a:t>on-going</a:t>
            </a:r>
            <a:r>
              <a:rPr sz="650" spc="-7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4188" y="861506"/>
            <a:ext cx="449544" cy="423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2664" y="861506"/>
            <a:ext cx="451484" cy="424180"/>
          </a:xfrm>
          <a:custGeom>
            <a:avLst/>
            <a:gdLst/>
            <a:ahLst/>
            <a:cxnLst/>
            <a:rect l="l" t="t" r="r" b="b"/>
            <a:pathLst>
              <a:path w="451485" h="424180">
                <a:moveTo>
                  <a:pt x="112765" y="0"/>
                </a:moveTo>
                <a:lnTo>
                  <a:pt x="0" y="423636"/>
                </a:lnTo>
                <a:lnTo>
                  <a:pt x="338292" y="423636"/>
                </a:lnTo>
                <a:lnTo>
                  <a:pt x="451068" y="0"/>
                </a:lnTo>
                <a:lnTo>
                  <a:pt x="112765" y="0"/>
                </a:lnTo>
                <a:close/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3234" y="1652397"/>
            <a:ext cx="2099893" cy="56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3324" y="692354"/>
            <a:ext cx="2280285" cy="1100455"/>
          </a:xfrm>
          <a:custGeom>
            <a:avLst/>
            <a:gdLst/>
            <a:ahLst/>
            <a:cxnLst/>
            <a:rect l="l" t="t" r="r" b="b"/>
            <a:pathLst>
              <a:path w="2280285" h="1100455">
                <a:moveTo>
                  <a:pt x="0" y="0"/>
                </a:moveTo>
                <a:lnTo>
                  <a:pt x="0" y="1100238"/>
                </a:lnTo>
                <a:lnTo>
                  <a:pt x="2279721" y="1100238"/>
                </a:lnTo>
                <a:lnTo>
                  <a:pt x="2279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3234" y="777692"/>
            <a:ext cx="2099893" cy="56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59063" y="959963"/>
            <a:ext cx="848994" cy="3435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2200" b="1" spc="110" dirty="0">
                <a:latin typeface="Verdana"/>
                <a:cs typeface="Verdana"/>
              </a:rPr>
              <a:t>TS</a:t>
            </a:r>
            <a:r>
              <a:rPr sz="2200" b="1" spc="120" dirty="0">
                <a:latin typeface="Verdana"/>
                <a:cs typeface="Verdana"/>
              </a:rPr>
              <a:t>C</a:t>
            </a:r>
            <a:r>
              <a:rPr sz="2200" b="1" spc="114" dirty="0">
                <a:latin typeface="Verdana"/>
                <a:cs typeface="Verdana"/>
              </a:rPr>
              <a:t>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3324" y="1340452"/>
            <a:ext cx="2280285" cy="2901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85"/>
              </a:spcBef>
            </a:pPr>
            <a:r>
              <a:rPr sz="950" spc="35" dirty="0">
                <a:latin typeface="Arial Black"/>
                <a:cs typeface="Arial Black"/>
              </a:rPr>
              <a:t>Taylor </a:t>
            </a:r>
            <a:r>
              <a:rPr sz="950" spc="40" dirty="0">
                <a:latin typeface="Arial Black"/>
                <a:cs typeface="Arial Black"/>
              </a:rPr>
              <a:t>Special Care</a:t>
            </a:r>
            <a:r>
              <a:rPr sz="950" spc="-30" dirty="0">
                <a:latin typeface="Arial Black"/>
                <a:cs typeface="Arial Black"/>
              </a:rPr>
              <a:t> </a:t>
            </a:r>
            <a:r>
              <a:rPr sz="950" spc="40" dirty="0">
                <a:latin typeface="Arial Black"/>
                <a:cs typeface="Arial Black"/>
              </a:rPr>
              <a:t>Services</a:t>
            </a:r>
            <a:endParaRPr sz="950">
              <a:latin typeface="Arial Black"/>
              <a:cs typeface="Arial Black"/>
            </a:endParaRPr>
          </a:p>
          <a:p>
            <a:pPr marL="95885">
              <a:lnSpc>
                <a:spcPct val="100000"/>
              </a:lnSpc>
              <a:spcBef>
                <a:spcPts val="70"/>
              </a:spcBef>
            </a:pPr>
            <a:r>
              <a:rPr sz="650" spc="25" dirty="0">
                <a:latin typeface="Arial"/>
                <a:cs typeface="Arial"/>
              </a:rPr>
              <a:t>housing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staffing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counseling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5" dirty="0">
                <a:latin typeface="Arial"/>
                <a:cs typeface="Arial"/>
              </a:rPr>
              <a:t>on-going</a:t>
            </a:r>
            <a:r>
              <a:rPr sz="650" spc="-8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24188" y="861506"/>
            <a:ext cx="449544" cy="423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3234" y="1652397"/>
            <a:ext cx="2099893" cy="56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8948" y="821882"/>
            <a:ext cx="1395868" cy="481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6770" y="1161707"/>
            <a:ext cx="988993" cy="137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5341" y="1162469"/>
            <a:ext cx="920750" cy="0"/>
          </a:xfrm>
          <a:custGeom>
            <a:avLst/>
            <a:gdLst/>
            <a:ahLst/>
            <a:cxnLst/>
            <a:rect l="l" t="t" r="r" b="b"/>
            <a:pathLst>
              <a:path w="920750">
                <a:moveTo>
                  <a:pt x="0" y="0"/>
                </a:moveTo>
                <a:lnTo>
                  <a:pt x="920418" y="0"/>
                </a:lnTo>
              </a:path>
            </a:pathLst>
          </a:custGeom>
          <a:ln w="28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3366" y="2950738"/>
            <a:ext cx="248381" cy="2529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92494" y="3007126"/>
            <a:ext cx="223997" cy="2285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0302" y="2994934"/>
            <a:ext cx="250190" cy="254635"/>
          </a:xfrm>
          <a:custGeom>
            <a:avLst/>
            <a:gdLst/>
            <a:ahLst/>
            <a:cxnLst/>
            <a:rect l="l" t="t" r="r" b="b"/>
            <a:pathLst>
              <a:path w="250189" h="254635">
                <a:moveTo>
                  <a:pt x="249905" y="248381"/>
                </a:moveTo>
                <a:lnTo>
                  <a:pt x="249905" y="6096"/>
                </a:lnTo>
                <a:lnTo>
                  <a:pt x="243809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8381"/>
                </a:lnTo>
                <a:lnTo>
                  <a:pt x="4572" y="252953"/>
                </a:lnTo>
                <a:lnTo>
                  <a:pt x="4572" y="21336"/>
                </a:lnTo>
                <a:lnTo>
                  <a:pt x="21336" y="3048"/>
                </a:lnTo>
                <a:lnTo>
                  <a:pt x="44208" y="25908"/>
                </a:lnTo>
                <a:lnTo>
                  <a:pt x="205389" y="25908"/>
                </a:lnTo>
                <a:lnTo>
                  <a:pt x="227045" y="3048"/>
                </a:lnTo>
                <a:lnTo>
                  <a:pt x="245333" y="21336"/>
                </a:lnTo>
                <a:lnTo>
                  <a:pt x="245333" y="252953"/>
                </a:lnTo>
                <a:lnTo>
                  <a:pt x="249905" y="248381"/>
                </a:lnTo>
                <a:close/>
              </a:path>
              <a:path w="250189" h="254635">
                <a:moveTo>
                  <a:pt x="44208" y="25908"/>
                </a:moveTo>
                <a:lnTo>
                  <a:pt x="21336" y="3048"/>
                </a:lnTo>
                <a:lnTo>
                  <a:pt x="4572" y="21336"/>
                </a:lnTo>
                <a:lnTo>
                  <a:pt x="12192" y="28951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44208" y="25908"/>
                </a:lnTo>
                <a:close/>
              </a:path>
              <a:path w="250189" h="254635">
                <a:moveTo>
                  <a:pt x="25908" y="210281"/>
                </a:moveTo>
                <a:lnTo>
                  <a:pt x="25908" y="42660"/>
                </a:lnTo>
                <a:lnTo>
                  <a:pt x="4572" y="21336"/>
                </a:lnTo>
                <a:lnTo>
                  <a:pt x="4572" y="231617"/>
                </a:lnTo>
                <a:lnTo>
                  <a:pt x="25908" y="210281"/>
                </a:lnTo>
                <a:close/>
              </a:path>
              <a:path w="250189" h="254635">
                <a:moveTo>
                  <a:pt x="50292" y="222473"/>
                </a:moveTo>
                <a:lnTo>
                  <a:pt x="32004" y="204185"/>
                </a:lnTo>
                <a:lnTo>
                  <a:pt x="4572" y="231617"/>
                </a:lnTo>
                <a:lnTo>
                  <a:pt x="12192" y="239930"/>
                </a:lnTo>
                <a:lnTo>
                  <a:pt x="12192" y="228569"/>
                </a:lnTo>
                <a:lnTo>
                  <a:pt x="27432" y="228569"/>
                </a:lnTo>
                <a:lnTo>
                  <a:pt x="27432" y="219425"/>
                </a:lnTo>
                <a:lnTo>
                  <a:pt x="33528" y="225521"/>
                </a:lnTo>
                <a:lnTo>
                  <a:pt x="47074" y="225521"/>
                </a:lnTo>
                <a:lnTo>
                  <a:pt x="50292" y="222473"/>
                </a:lnTo>
                <a:close/>
              </a:path>
              <a:path w="250189" h="254635">
                <a:moveTo>
                  <a:pt x="245333" y="252953"/>
                </a:moveTo>
                <a:lnTo>
                  <a:pt x="245333" y="231617"/>
                </a:lnTo>
                <a:lnTo>
                  <a:pt x="227045" y="249905"/>
                </a:lnTo>
                <a:lnTo>
                  <a:pt x="205721" y="228569"/>
                </a:lnTo>
                <a:lnTo>
                  <a:pt x="43857" y="228569"/>
                </a:lnTo>
                <a:lnTo>
                  <a:pt x="21336" y="249905"/>
                </a:lnTo>
                <a:lnTo>
                  <a:pt x="4572" y="231617"/>
                </a:lnTo>
                <a:lnTo>
                  <a:pt x="4572" y="252953"/>
                </a:lnTo>
                <a:lnTo>
                  <a:pt x="6096" y="254477"/>
                </a:lnTo>
                <a:lnTo>
                  <a:pt x="243809" y="254477"/>
                </a:lnTo>
                <a:lnTo>
                  <a:pt x="245333" y="252953"/>
                </a:lnTo>
                <a:close/>
              </a:path>
              <a:path w="250189" h="254635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250189" h="254635">
                <a:moveTo>
                  <a:pt x="45717" y="27416"/>
                </a:moveTo>
                <a:lnTo>
                  <a:pt x="44208" y="25908"/>
                </a:lnTo>
                <a:lnTo>
                  <a:pt x="12192" y="25908"/>
                </a:lnTo>
                <a:lnTo>
                  <a:pt x="12192" y="28951"/>
                </a:lnTo>
                <a:lnTo>
                  <a:pt x="27432" y="44183"/>
                </a:lnTo>
                <a:lnTo>
                  <a:pt x="27432" y="33512"/>
                </a:lnTo>
                <a:lnTo>
                  <a:pt x="33528" y="27416"/>
                </a:lnTo>
                <a:lnTo>
                  <a:pt x="45717" y="27416"/>
                </a:lnTo>
                <a:close/>
              </a:path>
              <a:path w="250189" h="254635">
                <a:moveTo>
                  <a:pt x="43857" y="228569"/>
                </a:moveTo>
                <a:lnTo>
                  <a:pt x="12192" y="228569"/>
                </a:lnTo>
                <a:lnTo>
                  <a:pt x="25908" y="240761"/>
                </a:lnTo>
                <a:lnTo>
                  <a:pt x="25908" y="245574"/>
                </a:lnTo>
                <a:lnTo>
                  <a:pt x="43857" y="228569"/>
                </a:lnTo>
                <a:close/>
              </a:path>
              <a:path w="250189" h="254635">
                <a:moveTo>
                  <a:pt x="25908" y="245574"/>
                </a:moveTo>
                <a:lnTo>
                  <a:pt x="25908" y="240761"/>
                </a:lnTo>
                <a:lnTo>
                  <a:pt x="12192" y="228569"/>
                </a:lnTo>
                <a:lnTo>
                  <a:pt x="12192" y="239930"/>
                </a:lnTo>
                <a:lnTo>
                  <a:pt x="21336" y="249905"/>
                </a:lnTo>
                <a:lnTo>
                  <a:pt x="25908" y="245574"/>
                </a:lnTo>
                <a:close/>
              </a:path>
              <a:path w="250189" h="254635">
                <a:moveTo>
                  <a:pt x="50292" y="31988"/>
                </a:moveTo>
                <a:lnTo>
                  <a:pt x="45717" y="27416"/>
                </a:lnTo>
                <a:lnTo>
                  <a:pt x="33528" y="27416"/>
                </a:lnTo>
                <a:lnTo>
                  <a:pt x="27432" y="33512"/>
                </a:lnTo>
                <a:lnTo>
                  <a:pt x="27432" y="44183"/>
                </a:lnTo>
                <a:lnTo>
                  <a:pt x="32004" y="48752"/>
                </a:lnTo>
                <a:lnTo>
                  <a:pt x="50292" y="31988"/>
                </a:lnTo>
                <a:close/>
              </a:path>
              <a:path w="250189" h="254635">
                <a:moveTo>
                  <a:pt x="50292" y="44180"/>
                </a:moveTo>
                <a:lnTo>
                  <a:pt x="50292" y="31988"/>
                </a:lnTo>
                <a:lnTo>
                  <a:pt x="32004" y="48752"/>
                </a:lnTo>
                <a:lnTo>
                  <a:pt x="27432" y="44183"/>
                </a:lnTo>
                <a:lnTo>
                  <a:pt x="27432" y="208757"/>
                </a:lnTo>
                <a:lnTo>
                  <a:pt x="32004" y="204185"/>
                </a:lnTo>
                <a:lnTo>
                  <a:pt x="41148" y="213329"/>
                </a:lnTo>
                <a:lnTo>
                  <a:pt x="41148" y="53324"/>
                </a:lnTo>
                <a:lnTo>
                  <a:pt x="50292" y="44180"/>
                </a:lnTo>
                <a:close/>
              </a:path>
              <a:path w="250189" h="254635">
                <a:moveTo>
                  <a:pt x="47074" y="225521"/>
                </a:moveTo>
                <a:lnTo>
                  <a:pt x="33528" y="225521"/>
                </a:lnTo>
                <a:lnTo>
                  <a:pt x="27432" y="219425"/>
                </a:lnTo>
                <a:lnTo>
                  <a:pt x="27432" y="228569"/>
                </a:lnTo>
                <a:lnTo>
                  <a:pt x="43857" y="228569"/>
                </a:lnTo>
                <a:lnTo>
                  <a:pt x="47074" y="225521"/>
                </a:lnTo>
                <a:close/>
              </a:path>
              <a:path w="250189" h="254635">
                <a:moveTo>
                  <a:pt x="53340" y="53324"/>
                </a:moveTo>
                <a:lnTo>
                  <a:pt x="53340" y="41132"/>
                </a:lnTo>
                <a:lnTo>
                  <a:pt x="41148" y="53324"/>
                </a:lnTo>
                <a:lnTo>
                  <a:pt x="53340" y="53324"/>
                </a:lnTo>
                <a:close/>
              </a:path>
              <a:path w="250189" h="254635">
                <a:moveTo>
                  <a:pt x="53340" y="201137"/>
                </a:moveTo>
                <a:lnTo>
                  <a:pt x="53340" y="53324"/>
                </a:lnTo>
                <a:lnTo>
                  <a:pt x="41148" y="53324"/>
                </a:lnTo>
                <a:lnTo>
                  <a:pt x="41148" y="201137"/>
                </a:lnTo>
                <a:lnTo>
                  <a:pt x="53340" y="201137"/>
                </a:lnTo>
                <a:close/>
              </a:path>
              <a:path w="250189" h="254635">
                <a:moveTo>
                  <a:pt x="208772" y="201137"/>
                </a:moveTo>
                <a:lnTo>
                  <a:pt x="41148" y="201137"/>
                </a:lnTo>
                <a:lnTo>
                  <a:pt x="53340" y="213329"/>
                </a:lnTo>
                <a:lnTo>
                  <a:pt x="53340" y="225521"/>
                </a:lnTo>
                <a:lnTo>
                  <a:pt x="196580" y="225521"/>
                </a:lnTo>
                <a:lnTo>
                  <a:pt x="196580" y="213329"/>
                </a:lnTo>
                <a:lnTo>
                  <a:pt x="208772" y="201137"/>
                </a:lnTo>
                <a:close/>
              </a:path>
              <a:path w="250189" h="254635">
                <a:moveTo>
                  <a:pt x="53340" y="225521"/>
                </a:moveTo>
                <a:lnTo>
                  <a:pt x="53340" y="213329"/>
                </a:lnTo>
                <a:lnTo>
                  <a:pt x="41148" y="201137"/>
                </a:lnTo>
                <a:lnTo>
                  <a:pt x="41148" y="213329"/>
                </a:lnTo>
                <a:lnTo>
                  <a:pt x="50292" y="222473"/>
                </a:lnTo>
                <a:lnTo>
                  <a:pt x="50292" y="225521"/>
                </a:lnTo>
                <a:lnTo>
                  <a:pt x="53340" y="225521"/>
                </a:lnTo>
                <a:close/>
              </a:path>
              <a:path w="250189" h="254635">
                <a:moveTo>
                  <a:pt x="203960" y="27416"/>
                </a:moveTo>
                <a:lnTo>
                  <a:pt x="45717" y="27416"/>
                </a:lnTo>
                <a:lnTo>
                  <a:pt x="50292" y="31988"/>
                </a:lnTo>
                <a:lnTo>
                  <a:pt x="50292" y="44180"/>
                </a:lnTo>
                <a:lnTo>
                  <a:pt x="53340" y="41132"/>
                </a:lnTo>
                <a:lnTo>
                  <a:pt x="53340" y="53324"/>
                </a:lnTo>
                <a:lnTo>
                  <a:pt x="196580" y="53324"/>
                </a:lnTo>
                <a:lnTo>
                  <a:pt x="196580" y="41132"/>
                </a:lnTo>
                <a:lnTo>
                  <a:pt x="199628" y="44180"/>
                </a:lnTo>
                <a:lnTo>
                  <a:pt x="199628" y="31988"/>
                </a:lnTo>
                <a:lnTo>
                  <a:pt x="203960" y="27416"/>
                </a:lnTo>
                <a:close/>
              </a:path>
              <a:path w="250189" h="254635">
                <a:moveTo>
                  <a:pt x="50292" y="225521"/>
                </a:moveTo>
                <a:lnTo>
                  <a:pt x="50292" y="222473"/>
                </a:lnTo>
                <a:lnTo>
                  <a:pt x="47074" y="225521"/>
                </a:lnTo>
                <a:lnTo>
                  <a:pt x="50292" y="225521"/>
                </a:lnTo>
                <a:close/>
              </a:path>
              <a:path w="250189" h="254635">
                <a:moveTo>
                  <a:pt x="208772" y="53324"/>
                </a:moveTo>
                <a:lnTo>
                  <a:pt x="196580" y="41132"/>
                </a:lnTo>
                <a:lnTo>
                  <a:pt x="196580" y="53324"/>
                </a:lnTo>
                <a:lnTo>
                  <a:pt x="208772" y="53324"/>
                </a:lnTo>
                <a:close/>
              </a:path>
              <a:path w="250189" h="254635">
                <a:moveTo>
                  <a:pt x="208772" y="201137"/>
                </a:moveTo>
                <a:lnTo>
                  <a:pt x="208772" y="53324"/>
                </a:lnTo>
                <a:lnTo>
                  <a:pt x="196580" y="53324"/>
                </a:lnTo>
                <a:lnTo>
                  <a:pt x="196580" y="201137"/>
                </a:lnTo>
                <a:lnTo>
                  <a:pt x="208772" y="201137"/>
                </a:lnTo>
                <a:close/>
              </a:path>
              <a:path w="250189" h="254635">
                <a:moveTo>
                  <a:pt x="208772" y="213321"/>
                </a:moveTo>
                <a:lnTo>
                  <a:pt x="208772" y="201137"/>
                </a:lnTo>
                <a:lnTo>
                  <a:pt x="196580" y="213329"/>
                </a:lnTo>
                <a:lnTo>
                  <a:pt x="196580" y="225521"/>
                </a:lnTo>
                <a:lnTo>
                  <a:pt x="199628" y="225521"/>
                </a:lnTo>
                <a:lnTo>
                  <a:pt x="199628" y="222473"/>
                </a:lnTo>
                <a:lnTo>
                  <a:pt x="208772" y="213321"/>
                </a:lnTo>
                <a:close/>
              </a:path>
              <a:path w="250189" h="254635">
                <a:moveTo>
                  <a:pt x="220949" y="45706"/>
                </a:moveTo>
                <a:lnTo>
                  <a:pt x="220949" y="33512"/>
                </a:lnTo>
                <a:lnTo>
                  <a:pt x="216377" y="27416"/>
                </a:lnTo>
                <a:lnTo>
                  <a:pt x="203960" y="27416"/>
                </a:lnTo>
                <a:lnTo>
                  <a:pt x="199628" y="31988"/>
                </a:lnTo>
                <a:lnTo>
                  <a:pt x="217901" y="48752"/>
                </a:lnTo>
                <a:lnTo>
                  <a:pt x="220949" y="45706"/>
                </a:lnTo>
                <a:close/>
              </a:path>
              <a:path w="250189" h="254635">
                <a:moveTo>
                  <a:pt x="220949" y="207233"/>
                </a:moveTo>
                <a:lnTo>
                  <a:pt x="220949" y="45706"/>
                </a:lnTo>
                <a:lnTo>
                  <a:pt x="217901" y="48752"/>
                </a:lnTo>
                <a:lnTo>
                  <a:pt x="199628" y="31988"/>
                </a:lnTo>
                <a:lnTo>
                  <a:pt x="199628" y="44180"/>
                </a:lnTo>
                <a:lnTo>
                  <a:pt x="208772" y="53324"/>
                </a:lnTo>
                <a:lnTo>
                  <a:pt x="208772" y="213321"/>
                </a:lnTo>
                <a:lnTo>
                  <a:pt x="217901" y="204185"/>
                </a:lnTo>
                <a:lnTo>
                  <a:pt x="220949" y="207233"/>
                </a:lnTo>
                <a:close/>
              </a:path>
              <a:path w="250189" h="254635">
                <a:moveTo>
                  <a:pt x="245333" y="231617"/>
                </a:moveTo>
                <a:lnTo>
                  <a:pt x="217901" y="204185"/>
                </a:lnTo>
                <a:lnTo>
                  <a:pt x="199628" y="222473"/>
                </a:lnTo>
                <a:lnTo>
                  <a:pt x="202675" y="225521"/>
                </a:lnTo>
                <a:lnTo>
                  <a:pt x="216377" y="225521"/>
                </a:lnTo>
                <a:lnTo>
                  <a:pt x="220949" y="219425"/>
                </a:lnTo>
                <a:lnTo>
                  <a:pt x="220949" y="228569"/>
                </a:lnTo>
                <a:lnTo>
                  <a:pt x="236189" y="228569"/>
                </a:lnTo>
                <a:lnTo>
                  <a:pt x="236189" y="240761"/>
                </a:lnTo>
                <a:lnTo>
                  <a:pt x="245333" y="231617"/>
                </a:lnTo>
                <a:close/>
              </a:path>
              <a:path w="250189" h="254635">
                <a:moveTo>
                  <a:pt x="202675" y="225521"/>
                </a:moveTo>
                <a:lnTo>
                  <a:pt x="199628" y="222473"/>
                </a:lnTo>
                <a:lnTo>
                  <a:pt x="199628" y="225521"/>
                </a:lnTo>
                <a:lnTo>
                  <a:pt x="202675" y="225521"/>
                </a:lnTo>
                <a:close/>
              </a:path>
              <a:path w="250189" h="254635">
                <a:moveTo>
                  <a:pt x="220949" y="228569"/>
                </a:moveTo>
                <a:lnTo>
                  <a:pt x="220949" y="219425"/>
                </a:lnTo>
                <a:lnTo>
                  <a:pt x="216377" y="225521"/>
                </a:lnTo>
                <a:lnTo>
                  <a:pt x="202675" y="225521"/>
                </a:lnTo>
                <a:lnTo>
                  <a:pt x="205721" y="228569"/>
                </a:lnTo>
                <a:lnTo>
                  <a:pt x="220949" y="228569"/>
                </a:lnTo>
                <a:close/>
              </a:path>
              <a:path w="250189" h="254635">
                <a:moveTo>
                  <a:pt x="236189" y="30474"/>
                </a:moveTo>
                <a:lnTo>
                  <a:pt x="236189" y="25908"/>
                </a:lnTo>
                <a:lnTo>
                  <a:pt x="205389" y="25908"/>
                </a:lnTo>
                <a:lnTo>
                  <a:pt x="203960" y="27416"/>
                </a:lnTo>
                <a:lnTo>
                  <a:pt x="216377" y="27416"/>
                </a:lnTo>
                <a:lnTo>
                  <a:pt x="220949" y="33512"/>
                </a:lnTo>
                <a:lnTo>
                  <a:pt x="220949" y="45706"/>
                </a:lnTo>
                <a:lnTo>
                  <a:pt x="236189" y="30474"/>
                </a:lnTo>
                <a:close/>
              </a:path>
              <a:path w="250189" h="254635">
                <a:moveTo>
                  <a:pt x="245333" y="21336"/>
                </a:moveTo>
                <a:lnTo>
                  <a:pt x="227045" y="3048"/>
                </a:lnTo>
                <a:lnTo>
                  <a:pt x="205389" y="25908"/>
                </a:lnTo>
                <a:lnTo>
                  <a:pt x="223997" y="25908"/>
                </a:lnTo>
                <a:lnTo>
                  <a:pt x="223997" y="12192"/>
                </a:lnTo>
                <a:lnTo>
                  <a:pt x="236189" y="25908"/>
                </a:lnTo>
                <a:lnTo>
                  <a:pt x="236189" y="30474"/>
                </a:lnTo>
                <a:lnTo>
                  <a:pt x="245333" y="21336"/>
                </a:lnTo>
                <a:close/>
              </a:path>
              <a:path w="250189" h="254635">
                <a:moveTo>
                  <a:pt x="236189" y="228569"/>
                </a:moveTo>
                <a:lnTo>
                  <a:pt x="205721" y="228569"/>
                </a:lnTo>
                <a:lnTo>
                  <a:pt x="223997" y="246855"/>
                </a:lnTo>
                <a:lnTo>
                  <a:pt x="223997" y="240761"/>
                </a:lnTo>
                <a:lnTo>
                  <a:pt x="236189" y="228569"/>
                </a:lnTo>
                <a:close/>
              </a:path>
              <a:path w="250189" h="254635">
                <a:moveTo>
                  <a:pt x="236189" y="25908"/>
                </a:moveTo>
                <a:lnTo>
                  <a:pt x="223997" y="12192"/>
                </a:lnTo>
                <a:lnTo>
                  <a:pt x="223997" y="25908"/>
                </a:lnTo>
                <a:lnTo>
                  <a:pt x="236189" y="25908"/>
                </a:lnTo>
                <a:close/>
              </a:path>
              <a:path w="250189" h="254635">
                <a:moveTo>
                  <a:pt x="245333" y="231617"/>
                </a:moveTo>
                <a:lnTo>
                  <a:pt x="245333" y="21336"/>
                </a:lnTo>
                <a:lnTo>
                  <a:pt x="223997" y="42660"/>
                </a:lnTo>
                <a:lnTo>
                  <a:pt x="223997" y="210281"/>
                </a:lnTo>
                <a:lnTo>
                  <a:pt x="245333" y="231617"/>
                </a:lnTo>
                <a:close/>
              </a:path>
              <a:path w="250189" h="254635">
                <a:moveTo>
                  <a:pt x="236189" y="240761"/>
                </a:moveTo>
                <a:lnTo>
                  <a:pt x="236189" y="228569"/>
                </a:lnTo>
                <a:lnTo>
                  <a:pt x="223997" y="240761"/>
                </a:lnTo>
                <a:lnTo>
                  <a:pt x="223997" y="246855"/>
                </a:lnTo>
                <a:lnTo>
                  <a:pt x="227045" y="249905"/>
                </a:lnTo>
                <a:lnTo>
                  <a:pt x="236189" y="240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42510" y="4124111"/>
            <a:ext cx="248381" cy="2529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0302" y="5468173"/>
            <a:ext cx="249905" cy="252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39462" y="5468173"/>
            <a:ext cx="248381" cy="252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0302" y="4124111"/>
            <a:ext cx="249905" cy="2529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44034" y="6571457"/>
            <a:ext cx="246857" cy="2529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0302" y="6571457"/>
            <a:ext cx="249905" cy="2529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5108" y="1010331"/>
            <a:ext cx="30841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latin typeface="Times New Roman"/>
                <a:cs typeface="Times New Roman"/>
              </a:rPr>
              <a:t>Sample</a:t>
            </a:r>
            <a:r>
              <a:rPr sz="4400" i="0" spc="-90" dirty="0">
                <a:latin typeface="Times New Roman"/>
                <a:cs typeface="Times New Roman"/>
              </a:rPr>
              <a:t> </a:t>
            </a:r>
            <a:r>
              <a:rPr sz="4400" i="0" spc="-5" dirty="0">
                <a:latin typeface="Times New Roman"/>
                <a:cs typeface="Times New Roman"/>
              </a:rPr>
              <a:t>Quiz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6816" y="2166945"/>
            <a:ext cx="7648575" cy="275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207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Q9: Examples </a:t>
            </a:r>
            <a:r>
              <a:rPr sz="1600" b="1" dirty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the quality results desired by the different stakeholders </a:t>
            </a:r>
            <a:r>
              <a:rPr sz="1600" b="1" dirty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SL services  and supports include </a:t>
            </a:r>
            <a:r>
              <a:rPr sz="1600" b="1" spc="-10" dirty="0">
                <a:latin typeface="Times New Roman"/>
                <a:cs typeface="Times New Roman"/>
              </a:rPr>
              <a:t>(check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that</a:t>
            </a:r>
            <a:r>
              <a:rPr sz="1600" b="1" spc="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apply):</a:t>
            </a:r>
            <a:endParaRPr sz="1600">
              <a:latin typeface="Times New Roman"/>
              <a:cs typeface="Times New Roman"/>
            </a:endParaRPr>
          </a:p>
          <a:p>
            <a:pPr marL="926465" marR="727075">
              <a:lnSpc>
                <a:spcPct val="120000"/>
              </a:lnSpc>
            </a:pPr>
            <a:r>
              <a:rPr sz="1600" b="1" spc="-5" dirty="0">
                <a:latin typeface="Times New Roman"/>
                <a:cs typeface="Times New Roman"/>
              </a:rPr>
              <a:t>Persons served achieving choice </a:t>
            </a:r>
            <a:r>
              <a:rPr sz="1600" b="1" dirty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housing, either rent </a:t>
            </a:r>
            <a:r>
              <a:rPr sz="1600" b="1" dirty="0">
                <a:latin typeface="Times New Roman"/>
                <a:cs typeface="Times New Roman"/>
              </a:rPr>
              <a:t>or </a:t>
            </a:r>
            <a:r>
              <a:rPr sz="1600" b="1" spc="-5" dirty="0">
                <a:latin typeface="Times New Roman"/>
                <a:cs typeface="Times New Roman"/>
              </a:rPr>
              <a:t>ownership.  Persons served choosing </a:t>
            </a:r>
            <a:r>
              <a:rPr sz="1600" b="1" dirty="0">
                <a:latin typeface="Times New Roman"/>
                <a:cs typeface="Times New Roman"/>
              </a:rPr>
              <a:t>whom </a:t>
            </a:r>
            <a:r>
              <a:rPr sz="1600" b="1" spc="-5" dirty="0">
                <a:latin typeface="Times New Roman"/>
                <a:cs typeface="Times New Roman"/>
              </a:rPr>
              <a:t>they </a:t>
            </a:r>
            <a:r>
              <a:rPr sz="1600" b="1" dirty="0">
                <a:latin typeface="Times New Roman"/>
                <a:cs typeface="Times New Roman"/>
              </a:rPr>
              <a:t>will </a:t>
            </a:r>
            <a:r>
              <a:rPr sz="1600" b="1" spc="-5" dirty="0">
                <a:latin typeface="Times New Roman"/>
                <a:cs typeface="Times New Roman"/>
              </a:rPr>
              <a:t>live </a:t>
            </a:r>
            <a:r>
              <a:rPr sz="1600" b="1" dirty="0">
                <a:latin typeface="Times New Roman"/>
                <a:cs typeface="Times New Roman"/>
              </a:rPr>
              <a:t>with, </a:t>
            </a:r>
            <a:r>
              <a:rPr sz="1600" b="1" spc="-5" dirty="0">
                <a:latin typeface="Times New Roman"/>
                <a:cs typeface="Times New Roman"/>
              </a:rPr>
              <a:t>if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anyone.</a:t>
            </a:r>
            <a:endParaRPr sz="16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latin typeface="Times New Roman"/>
                <a:cs typeface="Times New Roman"/>
              </a:rPr>
              <a:t>Minimizing individual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risks.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Q10: </a:t>
            </a:r>
            <a:r>
              <a:rPr sz="1600" b="1" spc="-10" dirty="0">
                <a:latin typeface="Times New Roman"/>
                <a:cs typeface="Times New Roman"/>
              </a:rPr>
              <a:t>One </a:t>
            </a:r>
            <a:r>
              <a:rPr sz="1600" b="1" spc="-5" dirty="0">
                <a:latin typeface="Times New Roman"/>
                <a:cs typeface="Times New Roman"/>
              </a:rPr>
              <a:t>condition for accreditation includes the submission </a:t>
            </a:r>
            <a:r>
              <a:rPr sz="1600" b="1" dirty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a Quality </a:t>
            </a:r>
            <a:r>
              <a:rPr sz="1600" b="1" spc="-10" dirty="0">
                <a:latin typeface="Times New Roman"/>
                <a:cs typeface="Times New Roman"/>
              </a:rPr>
              <a:t>Improvement  </a:t>
            </a:r>
            <a:r>
              <a:rPr sz="1600" b="1" spc="-5" dirty="0">
                <a:latin typeface="Times New Roman"/>
                <a:cs typeface="Times New Roman"/>
              </a:rPr>
              <a:t>Plan </a:t>
            </a:r>
            <a:r>
              <a:rPr sz="1600" b="1" spc="-10" dirty="0">
                <a:latin typeface="Times New Roman"/>
                <a:cs typeface="Times New Roman"/>
              </a:rPr>
              <a:t>(QIP) </a:t>
            </a:r>
            <a:r>
              <a:rPr sz="1600" b="1" dirty="0">
                <a:latin typeface="Times New Roman"/>
                <a:cs typeface="Times New Roman"/>
              </a:rPr>
              <a:t>within 90 days following </a:t>
            </a:r>
            <a:r>
              <a:rPr sz="1600" b="1" spc="-5" dirty="0">
                <a:latin typeface="Times New Roman"/>
                <a:cs typeface="Times New Roman"/>
              </a:rPr>
              <a:t>notice </a:t>
            </a:r>
            <a:r>
              <a:rPr sz="1600" b="1" dirty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accreditation that addresses </a:t>
            </a:r>
            <a:r>
              <a:rPr sz="1600" b="1" dirty="0">
                <a:latin typeface="Times New Roman"/>
                <a:cs typeface="Times New Roman"/>
              </a:rPr>
              <a:t>all </a:t>
            </a:r>
            <a:r>
              <a:rPr sz="1600" b="1" spc="-5" dirty="0">
                <a:latin typeface="Times New Roman"/>
                <a:cs typeface="Times New Roman"/>
              </a:rPr>
              <a:t>areas for  improvement identified in the</a:t>
            </a:r>
            <a:r>
              <a:rPr sz="1600" b="1" spc="1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report.</a:t>
            </a:r>
            <a:endParaRPr sz="16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385"/>
              </a:spcBef>
              <a:tabLst>
                <a:tab pos="275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True	False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9431" y="5784436"/>
            <a:ext cx="2442210" cy="0"/>
          </a:xfrm>
          <a:custGeom>
            <a:avLst/>
            <a:gdLst/>
            <a:ahLst/>
            <a:cxnLst/>
            <a:rect l="l" t="t" r="r" b="b"/>
            <a:pathLst>
              <a:path w="2442210">
                <a:moveTo>
                  <a:pt x="0" y="0"/>
                </a:moveTo>
                <a:lnTo>
                  <a:pt x="2442009" y="0"/>
                </a:lnTo>
              </a:path>
            </a:pathLst>
          </a:custGeom>
          <a:ln w="12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2409" y="5784436"/>
            <a:ext cx="1122680" cy="0"/>
          </a:xfrm>
          <a:custGeom>
            <a:avLst/>
            <a:gdLst/>
            <a:ahLst/>
            <a:cxnLst/>
            <a:rect l="l" t="t" r="r" b="b"/>
            <a:pathLst>
              <a:path w="1122679">
                <a:moveTo>
                  <a:pt x="0" y="0"/>
                </a:moveTo>
                <a:lnTo>
                  <a:pt x="1122335" y="0"/>
                </a:lnTo>
              </a:path>
            </a:pathLst>
          </a:custGeom>
          <a:ln w="12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4185" y="5784436"/>
            <a:ext cx="1224915" cy="0"/>
          </a:xfrm>
          <a:custGeom>
            <a:avLst/>
            <a:gdLst/>
            <a:ahLst/>
            <a:cxnLst/>
            <a:rect l="l" t="t" r="r" b="b"/>
            <a:pathLst>
              <a:path w="1224915">
                <a:moveTo>
                  <a:pt x="0" y="0"/>
                </a:moveTo>
                <a:lnTo>
                  <a:pt x="1224421" y="0"/>
                </a:lnTo>
              </a:path>
            </a:pathLst>
          </a:custGeom>
          <a:ln w="12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8049" y="5784436"/>
            <a:ext cx="1529715" cy="0"/>
          </a:xfrm>
          <a:custGeom>
            <a:avLst/>
            <a:gdLst/>
            <a:ahLst/>
            <a:cxnLst/>
            <a:rect l="l" t="t" r="r" b="b"/>
            <a:pathLst>
              <a:path w="1529715">
                <a:moveTo>
                  <a:pt x="0" y="0"/>
                </a:moveTo>
                <a:lnTo>
                  <a:pt x="1529205" y="0"/>
                </a:lnTo>
              </a:path>
            </a:pathLst>
          </a:custGeom>
          <a:ln w="12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6832" y="5824250"/>
            <a:ext cx="132651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PRINT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NAME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9710" y="5824250"/>
            <a:ext cx="7232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spc="-10" dirty="0">
                <a:latin typeface="Times New Roman"/>
                <a:cs typeface="Times New Roman"/>
              </a:rPr>
              <a:t>C</a:t>
            </a:r>
            <a:r>
              <a:rPr sz="1600" b="1" spc="-15" dirty="0">
                <a:latin typeface="Times New Roman"/>
                <a:cs typeface="Times New Roman"/>
              </a:rPr>
              <a:t>O</a:t>
            </a:r>
            <a:r>
              <a:rPr sz="1600" b="1" spc="-10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1422" y="5824250"/>
            <a:ext cx="58928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DA</a:t>
            </a:r>
            <a:r>
              <a:rPr sz="1600" b="1" spc="-5" dirty="0">
                <a:latin typeface="Times New Roman"/>
                <a:cs typeface="Times New Roman"/>
              </a:rPr>
              <a:t>TE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0005" y="5824250"/>
            <a:ext cx="52070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PA</a:t>
            </a:r>
            <a:r>
              <a:rPr sz="1600" b="1" spc="-5" dirty="0">
                <a:latin typeface="Times New Roman"/>
                <a:cs typeface="Times New Roman"/>
              </a:rPr>
              <a:t>SS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54754" y="5824250"/>
            <a:ext cx="50990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FA</a:t>
            </a:r>
            <a:r>
              <a:rPr sz="1600" b="1" spc="-5" dirty="0">
                <a:latin typeface="Times New Roman"/>
                <a:cs typeface="Times New Roman"/>
              </a:rPr>
              <a:t>IL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0758" y="692354"/>
            <a:ext cx="1142904" cy="1142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1614" y="683210"/>
            <a:ext cx="1163320" cy="1163320"/>
          </a:xfrm>
          <a:custGeom>
            <a:avLst/>
            <a:gdLst/>
            <a:ahLst/>
            <a:cxnLst/>
            <a:rect l="l" t="t" r="r" b="b"/>
            <a:pathLst>
              <a:path w="1163320" h="1163320">
                <a:moveTo>
                  <a:pt x="1162705" y="1162719"/>
                </a:moveTo>
                <a:lnTo>
                  <a:pt x="1162705" y="0"/>
                </a:lnTo>
                <a:lnTo>
                  <a:pt x="0" y="0"/>
                </a:lnTo>
                <a:lnTo>
                  <a:pt x="0" y="1162719"/>
                </a:lnTo>
                <a:lnTo>
                  <a:pt x="4572" y="1162719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1152037" y="9144"/>
                </a:lnTo>
                <a:lnTo>
                  <a:pt x="1152037" y="4572"/>
                </a:lnTo>
                <a:lnTo>
                  <a:pt x="1158133" y="9144"/>
                </a:lnTo>
                <a:lnTo>
                  <a:pt x="1158133" y="1162719"/>
                </a:lnTo>
                <a:lnTo>
                  <a:pt x="1162705" y="1162719"/>
                </a:lnTo>
                <a:close/>
              </a:path>
              <a:path w="1163320" h="116332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1163320" h="1163320">
                <a:moveTo>
                  <a:pt x="9144" y="1152051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152051"/>
                </a:lnTo>
                <a:lnTo>
                  <a:pt x="9144" y="1152051"/>
                </a:lnTo>
                <a:close/>
              </a:path>
              <a:path w="1163320" h="1163320">
                <a:moveTo>
                  <a:pt x="1158133" y="1152051"/>
                </a:moveTo>
                <a:lnTo>
                  <a:pt x="4572" y="1152051"/>
                </a:lnTo>
                <a:lnTo>
                  <a:pt x="9144" y="1158147"/>
                </a:lnTo>
                <a:lnTo>
                  <a:pt x="9144" y="1162719"/>
                </a:lnTo>
                <a:lnTo>
                  <a:pt x="1152037" y="1162719"/>
                </a:lnTo>
                <a:lnTo>
                  <a:pt x="1152037" y="1158147"/>
                </a:lnTo>
                <a:lnTo>
                  <a:pt x="1158133" y="1152051"/>
                </a:lnTo>
                <a:close/>
              </a:path>
              <a:path w="1163320" h="1163320">
                <a:moveTo>
                  <a:pt x="9144" y="1162719"/>
                </a:moveTo>
                <a:lnTo>
                  <a:pt x="9144" y="1158147"/>
                </a:lnTo>
                <a:lnTo>
                  <a:pt x="4572" y="1152051"/>
                </a:lnTo>
                <a:lnTo>
                  <a:pt x="4572" y="1162719"/>
                </a:lnTo>
                <a:lnTo>
                  <a:pt x="9144" y="1162719"/>
                </a:lnTo>
                <a:close/>
              </a:path>
              <a:path w="1163320" h="1163320">
                <a:moveTo>
                  <a:pt x="1158133" y="9144"/>
                </a:moveTo>
                <a:lnTo>
                  <a:pt x="1152037" y="4572"/>
                </a:lnTo>
                <a:lnTo>
                  <a:pt x="1152037" y="9144"/>
                </a:lnTo>
                <a:lnTo>
                  <a:pt x="1158133" y="9144"/>
                </a:lnTo>
                <a:close/>
              </a:path>
              <a:path w="1163320" h="1163320">
                <a:moveTo>
                  <a:pt x="1158133" y="1152051"/>
                </a:moveTo>
                <a:lnTo>
                  <a:pt x="1158133" y="9144"/>
                </a:lnTo>
                <a:lnTo>
                  <a:pt x="1152037" y="9144"/>
                </a:lnTo>
                <a:lnTo>
                  <a:pt x="1152037" y="1152051"/>
                </a:lnTo>
                <a:lnTo>
                  <a:pt x="1158133" y="1152051"/>
                </a:lnTo>
                <a:close/>
              </a:path>
              <a:path w="1163320" h="1163320">
                <a:moveTo>
                  <a:pt x="1158133" y="1162719"/>
                </a:moveTo>
                <a:lnTo>
                  <a:pt x="1158133" y="1152051"/>
                </a:lnTo>
                <a:lnTo>
                  <a:pt x="1152037" y="1158147"/>
                </a:lnTo>
                <a:lnTo>
                  <a:pt x="1152037" y="1162719"/>
                </a:lnTo>
                <a:lnTo>
                  <a:pt x="1158133" y="1162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6471" y="1911446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419"/>
                </a:lnTo>
              </a:path>
            </a:pathLst>
          </a:custGeom>
          <a:ln w="259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3234" y="777692"/>
            <a:ext cx="2099893" cy="56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69324" y="959963"/>
            <a:ext cx="2049780" cy="65913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35"/>
              </a:spcBef>
            </a:pPr>
            <a:r>
              <a:rPr sz="2200" b="1" spc="114" dirty="0">
                <a:latin typeface="Verdana"/>
                <a:cs typeface="Verdana"/>
              </a:rPr>
              <a:t>TSCS</a:t>
            </a:r>
            <a:endParaRPr sz="2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950" spc="35" dirty="0">
                <a:latin typeface="Arial Black"/>
                <a:cs typeface="Arial Black"/>
              </a:rPr>
              <a:t>Taylor </a:t>
            </a:r>
            <a:r>
              <a:rPr sz="950" spc="40" dirty="0">
                <a:latin typeface="Arial Black"/>
                <a:cs typeface="Arial Black"/>
              </a:rPr>
              <a:t>Special Care</a:t>
            </a:r>
            <a:r>
              <a:rPr sz="950" spc="-50" dirty="0">
                <a:latin typeface="Arial Black"/>
                <a:cs typeface="Arial Black"/>
              </a:rPr>
              <a:t> </a:t>
            </a:r>
            <a:r>
              <a:rPr sz="950" spc="40" dirty="0">
                <a:latin typeface="Arial Black"/>
                <a:cs typeface="Arial Black"/>
              </a:rPr>
              <a:t>Services</a:t>
            </a:r>
            <a:endParaRPr sz="950">
              <a:latin typeface="Arial Black"/>
              <a:cs typeface="Arial Black"/>
            </a:endParaRPr>
          </a:p>
          <a:p>
            <a:pPr marR="17780" algn="ctr">
              <a:lnSpc>
                <a:spcPct val="100000"/>
              </a:lnSpc>
              <a:spcBef>
                <a:spcPts val="75"/>
              </a:spcBef>
            </a:pPr>
            <a:r>
              <a:rPr sz="650" spc="25" dirty="0">
                <a:latin typeface="Arial"/>
                <a:cs typeface="Arial"/>
              </a:rPr>
              <a:t>housing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staffing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counseling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5" dirty="0">
                <a:latin typeface="Arial"/>
                <a:cs typeface="Arial"/>
              </a:rPr>
              <a:t>on-going</a:t>
            </a:r>
            <a:r>
              <a:rPr sz="650" spc="-75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4188" y="861506"/>
            <a:ext cx="449544" cy="423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2664" y="861506"/>
            <a:ext cx="451484" cy="424180"/>
          </a:xfrm>
          <a:custGeom>
            <a:avLst/>
            <a:gdLst/>
            <a:ahLst/>
            <a:cxnLst/>
            <a:rect l="l" t="t" r="r" b="b"/>
            <a:pathLst>
              <a:path w="451485" h="424180">
                <a:moveTo>
                  <a:pt x="112765" y="0"/>
                </a:moveTo>
                <a:lnTo>
                  <a:pt x="0" y="423636"/>
                </a:lnTo>
                <a:lnTo>
                  <a:pt x="338292" y="423636"/>
                </a:lnTo>
                <a:lnTo>
                  <a:pt x="451068" y="0"/>
                </a:lnTo>
                <a:lnTo>
                  <a:pt x="112765" y="0"/>
                </a:lnTo>
                <a:close/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3234" y="1652397"/>
            <a:ext cx="2099893" cy="56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3324" y="692354"/>
            <a:ext cx="2280285" cy="1100455"/>
          </a:xfrm>
          <a:custGeom>
            <a:avLst/>
            <a:gdLst/>
            <a:ahLst/>
            <a:cxnLst/>
            <a:rect l="l" t="t" r="r" b="b"/>
            <a:pathLst>
              <a:path w="2280285" h="1100455">
                <a:moveTo>
                  <a:pt x="0" y="0"/>
                </a:moveTo>
                <a:lnTo>
                  <a:pt x="0" y="1100238"/>
                </a:lnTo>
                <a:lnTo>
                  <a:pt x="2279721" y="1100238"/>
                </a:lnTo>
                <a:lnTo>
                  <a:pt x="2279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3234" y="777692"/>
            <a:ext cx="2099893" cy="56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59063" y="959963"/>
            <a:ext cx="848994" cy="34353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2200" b="1" spc="110" dirty="0">
                <a:latin typeface="Verdana"/>
                <a:cs typeface="Verdana"/>
              </a:rPr>
              <a:t>TS</a:t>
            </a:r>
            <a:r>
              <a:rPr sz="2200" b="1" spc="120" dirty="0">
                <a:latin typeface="Verdana"/>
                <a:cs typeface="Verdana"/>
              </a:rPr>
              <a:t>C</a:t>
            </a:r>
            <a:r>
              <a:rPr sz="2200" b="1" spc="114" dirty="0">
                <a:latin typeface="Verdana"/>
                <a:cs typeface="Verdana"/>
              </a:rPr>
              <a:t>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3324" y="1340452"/>
            <a:ext cx="2280285" cy="2901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85"/>
              </a:spcBef>
            </a:pPr>
            <a:r>
              <a:rPr sz="950" spc="35" dirty="0">
                <a:latin typeface="Arial Black"/>
                <a:cs typeface="Arial Black"/>
              </a:rPr>
              <a:t>Taylor </a:t>
            </a:r>
            <a:r>
              <a:rPr sz="950" spc="40" dirty="0">
                <a:latin typeface="Arial Black"/>
                <a:cs typeface="Arial Black"/>
              </a:rPr>
              <a:t>Special Care</a:t>
            </a:r>
            <a:r>
              <a:rPr sz="950" spc="-30" dirty="0">
                <a:latin typeface="Arial Black"/>
                <a:cs typeface="Arial Black"/>
              </a:rPr>
              <a:t> </a:t>
            </a:r>
            <a:r>
              <a:rPr sz="950" spc="40" dirty="0">
                <a:latin typeface="Arial Black"/>
                <a:cs typeface="Arial Black"/>
              </a:rPr>
              <a:t>Services</a:t>
            </a:r>
            <a:endParaRPr sz="950">
              <a:latin typeface="Arial Black"/>
              <a:cs typeface="Arial Black"/>
            </a:endParaRPr>
          </a:p>
          <a:p>
            <a:pPr marL="95885">
              <a:lnSpc>
                <a:spcPct val="100000"/>
              </a:lnSpc>
              <a:spcBef>
                <a:spcPts val="70"/>
              </a:spcBef>
            </a:pPr>
            <a:r>
              <a:rPr sz="650" spc="25" dirty="0">
                <a:latin typeface="Arial"/>
                <a:cs typeface="Arial"/>
              </a:rPr>
              <a:t>housing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staffing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0" dirty="0">
                <a:latin typeface="Arial"/>
                <a:cs typeface="Arial"/>
              </a:rPr>
              <a:t>counseling </a:t>
            </a:r>
            <a:r>
              <a:rPr sz="650" spc="35" dirty="0">
                <a:latin typeface="Arial"/>
                <a:cs typeface="Arial"/>
              </a:rPr>
              <a:t>● </a:t>
            </a:r>
            <a:r>
              <a:rPr sz="650" spc="25" dirty="0">
                <a:latin typeface="Arial"/>
                <a:cs typeface="Arial"/>
              </a:rPr>
              <a:t>on-going</a:t>
            </a:r>
            <a:r>
              <a:rPr sz="650" spc="-80" dirty="0">
                <a:latin typeface="Arial"/>
                <a:cs typeface="Arial"/>
              </a:rPr>
              <a:t> </a:t>
            </a:r>
            <a:r>
              <a:rPr sz="650" spc="25" dirty="0">
                <a:latin typeface="Arial"/>
                <a:cs typeface="Arial"/>
              </a:rPr>
              <a:t>support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24188" y="861506"/>
            <a:ext cx="449544" cy="423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3234" y="1652397"/>
            <a:ext cx="2099893" cy="56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8948" y="821882"/>
            <a:ext cx="1395868" cy="481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6770" y="1161707"/>
            <a:ext cx="988993" cy="137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85341" y="1162469"/>
            <a:ext cx="920750" cy="0"/>
          </a:xfrm>
          <a:custGeom>
            <a:avLst/>
            <a:gdLst/>
            <a:ahLst/>
            <a:cxnLst/>
            <a:rect l="l" t="t" r="r" b="b"/>
            <a:pathLst>
              <a:path w="920750">
                <a:moveTo>
                  <a:pt x="0" y="0"/>
                </a:moveTo>
                <a:lnTo>
                  <a:pt x="920418" y="0"/>
                </a:lnTo>
              </a:path>
            </a:pathLst>
          </a:custGeom>
          <a:ln w="28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33366" y="2722153"/>
            <a:ext cx="248381" cy="252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51654" y="3011698"/>
            <a:ext cx="223997" cy="2285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39462" y="2999506"/>
            <a:ext cx="248920" cy="254635"/>
          </a:xfrm>
          <a:custGeom>
            <a:avLst/>
            <a:gdLst/>
            <a:ahLst/>
            <a:cxnLst/>
            <a:rect l="l" t="t" r="r" b="b"/>
            <a:pathLst>
              <a:path w="248919" h="254635">
                <a:moveTo>
                  <a:pt x="248381" y="248381"/>
                </a:moveTo>
                <a:lnTo>
                  <a:pt x="248381" y="6096"/>
                </a:lnTo>
                <a:lnTo>
                  <a:pt x="243809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8381"/>
                </a:lnTo>
                <a:lnTo>
                  <a:pt x="3048" y="251429"/>
                </a:lnTo>
                <a:lnTo>
                  <a:pt x="3048" y="21336"/>
                </a:lnTo>
                <a:lnTo>
                  <a:pt x="21336" y="3048"/>
                </a:lnTo>
                <a:lnTo>
                  <a:pt x="42989" y="25892"/>
                </a:lnTo>
                <a:lnTo>
                  <a:pt x="205391" y="25892"/>
                </a:lnTo>
                <a:lnTo>
                  <a:pt x="227045" y="3048"/>
                </a:lnTo>
                <a:lnTo>
                  <a:pt x="245333" y="21336"/>
                </a:lnTo>
                <a:lnTo>
                  <a:pt x="245333" y="252445"/>
                </a:lnTo>
                <a:lnTo>
                  <a:pt x="248381" y="248381"/>
                </a:lnTo>
                <a:close/>
              </a:path>
              <a:path w="248919" h="254635">
                <a:moveTo>
                  <a:pt x="42989" y="25892"/>
                </a:moveTo>
                <a:lnTo>
                  <a:pt x="21336" y="3048"/>
                </a:lnTo>
                <a:lnTo>
                  <a:pt x="3048" y="21336"/>
                </a:lnTo>
                <a:lnTo>
                  <a:pt x="12192" y="30475"/>
                </a:lnTo>
                <a:lnTo>
                  <a:pt x="12192" y="25892"/>
                </a:lnTo>
                <a:lnTo>
                  <a:pt x="24384" y="12192"/>
                </a:lnTo>
                <a:lnTo>
                  <a:pt x="24384" y="25892"/>
                </a:lnTo>
                <a:lnTo>
                  <a:pt x="42989" y="25892"/>
                </a:lnTo>
                <a:close/>
              </a:path>
              <a:path w="248919" h="254635">
                <a:moveTo>
                  <a:pt x="24384" y="211404"/>
                </a:moveTo>
                <a:lnTo>
                  <a:pt x="24384" y="42660"/>
                </a:lnTo>
                <a:lnTo>
                  <a:pt x="3048" y="21336"/>
                </a:lnTo>
                <a:lnTo>
                  <a:pt x="3048" y="231617"/>
                </a:lnTo>
                <a:lnTo>
                  <a:pt x="24384" y="211404"/>
                </a:lnTo>
                <a:close/>
              </a:path>
              <a:path w="248919" h="254635">
                <a:moveTo>
                  <a:pt x="48768" y="222473"/>
                </a:moveTo>
                <a:lnTo>
                  <a:pt x="32004" y="204185"/>
                </a:lnTo>
                <a:lnTo>
                  <a:pt x="3048" y="231617"/>
                </a:lnTo>
                <a:lnTo>
                  <a:pt x="12192" y="240761"/>
                </a:lnTo>
                <a:lnTo>
                  <a:pt x="12192" y="228569"/>
                </a:lnTo>
                <a:lnTo>
                  <a:pt x="27432" y="228569"/>
                </a:lnTo>
                <a:lnTo>
                  <a:pt x="27432" y="220949"/>
                </a:lnTo>
                <a:lnTo>
                  <a:pt x="33528" y="225521"/>
                </a:lnTo>
                <a:lnTo>
                  <a:pt x="45720" y="225521"/>
                </a:lnTo>
                <a:lnTo>
                  <a:pt x="48768" y="222473"/>
                </a:lnTo>
                <a:close/>
              </a:path>
              <a:path w="248919" h="254635">
                <a:moveTo>
                  <a:pt x="245333" y="252445"/>
                </a:moveTo>
                <a:lnTo>
                  <a:pt x="245333" y="231617"/>
                </a:lnTo>
                <a:lnTo>
                  <a:pt x="227045" y="249905"/>
                </a:lnTo>
                <a:lnTo>
                  <a:pt x="205709" y="228569"/>
                </a:lnTo>
                <a:lnTo>
                  <a:pt x="42672" y="228569"/>
                </a:lnTo>
                <a:lnTo>
                  <a:pt x="21336" y="249905"/>
                </a:lnTo>
                <a:lnTo>
                  <a:pt x="3048" y="231617"/>
                </a:lnTo>
                <a:lnTo>
                  <a:pt x="3048" y="251429"/>
                </a:lnTo>
                <a:lnTo>
                  <a:pt x="6096" y="254477"/>
                </a:lnTo>
                <a:lnTo>
                  <a:pt x="243809" y="254477"/>
                </a:lnTo>
                <a:lnTo>
                  <a:pt x="245333" y="252445"/>
                </a:lnTo>
                <a:close/>
              </a:path>
              <a:path w="248919" h="254635">
                <a:moveTo>
                  <a:pt x="24384" y="25892"/>
                </a:moveTo>
                <a:lnTo>
                  <a:pt x="24384" y="12192"/>
                </a:lnTo>
                <a:lnTo>
                  <a:pt x="12192" y="25892"/>
                </a:lnTo>
                <a:lnTo>
                  <a:pt x="24384" y="25892"/>
                </a:lnTo>
                <a:close/>
              </a:path>
              <a:path w="248919" h="254635">
                <a:moveTo>
                  <a:pt x="44434" y="27416"/>
                </a:moveTo>
                <a:lnTo>
                  <a:pt x="42989" y="25892"/>
                </a:lnTo>
                <a:lnTo>
                  <a:pt x="12192" y="25892"/>
                </a:lnTo>
                <a:lnTo>
                  <a:pt x="12192" y="30475"/>
                </a:lnTo>
                <a:lnTo>
                  <a:pt x="27432" y="45707"/>
                </a:lnTo>
                <a:lnTo>
                  <a:pt x="27432" y="33512"/>
                </a:lnTo>
                <a:lnTo>
                  <a:pt x="33528" y="27416"/>
                </a:lnTo>
                <a:lnTo>
                  <a:pt x="44434" y="27416"/>
                </a:lnTo>
                <a:close/>
              </a:path>
              <a:path w="248919" h="254635">
                <a:moveTo>
                  <a:pt x="42672" y="228569"/>
                </a:moveTo>
                <a:lnTo>
                  <a:pt x="12192" y="228569"/>
                </a:lnTo>
                <a:lnTo>
                  <a:pt x="24384" y="240761"/>
                </a:lnTo>
                <a:lnTo>
                  <a:pt x="24384" y="246857"/>
                </a:lnTo>
                <a:lnTo>
                  <a:pt x="42672" y="228569"/>
                </a:lnTo>
                <a:close/>
              </a:path>
              <a:path w="248919" h="254635">
                <a:moveTo>
                  <a:pt x="24384" y="246857"/>
                </a:moveTo>
                <a:lnTo>
                  <a:pt x="24384" y="240761"/>
                </a:lnTo>
                <a:lnTo>
                  <a:pt x="12192" y="228569"/>
                </a:lnTo>
                <a:lnTo>
                  <a:pt x="12192" y="240761"/>
                </a:lnTo>
                <a:lnTo>
                  <a:pt x="21336" y="249905"/>
                </a:lnTo>
                <a:lnTo>
                  <a:pt x="24384" y="246857"/>
                </a:lnTo>
                <a:close/>
              </a:path>
              <a:path w="248919" h="254635">
                <a:moveTo>
                  <a:pt x="48768" y="31988"/>
                </a:moveTo>
                <a:lnTo>
                  <a:pt x="44434" y="27416"/>
                </a:lnTo>
                <a:lnTo>
                  <a:pt x="33528" y="27416"/>
                </a:lnTo>
                <a:lnTo>
                  <a:pt x="27432" y="33512"/>
                </a:lnTo>
                <a:lnTo>
                  <a:pt x="27432" y="45707"/>
                </a:lnTo>
                <a:lnTo>
                  <a:pt x="32004" y="50276"/>
                </a:lnTo>
                <a:lnTo>
                  <a:pt x="48768" y="31988"/>
                </a:lnTo>
                <a:close/>
              </a:path>
              <a:path w="248919" h="254635">
                <a:moveTo>
                  <a:pt x="48768" y="45196"/>
                </a:moveTo>
                <a:lnTo>
                  <a:pt x="48768" y="31988"/>
                </a:lnTo>
                <a:lnTo>
                  <a:pt x="32004" y="50276"/>
                </a:lnTo>
                <a:lnTo>
                  <a:pt x="27432" y="45707"/>
                </a:lnTo>
                <a:lnTo>
                  <a:pt x="27432" y="208516"/>
                </a:lnTo>
                <a:lnTo>
                  <a:pt x="32004" y="204185"/>
                </a:lnTo>
                <a:lnTo>
                  <a:pt x="39624" y="212498"/>
                </a:lnTo>
                <a:lnTo>
                  <a:pt x="39624" y="53324"/>
                </a:lnTo>
                <a:lnTo>
                  <a:pt x="48768" y="45196"/>
                </a:lnTo>
                <a:close/>
              </a:path>
              <a:path w="248919" h="254635">
                <a:moveTo>
                  <a:pt x="45720" y="225521"/>
                </a:moveTo>
                <a:lnTo>
                  <a:pt x="33528" y="225521"/>
                </a:lnTo>
                <a:lnTo>
                  <a:pt x="27432" y="220949"/>
                </a:lnTo>
                <a:lnTo>
                  <a:pt x="27432" y="228569"/>
                </a:lnTo>
                <a:lnTo>
                  <a:pt x="42672" y="228569"/>
                </a:lnTo>
                <a:lnTo>
                  <a:pt x="45720" y="225521"/>
                </a:lnTo>
                <a:close/>
              </a:path>
              <a:path w="248919" h="254635">
                <a:moveTo>
                  <a:pt x="53340" y="53324"/>
                </a:moveTo>
                <a:lnTo>
                  <a:pt x="53340" y="41132"/>
                </a:lnTo>
                <a:lnTo>
                  <a:pt x="39624" y="53324"/>
                </a:lnTo>
                <a:lnTo>
                  <a:pt x="53340" y="53324"/>
                </a:lnTo>
                <a:close/>
              </a:path>
              <a:path w="248919" h="254635">
                <a:moveTo>
                  <a:pt x="53340" y="201137"/>
                </a:moveTo>
                <a:lnTo>
                  <a:pt x="53340" y="53324"/>
                </a:lnTo>
                <a:lnTo>
                  <a:pt x="39624" y="53324"/>
                </a:lnTo>
                <a:lnTo>
                  <a:pt x="39624" y="201137"/>
                </a:lnTo>
                <a:lnTo>
                  <a:pt x="53340" y="201137"/>
                </a:lnTo>
                <a:close/>
              </a:path>
              <a:path w="248919" h="254635">
                <a:moveTo>
                  <a:pt x="208757" y="201137"/>
                </a:moveTo>
                <a:lnTo>
                  <a:pt x="39624" y="201137"/>
                </a:lnTo>
                <a:lnTo>
                  <a:pt x="53340" y="213329"/>
                </a:lnTo>
                <a:lnTo>
                  <a:pt x="53340" y="225521"/>
                </a:lnTo>
                <a:lnTo>
                  <a:pt x="195056" y="225521"/>
                </a:lnTo>
                <a:lnTo>
                  <a:pt x="195056" y="213329"/>
                </a:lnTo>
                <a:lnTo>
                  <a:pt x="208757" y="201137"/>
                </a:lnTo>
                <a:close/>
              </a:path>
              <a:path w="248919" h="254635">
                <a:moveTo>
                  <a:pt x="53340" y="225521"/>
                </a:moveTo>
                <a:lnTo>
                  <a:pt x="53340" y="213329"/>
                </a:lnTo>
                <a:lnTo>
                  <a:pt x="39624" y="201137"/>
                </a:lnTo>
                <a:lnTo>
                  <a:pt x="39624" y="212498"/>
                </a:lnTo>
                <a:lnTo>
                  <a:pt x="48768" y="222473"/>
                </a:lnTo>
                <a:lnTo>
                  <a:pt x="48768" y="225521"/>
                </a:lnTo>
                <a:lnTo>
                  <a:pt x="53340" y="225521"/>
                </a:lnTo>
                <a:close/>
              </a:path>
              <a:path w="248919" h="254635">
                <a:moveTo>
                  <a:pt x="203947" y="27416"/>
                </a:moveTo>
                <a:lnTo>
                  <a:pt x="44434" y="27416"/>
                </a:lnTo>
                <a:lnTo>
                  <a:pt x="48768" y="31988"/>
                </a:lnTo>
                <a:lnTo>
                  <a:pt x="48768" y="45196"/>
                </a:lnTo>
                <a:lnTo>
                  <a:pt x="53340" y="41132"/>
                </a:lnTo>
                <a:lnTo>
                  <a:pt x="53340" y="53324"/>
                </a:lnTo>
                <a:lnTo>
                  <a:pt x="195056" y="53324"/>
                </a:lnTo>
                <a:lnTo>
                  <a:pt x="195056" y="41132"/>
                </a:lnTo>
                <a:lnTo>
                  <a:pt x="199613" y="45187"/>
                </a:lnTo>
                <a:lnTo>
                  <a:pt x="199613" y="31988"/>
                </a:lnTo>
                <a:lnTo>
                  <a:pt x="203947" y="27416"/>
                </a:lnTo>
                <a:close/>
              </a:path>
              <a:path w="248919" h="254635">
                <a:moveTo>
                  <a:pt x="48768" y="225521"/>
                </a:moveTo>
                <a:lnTo>
                  <a:pt x="48768" y="222473"/>
                </a:lnTo>
                <a:lnTo>
                  <a:pt x="45720" y="225521"/>
                </a:lnTo>
                <a:lnTo>
                  <a:pt x="48768" y="225521"/>
                </a:lnTo>
                <a:close/>
              </a:path>
              <a:path w="248919" h="254635">
                <a:moveTo>
                  <a:pt x="208757" y="53324"/>
                </a:moveTo>
                <a:lnTo>
                  <a:pt x="195056" y="41132"/>
                </a:lnTo>
                <a:lnTo>
                  <a:pt x="195056" y="53324"/>
                </a:lnTo>
                <a:lnTo>
                  <a:pt x="208757" y="53324"/>
                </a:lnTo>
                <a:close/>
              </a:path>
              <a:path w="248919" h="254635">
                <a:moveTo>
                  <a:pt x="208757" y="201137"/>
                </a:moveTo>
                <a:lnTo>
                  <a:pt x="208757" y="53324"/>
                </a:lnTo>
                <a:lnTo>
                  <a:pt x="195056" y="53324"/>
                </a:lnTo>
                <a:lnTo>
                  <a:pt x="195056" y="201137"/>
                </a:lnTo>
                <a:lnTo>
                  <a:pt x="208757" y="201137"/>
                </a:lnTo>
                <a:close/>
              </a:path>
              <a:path w="248919" h="254635">
                <a:moveTo>
                  <a:pt x="208757" y="213329"/>
                </a:moveTo>
                <a:lnTo>
                  <a:pt x="208757" y="201137"/>
                </a:lnTo>
                <a:lnTo>
                  <a:pt x="195056" y="213329"/>
                </a:lnTo>
                <a:lnTo>
                  <a:pt x="195056" y="225521"/>
                </a:lnTo>
                <a:lnTo>
                  <a:pt x="199613" y="225521"/>
                </a:lnTo>
                <a:lnTo>
                  <a:pt x="199613" y="222473"/>
                </a:lnTo>
                <a:lnTo>
                  <a:pt x="208757" y="213329"/>
                </a:lnTo>
                <a:close/>
              </a:path>
              <a:path w="248919" h="254635">
                <a:moveTo>
                  <a:pt x="220949" y="47061"/>
                </a:moveTo>
                <a:lnTo>
                  <a:pt x="220949" y="33512"/>
                </a:lnTo>
                <a:lnTo>
                  <a:pt x="214853" y="27416"/>
                </a:lnTo>
                <a:lnTo>
                  <a:pt x="203947" y="27416"/>
                </a:lnTo>
                <a:lnTo>
                  <a:pt x="199613" y="31988"/>
                </a:lnTo>
                <a:lnTo>
                  <a:pt x="217901" y="50276"/>
                </a:lnTo>
                <a:lnTo>
                  <a:pt x="220949" y="47061"/>
                </a:lnTo>
                <a:close/>
              </a:path>
              <a:path w="248919" h="254635">
                <a:moveTo>
                  <a:pt x="220949" y="207233"/>
                </a:moveTo>
                <a:lnTo>
                  <a:pt x="220949" y="47061"/>
                </a:lnTo>
                <a:lnTo>
                  <a:pt x="217901" y="50276"/>
                </a:lnTo>
                <a:lnTo>
                  <a:pt x="199613" y="31988"/>
                </a:lnTo>
                <a:lnTo>
                  <a:pt x="199613" y="45187"/>
                </a:lnTo>
                <a:lnTo>
                  <a:pt x="208757" y="53324"/>
                </a:lnTo>
                <a:lnTo>
                  <a:pt x="208757" y="213329"/>
                </a:lnTo>
                <a:lnTo>
                  <a:pt x="217901" y="204185"/>
                </a:lnTo>
                <a:lnTo>
                  <a:pt x="220949" y="207233"/>
                </a:lnTo>
                <a:close/>
              </a:path>
              <a:path w="248919" h="254635">
                <a:moveTo>
                  <a:pt x="245333" y="231617"/>
                </a:moveTo>
                <a:lnTo>
                  <a:pt x="217901" y="204185"/>
                </a:lnTo>
                <a:lnTo>
                  <a:pt x="199613" y="222473"/>
                </a:lnTo>
                <a:lnTo>
                  <a:pt x="202661" y="225521"/>
                </a:lnTo>
                <a:lnTo>
                  <a:pt x="214853" y="225521"/>
                </a:lnTo>
                <a:lnTo>
                  <a:pt x="220949" y="220949"/>
                </a:lnTo>
                <a:lnTo>
                  <a:pt x="220949" y="228569"/>
                </a:lnTo>
                <a:lnTo>
                  <a:pt x="236189" y="228569"/>
                </a:lnTo>
                <a:lnTo>
                  <a:pt x="236189" y="240761"/>
                </a:lnTo>
                <a:lnTo>
                  <a:pt x="245333" y="231617"/>
                </a:lnTo>
                <a:close/>
              </a:path>
              <a:path w="248919" h="254635">
                <a:moveTo>
                  <a:pt x="202661" y="225521"/>
                </a:moveTo>
                <a:lnTo>
                  <a:pt x="199613" y="222473"/>
                </a:lnTo>
                <a:lnTo>
                  <a:pt x="199613" y="225521"/>
                </a:lnTo>
                <a:lnTo>
                  <a:pt x="202661" y="225521"/>
                </a:lnTo>
                <a:close/>
              </a:path>
              <a:path w="248919" h="254635">
                <a:moveTo>
                  <a:pt x="220949" y="228569"/>
                </a:moveTo>
                <a:lnTo>
                  <a:pt x="220949" y="220949"/>
                </a:lnTo>
                <a:lnTo>
                  <a:pt x="214853" y="225521"/>
                </a:lnTo>
                <a:lnTo>
                  <a:pt x="202661" y="225521"/>
                </a:lnTo>
                <a:lnTo>
                  <a:pt x="205709" y="228569"/>
                </a:lnTo>
                <a:lnTo>
                  <a:pt x="220949" y="228569"/>
                </a:lnTo>
                <a:close/>
              </a:path>
              <a:path w="248919" h="254635">
                <a:moveTo>
                  <a:pt x="236189" y="30982"/>
                </a:moveTo>
                <a:lnTo>
                  <a:pt x="236189" y="25892"/>
                </a:lnTo>
                <a:lnTo>
                  <a:pt x="205391" y="25892"/>
                </a:lnTo>
                <a:lnTo>
                  <a:pt x="203947" y="27416"/>
                </a:lnTo>
                <a:lnTo>
                  <a:pt x="214853" y="27416"/>
                </a:lnTo>
                <a:lnTo>
                  <a:pt x="220949" y="33512"/>
                </a:lnTo>
                <a:lnTo>
                  <a:pt x="220949" y="47061"/>
                </a:lnTo>
                <a:lnTo>
                  <a:pt x="236189" y="30982"/>
                </a:lnTo>
                <a:close/>
              </a:path>
              <a:path w="248919" h="254635">
                <a:moveTo>
                  <a:pt x="245333" y="21336"/>
                </a:moveTo>
                <a:lnTo>
                  <a:pt x="227045" y="3048"/>
                </a:lnTo>
                <a:lnTo>
                  <a:pt x="205391" y="25892"/>
                </a:lnTo>
                <a:lnTo>
                  <a:pt x="223997" y="25892"/>
                </a:lnTo>
                <a:lnTo>
                  <a:pt x="223997" y="12192"/>
                </a:lnTo>
                <a:lnTo>
                  <a:pt x="236189" y="25892"/>
                </a:lnTo>
                <a:lnTo>
                  <a:pt x="236189" y="30982"/>
                </a:lnTo>
                <a:lnTo>
                  <a:pt x="245333" y="21336"/>
                </a:lnTo>
                <a:close/>
              </a:path>
              <a:path w="248919" h="254635">
                <a:moveTo>
                  <a:pt x="236189" y="228569"/>
                </a:moveTo>
                <a:lnTo>
                  <a:pt x="205709" y="228569"/>
                </a:lnTo>
                <a:lnTo>
                  <a:pt x="223997" y="246857"/>
                </a:lnTo>
                <a:lnTo>
                  <a:pt x="223997" y="240761"/>
                </a:lnTo>
                <a:lnTo>
                  <a:pt x="236189" y="228569"/>
                </a:lnTo>
                <a:close/>
              </a:path>
              <a:path w="248919" h="254635">
                <a:moveTo>
                  <a:pt x="236189" y="25892"/>
                </a:moveTo>
                <a:lnTo>
                  <a:pt x="223997" y="12192"/>
                </a:lnTo>
                <a:lnTo>
                  <a:pt x="223997" y="25892"/>
                </a:lnTo>
                <a:lnTo>
                  <a:pt x="236189" y="25892"/>
                </a:lnTo>
                <a:close/>
              </a:path>
              <a:path w="248919" h="254635">
                <a:moveTo>
                  <a:pt x="245333" y="231617"/>
                </a:moveTo>
                <a:lnTo>
                  <a:pt x="245333" y="21336"/>
                </a:lnTo>
                <a:lnTo>
                  <a:pt x="223997" y="43845"/>
                </a:lnTo>
                <a:lnTo>
                  <a:pt x="223997" y="210281"/>
                </a:lnTo>
                <a:lnTo>
                  <a:pt x="245333" y="231617"/>
                </a:lnTo>
                <a:close/>
              </a:path>
              <a:path w="248919" h="254635">
                <a:moveTo>
                  <a:pt x="236189" y="240761"/>
                </a:moveTo>
                <a:lnTo>
                  <a:pt x="236189" y="228569"/>
                </a:lnTo>
                <a:lnTo>
                  <a:pt x="223997" y="240761"/>
                </a:lnTo>
                <a:lnTo>
                  <a:pt x="223997" y="246857"/>
                </a:lnTo>
                <a:lnTo>
                  <a:pt x="227045" y="249905"/>
                </a:lnTo>
                <a:lnTo>
                  <a:pt x="236189" y="240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63846" y="3359139"/>
            <a:ext cx="223997" cy="2285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51654" y="3346948"/>
            <a:ext cx="250190" cy="254635"/>
          </a:xfrm>
          <a:custGeom>
            <a:avLst/>
            <a:gdLst/>
            <a:ahLst/>
            <a:cxnLst/>
            <a:rect l="l" t="t" r="r" b="b"/>
            <a:pathLst>
              <a:path w="250189" h="254635">
                <a:moveTo>
                  <a:pt x="249905" y="248381"/>
                </a:moveTo>
                <a:lnTo>
                  <a:pt x="249905" y="6096"/>
                </a:lnTo>
                <a:lnTo>
                  <a:pt x="243809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8381"/>
                </a:lnTo>
                <a:lnTo>
                  <a:pt x="4572" y="252953"/>
                </a:lnTo>
                <a:lnTo>
                  <a:pt x="4572" y="21336"/>
                </a:lnTo>
                <a:lnTo>
                  <a:pt x="21336" y="4572"/>
                </a:lnTo>
                <a:lnTo>
                  <a:pt x="43845" y="25908"/>
                </a:lnTo>
                <a:lnTo>
                  <a:pt x="205709" y="25908"/>
                </a:lnTo>
                <a:lnTo>
                  <a:pt x="227045" y="4572"/>
                </a:lnTo>
                <a:lnTo>
                  <a:pt x="245333" y="21336"/>
                </a:lnTo>
                <a:lnTo>
                  <a:pt x="245333" y="252953"/>
                </a:lnTo>
                <a:lnTo>
                  <a:pt x="249905" y="248381"/>
                </a:lnTo>
                <a:close/>
              </a:path>
              <a:path w="250189" h="254635">
                <a:moveTo>
                  <a:pt x="43845" y="25908"/>
                </a:moveTo>
                <a:lnTo>
                  <a:pt x="21336" y="4572"/>
                </a:lnTo>
                <a:lnTo>
                  <a:pt x="4572" y="21336"/>
                </a:lnTo>
                <a:lnTo>
                  <a:pt x="12192" y="29375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43845" y="25908"/>
                </a:lnTo>
                <a:close/>
              </a:path>
              <a:path w="250189" h="254635">
                <a:moveTo>
                  <a:pt x="25908" y="210620"/>
                </a:moveTo>
                <a:lnTo>
                  <a:pt x="25908" y="43845"/>
                </a:lnTo>
                <a:lnTo>
                  <a:pt x="4572" y="21336"/>
                </a:lnTo>
                <a:lnTo>
                  <a:pt x="4572" y="233141"/>
                </a:lnTo>
                <a:lnTo>
                  <a:pt x="25908" y="210620"/>
                </a:lnTo>
                <a:close/>
              </a:path>
              <a:path w="250189" h="254635">
                <a:moveTo>
                  <a:pt x="50276" y="222473"/>
                </a:moveTo>
                <a:lnTo>
                  <a:pt x="32004" y="204185"/>
                </a:lnTo>
                <a:lnTo>
                  <a:pt x="4572" y="233141"/>
                </a:lnTo>
                <a:lnTo>
                  <a:pt x="12192" y="240761"/>
                </a:lnTo>
                <a:lnTo>
                  <a:pt x="12192" y="228569"/>
                </a:lnTo>
                <a:lnTo>
                  <a:pt x="27432" y="228569"/>
                </a:lnTo>
                <a:lnTo>
                  <a:pt x="27432" y="220949"/>
                </a:lnTo>
                <a:lnTo>
                  <a:pt x="33528" y="225521"/>
                </a:lnTo>
                <a:lnTo>
                  <a:pt x="47061" y="225521"/>
                </a:lnTo>
                <a:lnTo>
                  <a:pt x="50276" y="222473"/>
                </a:lnTo>
                <a:close/>
              </a:path>
              <a:path w="250189" h="254635">
                <a:moveTo>
                  <a:pt x="245333" y="252953"/>
                </a:moveTo>
                <a:lnTo>
                  <a:pt x="245333" y="233141"/>
                </a:lnTo>
                <a:lnTo>
                  <a:pt x="227045" y="249905"/>
                </a:lnTo>
                <a:lnTo>
                  <a:pt x="205709" y="228569"/>
                </a:lnTo>
                <a:lnTo>
                  <a:pt x="43845" y="228569"/>
                </a:lnTo>
                <a:lnTo>
                  <a:pt x="21336" y="249905"/>
                </a:lnTo>
                <a:lnTo>
                  <a:pt x="4572" y="233141"/>
                </a:lnTo>
                <a:lnTo>
                  <a:pt x="4572" y="252953"/>
                </a:lnTo>
                <a:lnTo>
                  <a:pt x="6096" y="254477"/>
                </a:lnTo>
                <a:lnTo>
                  <a:pt x="243809" y="254477"/>
                </a:lnTo>
                <a:lnTo>
                  <a:pt x="245333" y="252953"/>
                </a:lnTo>
                <a:close/>
              </a:path>
              <a:path w="250189" h="254635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250189" h="254635">
                <a:moveTo>
                  <a:pt x="45453" y="27432"/>
                </a:moveTo>
                <a:lnTo>
                  <a:pt x="43845" y="25908"/>
                </a:lnTo>
                <a:lnTo>
                  <a:pt x="12192" y="25908"/>
                </a:lnTo>
                <a:lnTo>
                  <a:pt x="12192" y="29375"/>
                </a:lnTo>
                <a:lnTo>
                  <a:pt x="27432" y="45453"/>
                </a:lnTo>
                <a:lnTo>
                  <a:pt x="27432" y="33512"/>
                </a:lnTo>
                <a:lnTo>
                  <a:pt x="33528" y="27432"/>
                </a:lnTo>
                <a:lnTo>
                  <a:pt x="45453" y="27432"/>
                </a:lnTo>
                <a:close/>
              </a:path>
              <a:path w="250189" h="254635">
                <a:moveTo>
                  <a:pt x="43845" y="228569"/>
                </a:moveTo>
                <a:lnTo>
                  <a:pt x="12192" y="228569"/>
                </a:lnTo>
                <a:lnTo>
                  <a:pt x="25908" y="240761"/>
                </a:lnTo>
                <a:lnTo>
                  <a:pt x="25908" y="245571"/>
                </a:lnTo>
                <a:lnTo>
                  <a:pt x="43845" y="228569"/>
                </a:lnTo>
                <a:close/>
              </a:path>
              <a:path w="250189" h="254635">
                <a:moveTo>
                  <a:pt x="25908" y="245571"/>
                </a:moveTo>
                <a:lnTo>
                  <a:pt x="25908" y="240761"/>
                </a:lnTo>
                <a:lnTo>
                  <a:pt x="12192" y="228569"/>
                </a:lnTo>
                <a:lnTo>
                  <a:pt x="12192" y="240761"/>
                </a:lnTo>
                <a:lnTo>
                  <a:pt x="21336" y="249905"/>
                </a:lnTo>
                <a:lnTo>
                  <a:pt x="25908" y="245571"/>
                </a:lnTo>
                <a:close/>
              </a:path>
              <a:path w="250189" h="254635">
                <a:moveTo>
                  <a:pt x="50276" y="32004"/>
                </a:moveTo>
                <a:lnTo>
                  <a:pt x="45453" y="27432"/>
                </a:lnTo>
                <a:lnTo>
                  <a:pt x="33528" y="27432"/>
                </a:lnTo>
                <a:lnTo>
                  <a:pt x="27432" y="33512"/>
                </a:lnTo>
                <a:lnTo>
                  <a:pt x="27432" y="45453"/>
                </a:lnTo>
                <a:lnTo>
                  <a:pt x="32004" y="50276"/>
                </a:lnTo>
                <a:lnTo>
                  <a:pt x="50276" y="32004"/>
                </a:lnTo>
                <a:close/>
              </a:path>
              <a:path w="250189" h="254635">
                <a:moveTo>
                  <a:pt x="50276" y="44184"/>
                </a:moveTo>
                <a:lnTo>
                  <a:pt x="50276" y="32004"/>
                </a:lnTo>
                <a:lnTo>
                  <a:pt x="32004" y="50276"/>
                </a:lnTo>
                <a:lnTo>
                  <a:pt x="27432" y="45453"/>
                </a:lnTo>
                <a:lnTo>
                  <a:pt x="27432" y="209011"/>
                </a:lnTo>
                <a:lnTo>
                  <a:pt x="32004" y="204185"/>
                </a:lnTo>
                <a:lnTo>
                  <a:pt x="41148" y="213337"/>
                </a:lnTo>
                <a:lnTo>
                  <a:pt x="41148" y="53324"/>
                </a:lnTo>
                <a:lnTo>
                  <a:pt x="50276" y="44184"/>
                </a:lnTo>
                <a:close/>
              </a:path>
              <a:path w="250189" h="254635">
                <a:moveTo>
                  <a:pt x="47061" y="225521"/>
                </a:moveTo>
                <a:lnTo>
                  <a:pt x="33528" y="225521"/>
                </a:lnTo>
                <a:lnTo>
                  <a:pt x="27432" y="220949"/>
                </a:lnTo>
                <a:lnTo>
                  <a:pt x="27432" y="228569"/>
                </a:lnTo>
                <a:lnTo>
                  <a:pt x="43845" y="228569"/>
                </a:lnTo>
                <a:lnTo>
                  <a:pt x="47061" y="225521"/>
                </a:lnTo>
                <a:close/>
              </a:path>
              <a:path w="250189" h="254635">
                <a:moveTo>
                  <a:pt x="53324" y="53324"/>
                </a:moveTo>
                <a:lnTo>
                  <a:pt x="53324" y="41132"/>
                </a:lnTo>
                <a:lnTo>
                  <a:pt x="41148" y="53324"/>
                </a:lnTo>
                <a:lnTo>
                  <a:pt x="53324" y="53324"/>
                </a:lnTo>
                <a:close/>
              </a:path>
              <a:path w="250189" h="254635">
                <a:moveTo>
                  <a:pt x="53324" y="201137"/>
                </a:moveTo>
                <a:lnTo>
                  <a:pt x="53324" y="53324"/>
                </a:lnTo>
                <a:lnTo>
                  <a:pt x="41148" y="53324"/>
                </a:lnTo>
                <a:lnTo>
                  <a:pt x="41148" y="201137"/>
                </a:lnTo>
                <a:lnTo>
                  <a:pt x="53324" y="201137"/>
                </a:lnTo>
                <a:close/>
              </a:path>
              <a:path w="250189" h="254635">
                <a:moveTo>
                  <a:pt x="208757" y="201137"/>
                </a:moveTo>
                <a:lnTo>
                  <a:pt x="41148" y="201137"/>
                </a:lnTo>
                <a:lnTo>
                  <a:pt x="53324" y="213329"/>
                </a:lnTo>
                <a:lnTo>
                  <a:pt x="53324" y="225521"/>
                </a:lnTo>
                <a:lnTo>
                  <a:pt x="196565" y="225521"/>
                </a:lnTo>
                <a:lnTo>
                  <a:pt x="196565" y="213329"/>
                </a:lnTo>
                <a:lnTo>
                  <a:pt x="208757" y="201137"/>
                </a:lnTo>
                <a:close/>
              </a:path>
              <a:path w="250189" h="254635">
                <a:moveTo>
                  <a:pt x="53324" y="225521"/>
                </a:moveTo>
                <a:lnTo>
                  <a:pt x="53324" y="213329"/>
                </a:lnTo>
                <a:lnTo>
                  <a:pt x="41148" y="201137"/>
                </a:lnTo>
                <a:lnTo>
                  <a:pt x="41148" y="213337"/>
                </a:lnTo>
                <a:lnTo>
                  <a:pt x="50276" y="222473"/>
                </a:lnTo>
                <a:lnTo>
                  <a:pt x="50276" y="225521"/>
                </a:lnTo>
                <a:lnTo>
                  <a:pt x="53324" y="225521"/>
                </a:lnTo>
                <a:close/>
              </a:path>
              <a:path w="250189" h="254635">
                <a:moveTo>
                  <a:pt x="204185" y="27432"/>
                </a:moveTo>
                <a:lnTo>
                  <a:pt x="45453" y="27432"/>
                </a:lnTo>
                <a:lnTo>
                  <a:pt x="50276" y="32004"/>
                </a:lnTo>
                <a:lnTo>
                  <a:pt x="50276" y="44184"/>
                </a:lnTo>
                <a:lnTo>
                  <a:pt x="53324" y="41132"/>
                </a:lnTo>
                <a:lnTo>
                  <a:pt x="53324" y="53324"/>
                </a:lnTo>
                <a:lnTo>
                  <a:pt x="196565" y="53324"/>
                </a:lnTo>
                <a:lnTo>
                  <a:pt x="196565" y="41132"/>
                </a:lnTo>
                <a:lnTo>
                  <a:pt x="199613" y="44180"/>
                </a:lnTo>
                <a:lnTo>
                  <a:pt x="199613" y="32004"/>
                </a:lnTo>
                <a:lnTo>
                  <a:pt x="204185" y="27432"/>
                </a:lnTo>
                <a:close/>
              </a:path>
              <a:path w="250189" h="254635">
                <a:moveTo>
                  <a:pt x="50276" y="225521"/>
                </a:moveTo>
                <a:lnTo>
                  <a:pt x="50276" y="222473"/>
                </a:lnTo>
                <a:lnTo>
                  <a:pt x="47061" y="225521"/>
                </a:lnTo>
                <a:lnTo>
                  <a:pt x="50276" y="225521"/>
                </a:lnTo>
                <a:close/>
              </a:path>
              <a:path w="250189" h="254635">
                <a:moveTo>
                  <a:pt x="208757" y="53324"/>
                </a:moveTo>
                <a:lnTo>
                  <a:pt x="196565" y="41132"/>
                </a:lnTo>
                <a:lnTo>
                  <a:pt x="196565" y="53324"/>
                </a:lnTo>
                <a:lnTo>
                  <a:pt x="208757" y="53324"/>
                </a:lnTo>
                <a:close/>
              </a:path>
              <a:path w="250189" h="254635">
                <a:moveTo>
                  <a:pt x="208757" y="201137"/>
                </a:moveTo>
                <a:lnTo>
                  <a:pt x="208757" y="53324"/>
                </a:lnTo>
                <a:lnTo>
                  <a:pt x="196565" y="53324"/>
                </a:lnTo>
                <a:lnTo>
                  <a:pt x="196565" y="201137"/>
                </a:lnTo>
                <a:lnTo>
                  <a:pt x="208757" y="201137"/>
                </a:lnTo>
                <a:close/>
              </a:path>
              <a:path w="250189" h="254635">
                <a:moveTo>
                  <a:pt x="208757" y="213329"/>
                </a:moveTo>
                <a:lnTo>
                  <a:pt x="208757" y="201137"/>
                </a:lnTo>
                <a:lnTo>
                  <a:pt x="196565" y="213329"/>
                </a:lnTo>
                <a:lnTo>
                  <a:pt x="196565" y="225521"/>
                </a:lnTo>
                <a:lnTo>
                  <a:pt x="199613" y="225521"/>
                </a:lnTo>
                <a:lnTo>
                  <a:pt x="199613" y="222473"/>
                </a:lnTo>
                <a:lnTo>
                  <a:pt x="208757" y="213329"/>
                </a:lnTo>
                <a:close/>
              </a:path>
              <a:path w="250189" h="254635">
                <a:moveTo>
                  <a:pt x="220949" y="47061"/>
                </a:moveTo>
                <a:lnTo>
                  <a:pt x="220949" y="33512"/>
                </a:lnTo>
                <a:lnTo>
                  <a:pt x="216377" y="27432"/>
                </a:lnTo>
                <a:lnTo>
                  <a:pt x="204185" y="27432"/>
                </a:lnTo>
                <a:lnTo>
                  <a:pt x="199613" y="32004"/>
                </a:lnTo>
                <a:lnTo>
                  <a:pt x="217901" y="50276"/>
                </a:lnTo>
                <a:lnTo>
                  <a:pt x="220949" y="47061"/>
                </a:lnTo>
                <a:close/>
              </a:path>
              <a:path w="250189" h="254635">
                <a:moveTo>
                  <a:pt x="220949" y="207402"/>
                </a:moveTo>
                <a:lnTo>
                  <a:pt x="220949" y="47061"/>
                </a:lnTo>
                <a:lnTo>
                  <a:pt x="217901" y="50276"/>
                </a:lnTo>
                <a:lnTo>
                  <a:pt x="199613" y="32004"/>
                </a:lnTo>
                <a:lnTo>
                  <a:pt x="199613" y="44180"/>
                </a:lnTo>
                <a:lnTo>
                  <a:pt x="208757" y="53324"/>
                </a:lnTo>
                <a:lnTo>
                  <a:pt x="208757" y="213329"/>
                </a:lnTo>
                <a:lnTo>
                  <a:pt x="217901" y="204185"/>
                </a:lnTo>
                <a:lnTo>
                  <a:pt x="220949" y="207402"/>
                </a:lnTo>
                <a:close/>
              </a:path>
              <a:path w="250189" h="254635">
                <a:moveTo>
                  <a:pt x="245333" y="233141"/>
                </a:moveTo>
                <a:lnTo>
                  <a:pt x="217901" y="204185"/>
                </a:lnTo>
                <a:lnTo>
                  <a:pt x="199613" y="222473"/>
                </a:lnTo>
                <a:lnTo>
                  <a:pt x="202661" y="225521"/>
                </a:lnTo>
                <a:lnTo>
                  <a:pt x="216377" y="225521"/>
                </a:lnTo>
                <a:lnTo>
                  <a:pt x="220949" y="220949"/>
                </a:lnTo>
                <a:lnTo>
                  <a:pt x="220949" y="228569"/>
                </a:lnTo>
                <a:lnTo>
                  <a:pt x="236189" y="228569"/>
                </a:lnTo>
                <a:lnTo>
                  <a:pt x="236189" y="241523"/>
                </a:lnTo>
                <a:lnTo>
                  <a:pt x="245333" y="233141"/>
                </a:lnTo>
                <a:close/>
              </a:path>
              <a:path w="250189" h="254635">
                <a:moveTo>
                  <a:pt x="202661" y="225521"/>
                </a:moveTo>
                <a:lnTo>
                  <a:pt x="199613" y="222473"/>
                </a:lnTo>
                <a:lnTo>
                  <a:pt x="199613" y="225521"/>
                </a:lnTo>
                <a:lnTo>
                  <a:pt x="202661" y="225521"/>
                </a:lnTo>
                <a:close/>
              </a:path>
              <a:path w="250189" h="254635">
                <a:moveTo>
                  <a:pt x="220949" y="228569"/>
                </a:moveTo>
                <a:lnTo>
                  <a:pt x="220949" y="220949"/>
                </a:lnTo>
                <a:lnTo>
                  <a:pt x="216377" y="225521"/>
                </a:lnTo>
                <a:lnTo>
                  <a:pt x="202661" y="225521"/>
                </a:lnTo>
                <a:lnTo>
                  <a:pt x="205709" y="228569"/>
                </a:lnTo>
                <a:lnTo>
                  <a:pt x="220949" y="228569"/>
                </a:lnTo>
                <a:close/>
              </a:path>
              <a:path w="250189" h="254635">
                <a:moveTo>
                  <a:pt x="236189" y="30982"/>
                </a:moveTo>
                <a:lnTo>
                  <a:pt x="236189" y="25908"/>
                </a:lnTo>
                <a:lnTo>
                  <a:pt x="205709" y="25908"/>
                </a:lnTo>
                <a:lnTo>
                  <a:pt x="204185" y="27432"/>
                </a:lnTo>
                <a:lnTo>
                  <a:pt x="216377" y="27432"/>
                </a:lnTo>
                <a:lnTo>
                  <a:pt x="220949" y="33512"/>
                </a:lnTo>
                <a:lnTo>
                  <a:pt x="220949" y="47061"/>
                </a:lnTo>
                <a:lnTo>
                  <a:pt x="236189" y="30982"/>
                </a:lnTo>
                <a:close/>
              </a:path>
              <a:path w="250189" h="254635">
                <a:moveTo>
                  <a:pt x="245333" y="21336"/>
                </a:moveTo>
                <a:lnTo>
                  <a:pt x="227045" y="4572"/>
                </a:lnTo>
                <a:lnTo>
                  <a:pt x="205709" y="25908"/>
                </a:lnTo>
                <a:lnTo>
                  <a:pt x="223997" y="25908"/>
                </a:lnTo>
                <a:lnTo>
                  <a:pt x="223997" y="12192"/>
                </a:lnTo>
                <a:lnTo>
                  <a:pt x="236189" y="25908"/>
                </a:lnTo>
                <a:lnTo>
                  <a:pt x="236189" y="30982"/>
                </a:lnTo>
                <a:lnTo>
                  <a:pt x="245333" y="21336"/>
                </a:lnTo>
                <a:close/>
              </a:path>
              <a:path w="250189" h="254635">
                <a:moveTo>
                  <a:pt x="236189" y="228569"/>
                </a:moveTo>
                <a:lnTo>
                  <a:pt x="205709" y="228569"/>
                </a:lnTo>
                <a:lnTo>
                  <a:pt x="223997" y="246857"/>
                </a:lnTo>
                <a:lnTo>
                  <a:pt x="223997" y="240761"/>
                </a:lnTo>
                <a:lnTo>
                  <a:pt x="236189" y="228569"/>
                </a:lnTo>
                <a:close/>
              </a:path>
              <a:path w="250189" h="254635">
                <a:moveTo>
                  <a:pt x="236189" y="25908"/>
                </a:moveTo>
                <a:lnTo>
                  <a:pt x="223997" y="12192"/>
                </a:lnTo>
                <a:lnTo>
                  <a:pt x="223997" y="25908"/>
                </a:lnTo>
                <a:lnTo>
                  <a:pt x="236189" y="25908"/>
                </a:lnTo>
                <a:close/>
              </a:path>
              <a:path w="250189" h="254635">
                <a:moveTo>
                  <a:pt x="245333" y="233141"/>
                </a:moveTo>
                <a:lnTo>
                  <a:pt x="245333" y="21336"/>
                </a:lnTo>
                <a:lnTo>
                  <a:pt x="223997" y="43845"/>
                </a:lnTo>
                <a:lnTo>
                  <a:pt x="223997" y="210620"/>
                </a:lnTo>
                <a:lnTo>
                  <a:pt x="245333" y="233141"/>
                </a:lnTo>
                <a:close/>
              </a:path>
              <a:path w="250189" h="254635">
                <a:moveTo>
                  <a:pt x="236189" y="241523"/>
                </a:moveTo>
                <a:lnTo>
                  <a:pt x="236189" y="228569"/>
                </a:lnTo>
                <a:lnTo>
                  <a:pt x="223997" y="240761"/>
                </a:lnTo>
                <a:lnTo>
                  <a:pt x="223997" y="246857"/>
                </a:lnTo>
                <a:lnTo>
                  <a:pt x="227045" y="249905"/>
                </a:lnTo>
                <a:lnTo>
                  <a:pt x="236189" y="24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0302" y="4701662"/>
            <a:ext cx="249905" cy="252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30318" y="4698613"/>
            <a:ext cx="222473" cy="2285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16602" y="4684898"/>
            <a:ext cx="250190" cy="254635"/>
          </a:xfrm>
          <a:custGeom>
            <a:avLst/>
            <a:gdLst/>
            <a:ahLst/>
            <a:cxnLst/>
            <a:rect l="l" t="t" r="r" b="b"/>
            <a:pathLst>
              <a:path w="250189" h="254635">
                <a:moveTo>
                  <a:pt x="249905" y="248396"/>
                </a:moveTo>
                <a:lnTo>
                  <a:pt x="249905" y="6096"/>
                </a:lnTo>
                <a:lnTo>
                  <a:pt x="243809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8396"/>
                </a:lnTo>
                <a:lnTo>
                  <a:pt x="4572" y="252968"/>
                </a:lnTo>
                <a:lnTo>
                  <a:pt x="4572" y="21336"/>
                </a:lnTo>
                <a:lnTo>
                  <a:pt x="21336" y="4572"/>
                </a:lnTo>
                <a:lnTo>
                  <a:pt x="43857" y="25908"/>
                </a:lnTo>
                <a:lnTo>
                  <a:pt x="206060" y="25908"/>
                </a:lnTo>
                <a:lnTo>
                  <a:pt x="228569" y="4572"/>
                </a:lnTo>
                <a:lnTo>
                  <a:pt x="245333" y="21336"/>
                </a:lnTo>
                <a:lnTo>
                  <a:pt x="245333" y="252968"/>
                </a:lnTo>
                <a:lnTo>
                  <a:pt x="249905" y="248396"/>
                </a:lnTo>
                <a:close/>
              </a:path>
              <a:path w="250189" h="254635">
                <a:moveTo>
                  <a:pt x="43857" y="25908"/>
                </a:moveTo>
                <a:lnTo>
                  <a:pt x="21336" y="4572"/>
                </a:lnTo>
                <a:lnTo>
                  <a:pt x="4572" y="21336"/>
                </a:lnTo>
                <a:lnTo>
                  <a:pt x="13716" y="30988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3857" y="25908"/>
                </a:lnTo>
                <a:close/>
              </a:path>
              <a:path w="250189" h="254635">
                <a:moveTo>
                  <a:pt x="25908" y="210635"/>
                </a:moveTo>
                <a:lnTo>
                  <a:pt x="25908" y="43857"/>
                </a:lnTo>
                <a:lnTo>
                  <a:pt x="4572" y="21336"/>
                </a:lnTo>
                <a:lnTo>
                  <a:pt x="4572" y="233156"/>
                </a:lnTo>
                <a:lnTo>
                  <a:pt x="25908" y="210635"/>
                </a:lnTo>
                <a:close/>
              </a:path>
              <a:path w="250189" h="254635">
                <a:moveTo>
                  <a:pt x="50292" y="222488"/>
                </a:moveTo>
                <a:lnTo>
                  <a:pt x="32004" y="204200"/>
                </a:lnTo>
                <a:lnTo>
                  <a:pt x="4572" y="233156"/>
                </a:lnTo>
                <a:lnTo>
                  <a:pt x="13716" y="242300"/>
                </a:lnTo>
                <a:lnTo>
                  <a:pt x="13716" y="228584"/>
                </a:lnTo>
                <a:lnTo>
                  <a:pt x="28956" y="228584"/>
                </a:lnTo>
                <a:lnTo>
                  <a:pt x="28956" y="220964"/>
                </a:lnTo>
                <a:lnTo>
                  <a:pt x="33528" y="227060"/>
                </a:lnTo>
                <a:lnTo>
                  <a:pt x="45466" y="227060"/>
                </a:lnTo>
                <a:lnTo>
                  <a:pt x="50292" y="222488"/>
                </a:lnTo>
                <a:close/>
              </a:path>
              <a:path w="250189" h="254635">
                <a:moveTo>
                  <a:pt x="245333" y="252968"/>
                </a:moveTo>
                <a:lnTo>
                  <a:pt x="245333" y="233156"/>
                </a:lnTo>
                <a:lnTo>
                  <a:pt x="228569" y="249920"/>
                </a:lnTo>
                <a:lnTo>
                  <a:pt x="206060" y="228584"/>
                </a:lnTo>
                <a:lnTo>
                  <a:pt x="43857" y="228584"/>
                </a:lnTo>
                <a:lnTo>
                  <a:pt x="21336" y="249920"/>
                </a:lnTo>
                <a:lnTo>
                  <a:pt x="4572" y="233156"/>
                </a:lnTo>
                <a:lnTo>
                  <a:pt x="4572" y="252968"/>
                </a:lnTo>
                <a:lnTo>
                  <a:pt x="6096" y="254492"/>
                </a:lnTo>
                <a:lnTo>
                  <a:pt x="243809" y="254492"/>
                </a:lnTo>
                <a:lnTo>
                  <a:pt x="245333" y="252968"/>
                </a:lnTo>
                <a:close/>
              </a:path>
              <a:path w="250189" h="254635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250189" h="254635">
                <a:moveTo>
                  <a:pt x="47074" y="28956"/>
                </a:moveTo>
                <a:lnTo>
                  <a:pt x="43857" y="25908"/>
                </a:lnTo>
                <a:lnTo>
                  <a:pt x="13716" y="25908"/>
                </a:lnTo>
                <a:lnTo>
                  <a:pt x="13716" y="30988"/>
                </a:lnTo>
                <a:lnTo>
                  <a:pt x="28956" y="47074"/>
                </a:lnTo>
                <a:lnTo>
                  <a:pt x="28956" y="33528"/>
                </a:lnTo>
                <a:lnTo>
                  <a:pt x="33528" y="28956"/>
                </a:lnTo>
                <a:lnTo>
                  <a:pt x="47074" y="28956"/>
                </a:lnTo>
                <a:close/>
              </a:path>
              <a:path w="250189" h="254635">
                <a:moveTo>
                  <a:pt x="43857" y="228584"/>
                </a:moveTo>
                <a:lnTo>
                  <a:pt x="13716" y="228584"/>
                </a:lnTo>
                <a:lnTo>
                  <a:pt x="25908" y="242300"/>
                </a:lnTo>
                <a:lnTo>
                  <a:pt x="25908" y="245589"/>
                </a:lnTo>
                <a:lnTo>
                  <a:pt x="43857" y="228584"/>
                </a:lnTo>
                <a:close/>
              </a:path>
              <a:path w="250189" h="254635">
                <a:moveTo>
                  <a:pt x="25908" y="245589"/>
                </a:moveTo>
                <a:lnTo>
                  <a:pt x="25908" y="242300"/>
                </a:lnTo>
                <a:lnTo>
                  <a:pt x="13716" y="228584"/>
                </a:lnTo>
                <a:lnTo>
                  <a:pt x="13716" y="242300"/>
                </a:lnTo>
                <a:lnTo>
                  <a:pt x="21336" y="249920"/>
                </a:lnTo>
                <a:lnTo>
                  <a:pt x="25908" y="245589"/>
                </a:lnTo>
                <a:close/>
              </a:path>
              <a:path w="250189" h="254635">
                <a:moveTo>
                  <a:pt x="50292" y="32004"/>
                </a:moveTo>
                <a:lnTo>
                  <a:pt x="47074" y="28956"/>
                </a:lnTo>
                <a:lnTo>
                  <a:pt x="33528" y="28956"/>
                </a:lnTo>
                <a:lnTo>
                  <a:pt x="28956" y="33528"/>
                </a:lnTo>
                <a:lnTo>
                  <a:pt x="28956" y="47074"/>
                </a:lnTo>
                <a:lnTo>
                  <a:pt x="32004" y="50292"/>
                </a:lnTo>
                <a:lnTo>
                  <a:pt x="50292" y="32004"/>
                </a:lnTo>
                <a:close/>
              </a:path>
              <a:path w="250189" h="254635">
                <a:moveTo>
                  <a:pt x="50292" y="44196"/>
                </a:moveTo>
                <a:lnTo>
                  <a:pt x="50292" y="32004"/>
                </a:lnTo>
                <a:lnTo>
                  <a:pt x="32004" y="50292"/>
                </a:lnTo>
                <a:lnTo>
                  <a:pt x="28956" y="47074"/>
                </a:lnTo>
                <a:lnTo>
                  <a:pt x="28956" y="207418"/>
                </a:lnTo>
                <a:lnTo>
                  <a:pt x="32004" y="204200"/>
                </a:lnTo>
                <a:lnTo>
                  <a:pt x="41148" y="213344"/>
                </a:lnTo>
                <a:lnTo>
                  <a:pt x="41148" y="53340"/>
                </a:lnTo>
                <a:lnTo>
                  <a:pt x="50292" y="44196"/>
                </a:lnTo>
                <a:close/>
              </a:path>
              <a:path w="250189" h="254635">
                <a:moveTo>
                  <a:pt x="45466" y="227060"/>
                </a:moveTo>
                <a:lnTo>
                  <a:pt x="33528" y="227060"/>
                </a:lnTo>
                <a:lnTo>
                  <a:pt x="28956" y="220964"/>
                </a:lnTo>
                <a:lnTo>
                  <a:pt x="28956" y="228584"/>
                </a:lnTo>
                <a:lnTo>
                  <a:pt x="43857" y="228584"/>
                </a:lnTo>
                <a:lnTo>
                  <a:pt x="45466" y="227060"/>
                </a:lnTo>
                <a:close/>
              </a:path>
              <a:path w="250189" h="254635">
                <a:moveTo>
                  <a:pt x="53340" y="53340"/>
                </a:moveTo>
                <a:lnTo>
                  <a:pt x="53340" y="41148"/>
                </a:lnTo>
                <a:lnTo>
                  <a:pt x="41148" y="53340"/>
                </a:lnTo>
                <a:lnTo>
                  <a:pt x="53340" y="53340"/>
                </a:lnTo>
                <a:close/>
              </a:path>
              <a:path w="250189" h="254635">
                <a:moveTo>
                  <a:pt x="53340" y="201152"/>
                </a:moveTo>
                <a:lnTo>
                  <a:pt x="53340" y="53340"/>
                </a:lnTo>
                <a:lnTo>
                  <a:pt x="41148" y="53340"/>
                </a:lnTo>
                <a:lnTo>
                  <a:pt x="41148" y="201152"/>
                </a:lnTo>
                <a:lnTo>
                  <a:pt x="53340" y="201152"/>
                </a:lnTo>
                <a:close/>
              </a:path>
              <a:path w="250189" h="254635">
                <a:moveTo>
                  <a:pt x="208772" y="201152"/>
                </a:moveTo>
                <a:lnTo>
                  <a:pt x="41148" y="201152"/>
                </a:lnTo>
                <a:lnTo>
                  <a:pt x="53340" y="213344"/>
                </a:lnTo>
                <a:lnTo>
                  <a:pt x="53340" y="227060"/>
                </a:lnTo>
                <a:lnTo>
                  <a:pt x="196580" y="227060"/>
                </a:lnTo>
                <a:lnTo>
                  <a:pt x="196580" y="213344"/>
                </a:lnTo>
                <a:lnTo>
                  <a:pt x="208772" y="201152"/>
                </a:lnTo>
                <a:close/>
              </a:path>
              <a:path w="250189" h="254635">
                <a:moveTo>
                  <a:pt x="53340" y="227060"/>
                </a:moveTo>
                <a:lnTo>
                  <a:pt x="53340" y="213344"/>
                </a:lnTo>
                <a:lnTo>
                  <a:pt x="41148" y="201152"/>
                </a:lnTo>
                <a:lnTo>
                  <a:pt x="41148" y="213344"/>
                </a:lnTo>
                <a:lnTo>
                  <a:pt x="50292" y="222488"/>
                </a:lnTo>
                <a:lnTo>
                  <a:pt x="50292" y="227060"/>
                </a:lnTo>
                <a:lnTo>
                  <a:pt x="53340" y="227060"/>
                </a:lnTo>
                <a:close/>
              </a:path>
              <a:path w="250189" h="254635">
                <a:moveTo>
                  <a:pt x="50292" y="227060"/>
                </a:moveTo>
                <a:lnTo>
                  <a:pt x="50292" y="222488"/>
                </a:lnTo>
                <a:lnTo>
                  <a:pt x="45466" y="227060"/>
                </a:lnTo>
                <a:lnTo>
                  <a:pt x="50292" y="227060"/>
                </a:lnTo>
                <a:close/>
              </a:path>
              <a:path w="250189" h="254635">
                <a:moveTo>
                  <a:pt x="202844" y="28956"/>
                </a:moveTo>
                <a:lnTo>
                  <a:pt x="47074" y="28956"/>
                </a:lnTo>
                <a:lnTo>
                  <a:pt x="50292" y="32004"/>
                </a:lnTo>
                <a:lnTo>
                  <a:pt x="50292" y="44196"/>
                </a:lnTo>
                <a:lnTo>
                  <a:pt x="53340" y="41148"/>
                </a:lnTo>
                <a:lnTo>
                  <a:pt x="53340" y="53340"/>
                </a:lnTo>
                <a:lnTo>
                  <a:pt x="196580" y="53340"/>
                </a:lnTo>
                <a:lnTo>
                  <a:pt x="196580" y="41148"/>
                </a:lnTo>
                <a:lnTo>
                  <a:pt x="199628" y="44196"/>
                </a:lnTo>
                <a:lnTo>
                  <a:pt x="199628" y="32004"/>
                </a:lnTo>
                <a:lnTo>
                  <a:pt x="202844" y="28956"/>
                </a:lnTo>
                <a:close/>
              </a:path>
              <a:path w="250189" h="254635">
                <a:moveTo>
                  <a:pt x="208772" y="53340"/>
                </a:moveTo>
                <a:lnTo>
                  <a:pt x="196580" y="41148"/>
                </a:lnTo>
                <a:lnTo>
                  <a:pt x="196580" y="53340"/>
                </a:lnTo>
                <a:lnTo>
                  <a:pt x="208772" y="53340"/>
                </a:lnTo>
                <a:close/>
              </a:path>
              <a:path w="250189" h="254635">
                <a:moveTo>
                  <a:pt x="208772" y="201152"/>
                </a:moveTo>
                <a:lnTo>
                  <a:pt x="208772" y="53340"/>
                </a:lnTo>
                <a:lnTo>
                  <a:pt x="196580" y="53340"/>
                </a:lnTo>
                <a:lnTo>
                  <a:pt x="196580" y="201152"/>
                </a:lnTo>
                <a:lnTo>
                  <a:pt x="208772" y="201152"/>
                </a:lnTo>
                <a:close/>
              </a:path>
              <a:path w="250189" h="254635">
                <a:moveTo>
                  <a:pt x="208772" y="213344"/>
                </a:moveTo>
                <a:lnTo>
                  <a:pt x="208772" y="201152"/>
                </a:lnTo>
                <a:lnTo>
                  <a:pt x="196580" y="213344"/>
                </a:lnTo>
                <a:lnTo>
                  <a:pt x="196580" y="227060"/>
                </a:lnTo>
                <a:lnTo>
                  <a:pt x="199628" y="227060"/>
                </a:lnTo>
                <a:lnTo>
                  <a:pt x="199628" y="222488"/>
                </a:lnTo>
                <a:lnTo>
                  <a:pt x="208772" y="213344"/>
                </a:lnTo>
                <a:close/>
              </a:path>
              <a:path w="250189" h="254635">
                <a:moveTo>
                  <a:pt x="220949" y="47088"/>
                </a:moveTo>
                <a:lnTo>
                  <a:pt x="220949" y="33528"/>
                </a:lnTo>
                <a:lnTo>
                  <a:pt x="216392" y="28956"/>
                </a:lnTo>
                <a:lnTo>
                  <a:pt x="202844" y="28956"/>
                </a:lnTo>
                <a:lnTo>
                  <a:pt x="199628" y="32004"/>
                </a:lnTo>
                <a:lnTo>
                  <a:pt x="217916" y="50292"/>
                </a:lnTo>
                <a:lnTo>
                  <a:pt x="220949" y="47088"/>
                </a:lnTo>
                <a:close/>
              </a:path>
              <a:path w="250189" h="254635">
                <a:moveTo>
                  <a:pt x="220949" y="207403"/>
                </a:moveTo>
                <a:lnTo>
                  <a:pt x="220949" y="47088"/>
                </a:lnTo>
                <a:lnTo>
                  <a:pt x="217916" y="50292"/>
                </a:lnTo>
                <a:lnTo>
                  <a:pt x="199628" y="32004"/>
                </a:lnTo>
                <a:lnTo>
                  <a:pt x="199628" y="44196"/>
                </a:lnTo>
                <a:lnTo>
                  <a:pt x="208772" y="53340"/>
                </a:lnTo>
                <a:lnTo>
                  <a:pt x="208772" y="213344"/>
                </a:lnTo>
                <a:lnTo>
                  <a:pt x="217916" y="204200"/>
                </a:lnTo>
                <a:lnTo>
                  <a:pt x="220949" y="207403"/>
                </a:lnTo>
                <a:close/>
              </a:path>
              <a:path w="250189" h="254635">
                <a:moveTo>
                  <a:pt x="245333" y="233156"/>
                </a:moveTo>
                <a:lnTo>
                  <a:pt x="217916" y="204200"/>
                </a:lnTo>
                <a:lnTo>
                  <a:pt x="199628" y="222488"/>
                </a:lnTo>
                <a:lnTo>
                  <a:pt x="204452" y="227060"/>
                </a:lnTo>
                <a:lnTo>
                  <a:pt x="216392" y="227060"/>
                </a:lnTo>
                <a:lnTo>
                  <a:pt x="220949" y="220964"/>
                </a:lnTo>
                <a:lnTo>
                  <a:pt x="220949" y="228584"/>
                </a:lnTo>
                <a:lnTo>
                  <a:pt x="236189" y="228584"/>
                </a:lnTo>
                <a:lnTo>
                  <a:pt x="236189" y="242300"/>
                </a:lnTo>
                <a:lnTo>
                  <a:pt x="245333" y="233156"/>
                </a:lnTo>
                <a:close/>
              </a:path>
              <a:path w="250189" h="254635">
                <a:moveTo>
                  <a:pt x="204452" y="227060"/>
                </a:moveTo>
                <a:lnTo>
                  <a:pt x="199628" y="222488"/>
                </a:lnTo>
                <a:lnTo>
                  <a:pt x="199628" y="227060"/>
                </a:lnTo>
                <a:lnTo>
                  <a:pt x="204452" y="227060"/>
                </a:lnTo>
                <a:close/>
              </a:path>
              <a:path w="250189" h="254635">
                <a:moveTo>
                  <a:pt x="236189" y="30993"/>
                </a:moveTo>
                <a:lnTo>
                  <a:pt x="236189" y="25908"/>
                </a:lnTo>
                <a:lnTo>
                  <a:pt x="206060" y="25908"/>
                </a:lnTo>
                <a:lnTo>
                  <a:pt x="202844" y="28956"/>
                </a:lnTo>
                <a:lnTo>
                  <a:pt x="216392" y="28956"/>
                </a:lnTo>
                <a:lnTo>
                  <a:pt x="220949" y="33528"/>
                </a:lnTo>
                <a:lnTo>
                  <a:pt x="220949" y="47088"/>
                </a:lnTo>
                <a:lnTo>
                  <a:pt x="236189" y="30993"/>
                </a:lnTo>
                <a:close/>
              </a:path>
              <a:path w="250189" h="254635">
                <a:moveTo>
                  <a:pt x="220949" y="228584"/>
                </a:moveTo>
                <a:lnTo>
                  <a:pt x="220949" y="220964"/>
                </a:lnTo>
                <a:lnTo>
                  <a:pt x="216392" y="227060"/>
                </a:lnTo>
                <a:lnTo>
                  <a:pt x="204452" y="227060"/>
                </a:lnTo>
                <a:lnTo>
                  <a:pt x="206060" y="228584"/>
                </a:lnTo>
                <a:lnTo>
                  <a:pt x="220949" y="228584"/>
                </a:lnTo>
                <a:close/>
              </a:path>
              <a:path w="250189" h="254635">
                <a:moveTo>
                  <a:pt x="245333" y="21336"/>
                </a:moveTo>
                <a:lnTo>
                  <a:pt x="228569" y="4572"/>
                </a:lnTo>
                <a:lnTo>
                  <a:pt x="206060" y="25908"/>
                </a:lnTo>
                <a:lnTo>
                  <a:pt x="223997" y="25908"/>
                </a:lnTo>
                <a:lnTo>
                  <a:pt x="223997" y="13716"/>
                </a:lnTo>
                <a:lnTo>
                  <a:pt x="236189" y="25908"/>
                </a:lnTo>
                <a:lnTo>
                  <a:pt x="236189" y="30993"/>
                </a:lnTo>
                <a:lnTo>
                  <a:pt x="245333" y="21336"/>
                </a:lnTo>
                <a:close/>
              </a:path>
              <a:path w="250189" h="254635">
                <a:moveTo>
                  <a:pt x="236189" y="228584"/>
                </a:moveTo>
                <a:lnTo>
                  <a:pt x="206060" y="228584"/>
                </a:lnTo>
                <a:lnTo>
                  <a:pt x="223997" y="245587"/>
                </a:lnTo>
                <a:lnTo>
                  <a:pt x="223997" y="242300"/>
                </a:lnTo>
                <a:lnTo>
                  <a:pt x="236189" y="228584"/>
                </a:lnTo>
                <a:close/>
              </a:path>
              <a:path w="250189" h="254635">
                <a:moveTo>
                  <a:pt x="236189" y="25908"/>
                </a:moveTo>
                <a:lnTo>
                  <a:pt x="223997" y="13716"/>
                </a:lnTo>
                <a:lnTo>
                  <a:pt x="223997" y="25908"/>
                </a:lnTo>
                <a:lnTo>
                  <a:pt x="236189" y="25908"/>
                </a:lnTo>
                <a:close/>
              </a:path>
              <a:path w="250189" h="254635">
                <a:moveTo>
                  <a:pt x="245333" y="233156"/>
                </a:moveTo>
                <a:lnTo>
                  <a:pt x="245333" y="21336"/>
                </a:lnTo>
                <a:lnTo>
                  <a:pt x="223997" y="43869"/>
                </a:lnTo>
                <a:lnTo>
                  <a:pt x="223997" y="210622"/>
                </a:lnTo>
                <a:lnTo>
                  <a:pt x="245333" y="233156"/>
                </a:lnTo>
                <a:close/>
              </a:path>
              <a:path w="250189" h="254635">
                <a:moveTo>
                  <a:pt x="236189" y="242300"/>
                </a:moveTo>
                <a:lnTo>
                  <a:pt x="236189" y="228584"/>
                </a:lnTo>
                <a:lnTo>
                  <a:pt x="223997" y="242300"/>
                </a:lnTo>
                <a:lnTo>
                  <a:pt x="223997" y="245587"/>
                </a:lnTo>
                <a:lnTo>
                  <a:pt x="228569" y="249920"/>
                </a:lnTo>
                <a:lnTo>
                  <a:pt x="236189" y="242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84059" y="5849142"/>
            <a:ext cx="223997" cy="228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71867" y="5835426"/>
            <a:ext cx="248920" cy="254635"/>
          </a:xfrm>
          <a:custGeom>
            <a:avLst/>
            <a:gdLst/>
            <a:ahLst/>
            <a:cxnLst/>
            <a:rect l="l" t="t" r="r" b="b"/>
            <a:pathLst>
              <a:path w="248920" h="254635">
                <a:moveTo>
                  <a:pt x="248381" y="248396"/>
                </a:moveTo>
                <a:lnTo>
                  <a:pt x="248381" y="6096"/>
                </a:lnTo>
                <a:lnTo>
                  <a:pt x="242285" y="0"/>
                </a:lnTo>
                <a:lnTo>
                  <a:pt x="4572" y="0"/>
                </a:lnTo>
                <a:lnTo>
                  <a:pt x="0" y="6096"/>
                </a:lnTo>
                <a:lnTo>
                  <a:pt x="0" y="248396"/>
                </a:lnTo>
                <a:lnTo>
                  <a:pt x="3048" y="252460"/>
                </a:lnTo>
                <a:lnTo>
                  <a:pt x="3048" y="22860"/>
                </a:lnTo>
                <a:lnTo>
                  <a:pt x="21336" y="4572"/>
                </a:lnTo>
                <a:lnTo>
                  <a:pt x="42672" y="25908"/>
                </a:lnTo>
                <a:lnTo>
                  <a:pt x="204536" y="25908"/>
                </a:lnTo>
                <a:lnTo>
                  <a:pt x="227045" y="4572"/>
                </a:lnTo>
                <a:lnTo>
                  <a:pt x="245333" y="22860"/>
                </a:lnTo>
                <a:lnTo>
                  <a:pt x="245333" y="251444"/>
                </a:lnTo>
                <a:lnTo>
                  <a:pt x="248381" y="248396"/>
                </a:lnTo>
                <a:close/>
              </a:path>
              <a:path w="248920" h="254635">
                <a:moveTo>
                  <a:pt x="42672" y="25908"/>
                </a:moveTo>
                <a:lnTo>
                  <a:pt x="21336" y="4572"/>
                </a:lnTo>
                <a:lnTo>
                  <a:pt x="3048" y="22860"/>
                </a:lnTo>
                <a:lnTo>
                  <a:pt x="12192" y="32004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42672" y="25908"/>
                </a:lnTo>
                <a:close/>
              </a:path>
              <a:path w="248920" h="254635">
                <a:moveTo>
                  <a:pt x="24384" y="211820"/>
                </a:moveTo>
                <a:lnTo>
                  <a:pt x="24384" y="44196"/>
                </a:lnTo>
                <a:lnTo>
                  <a:pt x="3048" y="22860"/>
                </a:lnTo>
                <a:lnTo>
                  <a:pt x="3048" y="233156"/>
                </a:lnTo>
                <a:lnTo>
                  <a:pt x="24384" y="211820"/>
                </a:lnTo>
                <a:close/>
              </a:path>
              <a:path w="248920" h="254635">
                <a:moveTo>
                  <a:pt x="48768" y="222488"/>
                </a:moveTo>
                <a:lnTo>
                  <a:pt x="30480" y="205724"/>
                </a:lnTo>
                <a:lnTo>
                  <a:pt x="3048" y="233156"/>
                </a:lnTo>
                <a:lnTo>
                  <a:pt x="12192" y="242300"/>
                </a:lnTo>
                <a:lnTo>
                  <a:pt x="12192" y="228584"/>
                </a:lnTo>
                <a:lnTo>
                  <a:pt x="27432" y="228584"/>
                </a:lnTo>
                <a:lnTo>
                  <a:pt x="27432" y="220964"/>
                </a:lnTo>
                <a:lnTo>
                  <a:pt x="33528" y="227060"/>
                </a:lnTo>
                <a:lnTo>
                  <a:pt x="44436" y="227060"/>
                </a:lnTo>
                <a:lnTo>
                  <a:pt x="48768" y="222488"/>
                </a:lnTo>
                <a:close/>
              </a:path>
              <a:path w="248920" h="254635">
                <a:moveTo>
                  <a:pt x="245333" y="251444"/>
                </a:moveTo>
                <a:lnTo>
                  <a:pt x="245333" y="233156"/>
                </a:lnTo>
                <a:lnTo>
                  <a:pt x="227045" y="251444"/>
                </a:lnTo>
                <a:lnTo>
                  <a:pt x="204197" y="228584"/>
                </a:lnTo>
                <a:lnTo>
                  <a:pt x="42992" y="228584"/>
                </a:lnTo>
                <a:lnTo>
                  <a:pt x="21336" y="251444"/>
                </a:lnTo>
                <a:lnTo>
                  <a:pt x="3048" y="233156"/>
                </a:lnTo>
                <a:lnTo>
                  <a:pt x="3048" y="252460"/>
                </a:lnTo>
                <a:lnTo>
                  <a:pt x="4572" y="254492"/>
                </a:lnTo>
                <a:lnTo>
                  <a:pt x="242285" y="254492"/>
                </a:lnTo>
                <a:lnTo>
                  <a:pt x="245333" y="251444"/>
                </a:lnTo>
                <a:close/>
              </a:path>
              <a:path w="248920" h="254635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48920" h="254635">
                <a:moveTo>
                  <a:pt x="45720" y="28956"/>
                </a:moveTo>
                <a:lnTo>
                  <a:pt x="42672" y="25908"/>
                </a:lnTo>
                <a:lnTo>
                  <a:pt x="12192" y="25908"/>
                </a:lnTo>
                <a:lnTo>
                  <a:pt x="12192" y="32004"/>
                </a:lnTo>
                <a:lnTo>
                  <a:pt x="27432" y="47244"/>
                </a:lnTo>
                <a:lnTo>
                  <a:pt x="27432" y="35052"/>
                </a:lnTo>
                <a:lnTo>
                  <a:pt x="33528" y="28956"/>
                </a:lnTo>
                <a:lnTo>
                  <a:pt x="45720" y="28956"/>
                </a:lnTo>
                <a:close/>
              </a:path>
              <a:path w="248920" h="254635">
                <a:moveTo>
                  <a:pt x="42992" y="228584"/>
                </a:moveTo>
                <a:lnTo>
                  <a:pt x="12192" y="228584"/>
                </a:lnTo>
                <a:lnTo>
                  <a:pt x="24384" y="242300"/>
                </a:lnTo>
                <a:lnTo>
                  <a:pt x="24384" y="248227"/>
                </a:lnTo>
                <a:lnTo>
                  <a:pt x="42992" y="228584"/>
                </a:lnTo>
                <a:close/>
              </a:path>
              <a:path w="248920" h="254635">
                <a:moveTo>
                  <a:pt x="24384" y="248227"/>
                </a:moveTo>
                <a:lnTo>
                  <a:pt x="24384" y="242300"/>
                </a:lnTo>
                <a:lnTo>
                  <a:pt x="12192" y="228584"/>
                </a:lnTo>
                <a:lnTo>
                  <a:pt x="12192" y="242300"/>
                </a:lnTo>
                <a:lnTo>
                  <a:pt x="21336" y="251444"/>
                </a:lnTo>
                <a:lnTo>
                  <a:pt x="24384" y="248227"/>
                </a:lnTo>
                <a:close/>
              </a:path>
              <a:path w="248920" h="254635">
                <a:moveTo>
                  <a:pt x="48768" y="32004"/>
                </a:moveTo>
                <a:lnTo>
                  <a:pt x="45720" y="28956"/>
                </a:lnTo>
                <a:lnTo>
                  <a:pt x="33528" y="28956"/>
                </a:lnTo>
                <a:lnTo>
                  <a:pt x="27432" y="35052"/>
                </a:lnTo>
                <a:lnTo>
                  <a:pt x="27432" y="47244"/>
                </a:lnTo>
                <a:lnTo>
                  <a:pt x="30480" y="50292"/>
                </a:lnTo>
                <a:lnTo>
                  <a:pt x="48768" y="32004"/>
                </a:lnTo>
                <a:close/>
              </a:path>
              <a:path w="248920" h="254635">
                <a:moveTo>
                  <a:pt x="48768" y="45212"/>
                </a:moveTo>
                <a:lnTo>
                  <a:pt x="48768" y="32004"/>
                </a:lnTo>
                <a:lnTo>
                  <a:pt x="30480" y="50292"/>
                </a:lnTo>
                <a:lnTo>
                  <a:pt x="27432" y="47244"/>
                </a:lnTo>
                <a:lnTo>
                  <a:pt x="27432" y="208772"/>
                </a:lnTo>
                <a:lnTo>
                  <a:pt x="30480" y="205724"/>
                </a:lnTo>
                <a:lnTo>
                  <a:pt x="39624" y="214106"/>
                </a:lnTo>
                <a:lnTo>
                  <a:pt x="39624" y="53340"/>
                </a:lnTo>
                <a:lnTo>
                  <a:pt x="48768" y="45212"/>
                </a:lnTo>
                <a:close/>
              </a:path>
              <a:path w="248920" h="254635">
                <a:moveTo>
                  <a:pt x="44436" y="227060"/>
                </a:moveTo>
                <a:lnTo>
                  <a:pt x="33528" y="227060"/>
                </a:lnTo>
                <a:lnTo>
                  <a:pt x="27432" y="220964"/>
                </a:lnTo>
                <a:lnTo>
                  <a:pt x="27432" y="228584"/>
                </a:lnTo>
                <a:lnTo>
                  <a:pt x="42992" y="228584"/>
                </a:lnTo>
                <a:lnTo>
                  <a:pt x="44436" y="227060"/>
                </a:lnTo>
                <a:close/>
              </a:path>
              <a:path w="248920" h="254635">
                <a:moveTo>
                  <a:pt x="53340" y="53340"/>
                </a:moveTo>
                <a:lnTo>
                  <a:pt x="53340" y="41148"/>
                </a:lnTo>
                <a:lnTo>
                  <a:pt x="39624" y="53340"/>
                </a:lnTo>
                <a:lnTo>
                  <a:pt x="53340" y="53340"/>
                </a:lnTo>
                <a:close/>
              </a:path>
              <a:path w="248920" h="254635">
                <a:moveTo>
                  <a:pt x="53340" y="201152"/>
                </a:moveTo>
                <a:lnTo>
                  <a:pt x="53340" y="53340"/>
                </a:lnTo>
                <a:lnTo>
                  <a:pt x="39624" y="53340"/>
                </a:lnTo>
                <a:lnTo>
                  <a:pt x="39624" y="201152"/>
                </a:lnTo>
                <a:lnTo>
                  <a:pt x="53340" y="201152"/>
                </a:lnTo>
                <a:close/>
              </a:path>
              <a:path w="248920" h="254635">
                <a:moveTo>
                  <a:pt x="207233" y="201152"/>
                </a:moveTo>
                <a:lnTo>
                  <a:pt x="39624" y="201152"/>
                </a:lnTo>
                <a:lnTo>
                  <a:pt x="53340" y="213344"/>
                </a:lnTo>
                <a:lnTo>
                  <a:pt x="53340" y="227060"/>
                </a:lnTo>
                <a:lnTo>
                  <a:pt x="195056" y="227060"/>
                </a:lnTo>
                <a:lnTo>
                  <a:pt x="195056" y="213344"/>
                </a:lnTo>
                <a:lnTo>
                  <a:pt x="207233" y="201152"/>
                </a:lnTo>
                <a:close/>
              </a:path>
              <a:path w="248920" h="254635">
                <a:moveTo>
                  <a:pt x="53340" y="227060"/>
                </a:moveTo>
                <a:lnTo>
                  <a:pt x="53340" y="213344"/>
                </a:lnTo>
                <a:lnTo>
                  <a:pt x="39624" y="201152"/>
                </a:lnTo>
                <a:lnTo>
                  <a:pt x="39624" y="214106"/>
                </a:lnTo>
                <a:lnTo>
                  <a:pt x="48768" y="222488"/>
                </a:lnTo>
                <a:lnTo>
                  <a:pt x="48768" y="227060"/>
                </a:lnTo>
                <a:lnTo>
                  <a:pt x="53340" y="227060"/>
                </a:lnTo>
                <a:close/>
              </a:path>
              <a:path w="248920" h="254635">
                <a:moveTo>
                  <a:pt x="48768" y="227060"/>
                </a:moveTo>
                <a:lnTo>
                  <a:pt x="48768" y="222488"/>
                </a:lnTo>
                <a:lnTo>
                  <a:pt x="44436" y="227060"/>
                </a:lnTo>
                <a:lnTo>
                  <a:pt x="48768" y="227060"/>
                </a:lnTo>
                <a:close/>
              </a:path>
              <a:path w="248920" h="254635">
                <a:moveTo>
                  <a:pt x="201320" y="28956"/>
                </a:moveTo>
                <a:lnTo>
                  <a:pt x="45720" y="28956"/>
                </a:lnTo>
                <a:lnTo>
                  <a:pt x="48768" y="32004"/>
                </a:lnTo>
                <a:lnTo>
                  <a:pt x="48768" y="45212"/>
                </a:lnTo>
                <a:lnTo>
                  <a:pt x="53340" y="41148"/>
                </a:lnTo>
                <a:lnTo>
                  <a:pt x="53340" y="53340"/>
                </a:lnTo>
                <a:lnTo>
                  <a:pt x="195056" y="53340"/>
                </a:lnTo>
                <a:lnTo>
                  <a:pt x="195056" y="41148"/>
                </a:lnTo>
                <a:lnTo>
                  <a:pt x="198104" y="44199"/>
                </a:lnTo>
                <a:lnTo>
                  <a:pt x="198104" y="32004"/>
                </a:lnTo>
                <a:lnTo>
                  <a:pt x="201320" y="28956"/>
                </a:lnTo>
                <a:close/>
              </a:path>
              <a:path w="248920" h="254635">
                <a:moveTo>
                  <a:pt x="207233" y="53340"/>
                </a:moveTo>
                <a:lnTo>
                  <a:pt x="195056" y="41148"/>
                </a:lnTo>
                <a:lnTo>
                  <a:pt x="195056" y="53340"/>
                </a:lnTo>
                <a:lnTo>
                  <a:pt x="207233" y="53340"/>
                </a:lnTo>
                <a:close/>
              </a:path>
              <a:path w="248920" h="254635">
                <a:moveTo>
                  <a:pt x="207233" y="201152"/>
                </a:moveTo>
                <a:lnTo>
                  <a:pt x="207233" y="53340"/>
                </a:lnTo>
                <a:lnTo>
                  <a:pt x="195056" y="53340"/>
                </a:lnTo>
                <a:lnTo>
                  <a:pt x="195056" y="201152"/>
                </a:lnTo>
                <a:lnTo>
                  <a:pt x="207233" y="201152"/>
                </a:lnTo>
                <a:close/>
              </a:path>
              <a:path w="248920" h="254635">
                <a:moveTo>
                  <a:pt x="207233" y="214113"/>
                </a:moveTo>
                <a:lnTo>
                  <a:pt x="207233" y="201152"/>
                </a:lnTo>
                <a:lnTo>
                  <a:pt x="195056" y="213344"/>
                </a:lnTo>
                <a:lnTo>
                  <a:pt x="195056" y="227060"/>
                </a:lnTo>
                <a:lnTo>
                  <a:pt x="198104" y="227060"/>
                </a:lnTo>
                <a:lnTo>
                  <a:pt x="198104" y="222488"/>
                </a:lnTo>
                <a:lnTo>
                  <a:pt x="207233" y="214113"/>
                </a:lnTo>
                <a:close/>
              </a:path>
              <a:path w="248920" h="254635">
                <a:moveTo>
                  <a:pt x="220949" y="45960"/>
                </a:moveTo>
                <a:lnTo>
                  <a:pt x="220949" y="35052"/>
                </a:lnTo>
                <a:lnTo>
                  <a:pt x="214853" y="28956"/>
                </a:lnTo>
                <a:lnTo>
                  <a:pt x="201320" y="28956"/>
                </a:lnTo>
                <a:lnTo>
                  <a:pt x="198104" y="32004"/>
                </a:lnTo>
                <a:lnTo>
                  <a:pt x="216377" y="50292"/>
                </a:lnTo>
                <a:lnTo>
                  <a:pt x="220949" y="45960"/>
                </a:lnTo>
                <a:close/>
              </a:path>
              <a:path w="248920" h="254635">
                <a:moveTo>
                  <a:pt x="220949" y="210056"/>
                </a:moveTo>
                <a:lnTo>
                  <a:pt x="220949" y="45960"/>
                </a:lnTo>
                <a:lnTo>
                  <a:pt x="216377" y="50292"/>
                </a:lnTo>
                <a:lnTo>
                  <a:pt x="198104" y="32004"/>
                </a:lnTo>
                <a:lnTo>
                  <a:pt x="198104" y="44199"/>
                </a:lnTo>
                <a:lnTo>
                  <a:pt x="207233" y="53340"/>
                </a:lnTo>
                <a:lnTo>
                  <a:pt x="207233" y="214113"/>
                </a:lnTo>
                <a:lnTo>
                  <a:pt x="216377" y="205724"/>
                </a:lnTo>
                <a:lnTo>
                  <a:pt x="220949" y="210056"/>
                </a:lnTo>
                <a:close/>
              </a:path>
              <a:path w="248920" h="254635">
                <a:moveTo>
                  <a:pt x="245333" y="233156"/>
                </a:moveTo>
                <a:lnTo>
                  <a:pt x="216377" y="205724"/>
                </a:lnTo>
                <a:lnTo>
                  <a:pt x="198104" y="222488"/>
                </a:lnTo>
                <a:lnTo>
                  <a:pt x="202674" y="227060"/>
                </a:lnTo>
                <a:lnTo>
                  <a:pt x="214853" y="227060"/>
                </a:lnTo>
                <a:lnTo>
                  <a:pt x="220949" y="220964"/>
                </a:lnTo>
                <a:lnTo>
                  <a:pt x="220949" y="228584"/>
                </a:lnTo>
                <a:lnTo>
                  <a:pt x="236189" y="228584"/>
                </a:lnTo>
                <a:lnTo>
                  <a:pt x="236189" y="242300"/>
                </a:lnTo>
                <a:lnTo>
                  <a:pt x="245333" y="233156"/>
                </a:lnTo>
                <a:close/>
              </a:path>
              <a:path w="248920" h="254635">
                <a:moveTo>
                  <a:pt x="202674" y="227060"/>
                </a:moveTo>
                <a:lnTo>
                  <a:pt x="198104" y="222488"/>
                </a:lnTo>
                <a:lnTo>
                  <a:pt x="198104" y="227060"/>
                </a:lnTo>
                <a:lnTo>
                  <a:pt x="202674" y="227060"/>
                </a:lnTo>
                <a:close/>
              </a:path>
              <a:path w="248920" h="254635">
                <a:moveTo>
                  <a:pt x="236189" y="31522"/>
                </a:moveTo>
                <a:lnTo>
                  <a:pt x="236189" y="25908"/>
                </a:lnTo>
                <a:lnTo>
                  <a:pt x="204536" y="25908"/>
                </a:lnTo>
                <a:lnTo>
                  <a:pt x="201320" y="28956"/>
                </a:lnTo>
                <a:lnTo>
                  <a:pt x="214853" y="28956"/>
                </a:lnTo>
                <a:lnTo>
                  <a:pt x="220949" y="35052"/>
                </a:lnTo>
                <a:lnTo>
                  <a:pt x="220949" y="45960"/>
                </a:lnTo>
                <a:lnTo>
                  <a:pt x="236189" y="31522"/>
                </a:lnTo>
                <a:close/>
              </a:path>
              <a:path w="248920" h="254635">
                <a:moveTo>
                  <a:pt x="220949" y="228584"/>
                </a:moveTo>
                <a:lnTo>
                  <a:pt x="220949" y="220964"/>
                </a:lnTo>
                <a:lnTo>
                  <a:pt x="214853" y="227060"/>
                </a:lnTo>
                <a:lnTo>
                  <a:pt x="202674" y="227060"/>
                </a:lnTo>
                <a:lnTo>
                  <a:pt x="204197" y="228584"/>
                </a:lnTo>
                <a:lnTo>
                  <a:pt x="220949" y="228584"/>
                </a:lnTo>
                <a:close/>
              </a:path>
              <a:path w="248920" h="254635">
                <a:moveTo>
                  <a:pt x="236189" y="228584"/>
                </a:moveTo>
                <a:lnTo>
                  <a:pt x="204197" y="228584"/>
                </a:lnTo>
                <a:lnTo>
                  <a:pt x="222473" y="246870"/>
                </a:lnTo>
                <a:lnTo>
                  <a:pt x="222473" y="242300"/>
                </a:lnTo>
                <a:lnTo>
                  <a:pt x="236189" y="228584"/>
                </a:lnTo>
                <a:close/>
              </a:path>
              <a:path w="248920" h="254635">
                <a:moveTo>
                  <a:pt x="245333" y="22860"/>
                </a:moveTo>
                <a:lnTo>
                  <a:pt x="227045" y="4572"/>
                </a:lnTo>
                <a:lnTo>
                  <a:pt x="204536" y="25908"/>
                </a:lnTo>
                <a:lnTo>
                  <a:pt x="222473" y="25908"/>
                </a:lnTo>
                <a:lnTo>
                  <a:pt x="222473" y="13716"/>
                </a:lnTo>
                <a:lnTo>
                  <a:pt x="236189" y="25908"/>
                </a:lnTo>
                <a:lnTo>
                  <a:pt x="236189" y="31522"/>
                </a:lnTo>
                <a:lnTo>
                  <a:pt x="245333" y="22860"/>
                </a:lnTo>
                <a:close/>
              </a:path>
              <a:path w="248920" h="254635">
                <a:moveTo>
                  <a:pt x="236189" y="25908"/>
                </a:moveTo>
                <a:lnTo>
                  <a:pt x="222473" y="13716"/>
                </a:lnTo>
                <a:lnTo>
                  <a:pt x="222473" y="25908"/>
                </a:lnTo>
                <a:lnTo>
                  <a:pt x="236189" y="25908"/>
                </a:lnTo>
                <a:close/>
              </a:path>
              <a:path w="248920" h="254635">
                <a:moveTo>
                  <a:pt x="245333" y="233156"/>
                </a:moveTo>
                <a:lnTo>
                  <a:pt x="245333" y="22860"/>
                </a:lnTo>
                <a:lnTo>
                  <a:pt x="222473" y="44516"/>
                </a:lnTo>
                <a:lnTo>
                  <a:pt x="222473" y="211499"/>
                </a:lnTo>
                <a:lnTo>
                  <a:pt x="245333" y="233156"/>
                </a:lnTo>
                <a:close/>
              </a:path>
              <a:path w="248920" h="254635">
                <a:moveTo>
                  <a:pt x="236189" y="242300"/>
                </a:moveTo>
                <a:lnTo>
                  <a:pt x="236189" y="228584"/>
                </a:lnTo>
                <a:lnTo>
                  <a:pt x="222473" y="242300"/>
                </a:lnTo>
                <a:lnTo>
                  <a:pt x="222473" y="246870"/>
                </a:lnTo>
                <a:lnTo>
                  <a:pt x="227045" y="251444"/>
                </a:lnTo>
                <a:lnTo>
                  <a:pt x="236189" y="242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79724" y="5849142"/>
            <a:ext cx="222488" cy="2285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66008" y="5835426"/>
            <a:ext cx="250190" cy="254635"/>
          </a:xfrm>
          <a:custGeom>
            <a:avLst/>
            <a:gdLst/>
            <a:ahLst/>
            <a:cxnLst/>
            <a:rect l="l" t="t" r="r" b="b"/>
            <a:pathLst>
              <a:path w="250190" h="254635">
                <a:moveTo>
                  <a:pt x="249920" y="248396"/>
                </a:moveTo>
                <a:lnTo>
                  <a:pt x="249920" y="6096"/>
                </a:lnTo>
                <a:lnTo>
                  <a:pt x="243824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8396"/>
                </a:lnTo>
                <a:lnTo>
                  <a:pt x="4572" y="252968"/>
                </a:lnTo>
                <a:lnTo>
                  <a:pt x="4572" y="22860"/>
                </a:lnTo>
                <a:lnTo>
                  <a:pt x="21336" y="4572"/>
                </a:lnTo>
                <a:lnTo>
                  <a:pt x="43845" y="25908"/>
                </a:lnTo>
                <a:lnTo>
                  <a:pt x="206063" y="25908"/>
                </a:lnTo>
                <a:lnTo>
                  <a:pt x="228584" y="4572"/>
                </a:lnTo>
                <a:lnTo>
                  <a:pt x="245348" y="22860"/>
                </a:lnTo>
                <a:lnTo>
                  <a:pt x="245348" y="252968"/>
                </a:lnTo>
                <a:lnTo>
                  <a:pt x="249920" y="248396"/>
                </a:lnTo>
                <a:close/>
              </a:path>
              <a:path w="250190" h="254635">
                <a:moveTo>
                  <a:pt x="43845" y="25908"/>
                </a:moveTo>
                <a:lnTo>
                  <a:pt x="21336" y="4572"/>
                </a:lnTo>
                <a:lnTo>
                  <a:pt x="4572" y="22860"/>
                </a:lnTo>
                <a:lnTo>
                  <a:pt x="13716" y="32004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3845" y="25908"/>
                </a:lnTo>
                <a:close/>
              </a:path>
              <a:path w="250190" h="254635">
                <a:moveTo>
                  <a:pt x="25908" y="211820"/>
                </a:moveTo>
                <a:lnTo>
                  <a:pt x="25908" y="44196"/>
                </a:lnTo>
                <a:lnTo>
                  <a:pt x="4572" y="22860"/>
                </a:lnTo>
                <a:lnTo>
                  <a:pt x="4572" y="233156"/>
                </a:lnTo>
                <a:lnTo>
                  <a:pt x="25908" y="211820"/>
                </a:lnTo>
                <a:close/>
              </a:path>
              <a:path w="250190" h="254635">
                <a:moveTo>
                  <a:pt x="50276" y="222488"/>
                </a:moveTo>
                <a:lnTo>
                  <a:pt x="32004" y="205724"/>
                </a:lnTo>
                <a:lnTo>
                  <a:pt x="4572" y="233156"/>
                </a:lnTo>
                <a:lnTo>
                  <a:pt x="13716" y="243132"/>
                </a:lnTo>
                <a:lnTo>
                  <a:pt x="13716" y="228584"/>
                </a:lnTo>
                <a:lnTo>
                  <a:pt x="28956" y="228584"/>
                </a:lnTo>
                <a:lnTo>
                  <a:pt x="28956" y="220964"/>
                </a:lnTo>
                <a:lnTo>
                  <a:pt x="33528" y="227060"/>
                </a:lnTo>
                <a:lnTo>
                  <a:pt x="45707" y="227060"/>
                </a:lnTo>
                <a:lnTo>
                  <a:pt x="50276" y="222488"/>
                </a:lnTo>
                <a:close/>
              </a:path>
              <a:path w="250190" h="254635">
                <a:moveTo>
                  <a:pt x="245348" y="252968"/>
                </a:moveTo>
                <a:lnTo>
                  <a:pt x="245348" y="233156"/>
                </a:lnTo>
                <a:lnTo>
                  <a:pt x="228584" y="251444"/>
                </a:lnTo>
                <a:lnTo>
                  <a:pt x="205724" y="228584"/>
                </a:lnTo>
                <a:lnTo>
                  <a:pt x="44183" y="228584"/>
                </a:lnTo>
                <a:lnTo>
                  <a:pt x="21336" y="251444"/>
                </a:lnTo>
                <a:lnTo>
                  <a:pt x="4572" y="233156"/>
                </a:lnTo>
                <a:lnTo>
                  <a:pt x="4572" y="252968"/>
                </a:lnTo>
                <a:lnTo>
                  <a:pt x="6096" y="254492"/>
                </a:lnTo>
                <a:lnTo>
                  <a:pt x="243824" y="254492"/>
                </a:lnTo>
                <a:lnTo>
                  <a:pt x="245348" y="252968"/>
                </a:lnTo>
                <a:close/>
              </a:path>
              <a:path w="250190" h="254635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250190" h="254635">
                <a:moveTo>
                  <a:pt x="47061" y="28956"/>
                </a:moveTo>
                <a:lnTo>
                  <a:pt x="43845" y="25908"/>
                </a:lnTo>
                <a:lnTo>
                  <a:pt x="13716" y="25908"/>
                </a:lnTo>
                <a:lnTo>
                  <a:pt x="13716" y="32004"/>
                </a:lnTo>
                <a:lnTo>
                  <a:pt x="28956" y="47244"/>
                </a:lnTo>
                <a:lnTo>
                  <a:pt x="28956" y="35052"/>
                </a:lnTo>
                <a:lnTo>
                  <a:pt x="33528" y="28956"/>
                </a:lnTo>
                <a:lnTo>
                  <a:pt x="47061" y="28956"/>
                </a:lnTo>
                <a:close/>
              </a:path>
              <a:path w="250190" h="254635">
                <a:moveTo>
                  <a:pt x="44183" y="228584"/>
                </a:moveTo>
                <a:lnTo>
                  <a:pt x="13716" y="228584"/>
                </a:lnTo>
                <a:lnTo>
                  <a:pt x="25908" y="242300"/>
                </a:lnTo>
                <a:lnTo>
                  <a:pt x="25908" y="246870"/>
                </a:lnTo>
                <a:lnTo>
                  <a:pt x="44183" y="228584"/>
                </a:lnTo>
                <a:close/>
              </a:path>
              <a:path w="250190" h="254635">
                <a:moveTo>
                  <a:pt x="25908" y="246870"/>
                </a:moveTo>
                <a:lnTo>
                  <a:pt x="25908" y="242300"/>
                </a:lnTo>
                <a:lnTo>
                  <a:pt x="13716" y="228584"/>
                </a:lnTo>
                <a:lnTo>
                  <a:pt x="13716" y="243132"/>
                </a:lnTo>
                <a:lnTo>
                  <a:pt x="21336" y="251444"/>
                </a:lnTo>
                <a:lnTo>
                  <a:pt x="25908" y="246870"/>
                </a:lnTo>
                <a:close/>
              </a:path>
              <a:path w="250190" h="254635">
                <a:moveTo>
                  <a:pt x="50276" y="32004"/>
                </a:moveTo>
                <a:lnTo>
                  <a:pt x="47061" y="28956"/>
                </a:lnTo>
                <a:lnTo>
                  <a:pt x="33528" y="28956"/>
                </a:lnTo>
                <a:lnTo>
                  <a:pt x="28956" y="35052"/>
                </a:lnTo>
                <a:lnTo>
                  <a:pt x="28956" y="47244"/>
                </a:lnTo>
                <a:lnTo>
                  <a:pt x="32004" y="50292"/>
                </a:lnTo>
                <a:lnTo>
                  <a:pt x="50276" y="32004"/>
                </a:lnTo>
                <a:close/>
              </a:path>
              <a:path w="250190" h="254635">
                <a:moveTo>
                  <a:pt x="50276" y="44196"/>
                </a:moveTo>
                <a:lnTo>
                  <a:pt x="50276" y="32004"/>
                </a:lnTo>
                <a:lnTo>
                  <a:pt x="32004" y="50292"/>
                </a:lnTo>
                <a:lnTo>
                  <a:pt x="28956" y="47244"/>
                </a:lnTo>
                <a:lnTo>
                  <a:pt x="28956" y="208772"/>
                </a:lnTo>
                <a:lnTo>
                  <a:pt x="32004" y="205724"/>
                </a:lnTo>
                <a:lnTo>
                  <a:pt x="41132" y="214099"/>
                </a:lnTo>
                <a:lnTo>
                  <a:pt x="41132" y="53340"/>
                </a:lnTo>
                <a:lnTo>
                  <a:pt x="50276" y="44196"/>
                </a:lnTo>
                <a:close/>
              </a:path>
              <a:path w="250190" h="254635">
                <a:moveTo>
                  <a:pt x="45707" y="227060"/>
                </a:moveTo>
                <a:lnTo>
                  <a:pt x="33528" y="227060"/>
                </a:lnTo>
                <a:lnTo>
                  <a:pt x="28956" y="220964"/>
                </a:lnTo>
                <a:lnTo>
                  <a:pt x="28956" y="228584"/>
                </a:lnTo>
                <a:lnTo>
                  <a:pt x="44183" y="228584"/>
                </a:lnTo>
                <a:lnTo>
                  <a:pt x="45707" y="227060"/>
                </a:lnTo>
                <a:close/>
              </a:path>
              <a:path w="250190" h="254635">
                <a:moveTo>
                  <a:pt x="53324" y="53340"/>
                </a:moveTo>
                <a:lnTo>
                  <a:pt x="53324" y="41148"/>
                </a:lnTo>
                <a:lnTo>
                  <a:pt x="41132" y="53340"/>
                </a:lnTo>
                <a:lnTo>
                  <a:pt x="53324" y="53340"/>
                </a:lnTo>
                <a:close/>
              </a:path>
              <a:path w="250190" h="254635">
                <a:moveTo>
                  <a:pt x="53324" y="201152"/>
                </a:moveTo>
                <a:lnTo>
                  <a:pt x="53324" y="53340"/>
                </a:lnTo>
                <a:lnTo>
                  <a:pt x="41132" y="53340"/>
                </a:lnTo>
                <a:lnTo>
                  <a:pt x="41132" y="201152"/>
                </a:lnTo>
                <a:lnTo>
                  <a:pt x="53324" y="201152"/>
                </a:lnTo>
                <a:close/>
              </a:path>
              <a:path w="250190" h="254635">
                <a:moveTo>
                  <a:pt x="208772" y="201152"/>
                </a:moveTo>
                <a:lnTo>
                  <a:pt x="41132" y="201152"/>
                </a:lnTo>
                <a:lnTo>
                  <a:pt x="53324" y="213344"/>
                </a:lnTo>
                <a:lnTo>
                  <a:pt x="53324" y="227060"/>
                </a:lnTo>
                <a:lnTo>
                  <a:pt x="196580" y="227060"/>
                </a:lnTo>
                <a:lnTo>
                  <a:pt x="196580" y="213344"/>
                </a:lnTo>
                <a:lnTo>
                  <a:pt x="208772" y="201152"/>
                </a:lnTo>
                <a:close/>
              </a:path>
              <a:path w="250190" h="254635">
                <a:moveTo>
                  <a:pt x="53324" y="227060"/>
                </a:moveTo>
                <a:lnTo>
                  <a:pt x="53324" y="213344"/>
                </a:lnTo>
                <a:lnTo>
                  <a:pt x="41132" y="201152"/>
                </a:lnTo>
                <a:lnTo>
                  <a:pt x="41132" y="214099"/>
                </a:lnTo>
                <a:lnTo>
                  <a:pt x="50276" y="222488"/>
                </a:lnTo>
                <a:lnTo>
                  <a:pt x="50276" y="227060"/>
                </a:lnTo>
                <a:lnTo>
                  <a:pt x="53324" y="227060"/>
                </a:lnTo>
                <a:close/>
              </a:path>
              <a:path w="250190" h="254635">
                <a:moveTo>
                  <a:pt x="50276" y="227060"/>
                </a:moveTo>
                <a:lnTo>
                  <a:pt x="50276" y="222488"/>
                </a:lnTo>
                <a:lnTo>
                  <a:pt x="45707" y="227060"/>
                </a:lnTo>
                <a:lnTo>
                  <a:pt x="50276" y="227060"/>
                </a:lnTo>
                <a:close/>
              </a:path>
              <a:path w="250190" h="254635">
                <a:moveTo>
                  <a:pt x="202846" y="28956"/>
                </a:moveTo>
                <a:lnTo>
                  <a:pt x="47061" y="28956"/>
                </a:lnTo>
                <a:lnTo>
                  <a:pt x="50276" y="32004"/>
                </a:lnTo>
                <a:lnTo>
                  <a:pt x="50276" y="44196"/>
                </a:lnTo>
                <a:lnTo>
                  <a:pt x="53324" y="41148"/>
                </a:lnTo>
                <a:lnTo>
                  <a:pt x="53324" y="53340"/>
                </a:lnTo>
                <a:lnTo>
                  <a:pt x="196580" y="53340"/>
                </a:lnTo>
                <a:lnTo>
                  <a:pt x="196580" y="41148"/>
                </a:lnTo>
                <a:lnTo>
                  <a:pt x="199628" y="44196"/>
                </a:lnTo>
                <a:lnTo>
                  <a:pt x="199628" y="32004"/>
                </a:lnTo>
                <a:lnTo>
                  <a:pt x="202846" y="28956"/>
                </a:lnTo>
                <a:close/>
              </a:path>
              <a:path w="250190" h="254635">
                <a:moveTo>
                  <a:pt x="208772" y="53340"/>
                </a:moveTo>
                <a:lnTo>
                  <a:pt x="196580" y="41148"/>
                </a:lnTo>
                <a:lnTo>
                  <a:pt x="196580" y="53340"/>
                </a:lnTo>
                <a:lnTo>
                  <a:pt x="208772" y="53340"/>
                </a:lnTo>
                <a:close/>
              </a:path>
              <a:path w="250190" h="254635">
                <a:moveTo>
                  <a:pt x="208772" y="201152"/>
                </a:moveTo>
                <a:lnTo>
                  <a:pt x="208772" y="53340"/>
                </a:lnTo>
                <a:lnTo>
                  <a:pt x="196580" y="53340"/>
                </a:lnTo>
                <a:lnTo>
                  <a:pt x="196580" y="201152"/>
                </a:lnTo>
                <a:lnTo>
                  <a:pt x="208772" y="201152"/>
                </a:lnTo>
                <a:close/>
              </a:path>
              <a:path w="250190" h="254635">
                <a:moveTo>
                  <a:pt x="208772" y="214106"/>
                </a:moveTo>
                <a:lnTo>
                  <a:pt x="208772" y="201152"/>
                </a:lnTo>
                <a:lnTo>
                  <a:pt x="196580" y="213344"/>
                </a:lnTo>
                <a:lnTo>
                  <a:pt x="196580" y="227060"/>
                </a:lnTo>
                <a:lnTo>
                  <a:pt x="199628" y="227060"/>
                </a:lnTo>
                <a:lnTo>
                  <a:pt x="199628" y="222488"/>
                </a:lnTo>
                <a:lnTo>
                  <a:pt x="208772" y="214106"/>
                </a:lnTo>
                <a:close/>
              </a:path>
              <a:path w="250190" h="254635">
                <a:moveTo>
                  <a:pt x="220964" y="47244"/>
                </a:moveTo>
                <a:lnTo>
                  <a:pt x="220964" y="35052"/>
                </a:lnTo>
                <a:lnTo>
                  <a:pt x="216392" y="28956"/>
                </a:lnTo>
                <a:lnTo>
                  <a:pt x="202846" y="28956"/>
                </a:lnTo>
                <a:lnTo>
                  <a:pt x="199628" y="32004"/>
                </a:lnTo>
                <a:lnTo>
                  <a:pt x="217916" y="50292"/>
                </a:lnTo>
                <a:lnTo>
                  <a:pt x="220964" y="47244"/>
                </a:lnTo>
                <a:close/>
              </a:path>
              <a:path w="250190" h="254635">
                <a:moveTo>
                  <a:pt x="220964" y="208772"/>
                </a:moveTo>
                <a:lnTo>
                  <a:pt x="220964" y="47244"/>
                </a:lnTo>
                <a:lnTo>
                  <a:pt x="217916" y="50292"/>
                </a:lnTo>
                <a:lnTo>
                  <a:pt x="199628" y="32004"/>
                </a:lnTo>
                <a:lnTo>
                  <a:pt x="199628" y="44196"/>
                </a:lnTo>
                <a:lnTo>
                  <a:pt x="208772" y="53340"/>
                </a:lnTo>
                <a:lnTo>
                  <a:pt x="208772" y="214106"/>
                </a:lnTo>
                <a:lnTo>
                  <a:pt x="217916" y="205724"/>
                </a:lnTo>
                <a:lnTo>
                  <a:pt x="220964" y="208772"/>
                </a:lnTo>
                <a:close/>
              </a:path>
              <a:path w="250190" h="254635">
                <a:moveTo>
                  <a:pt x="245348" y="233156"/>
                </a:moveTo>
                <a:lnTo>
                  <a:pt x="217916" y="205724"/>
                </a:lnTo>
                <a:lnTo>
                  <a:pt x="199628" y="222488"/>
                </a:lnTo>
                <a:lnTo>
                  <a:pt x="204200" y="227060"/>
                </a:lnTo>
                <a:lnTo>
                  <a:pt x="216392" y="227060"/>
                </a:lnTo>
                <a:lnTo>
                  <a:pt x="220964" y="220964"/>
                </a:lnTo>
                <a:lnTo>
                  <a:pt x="220964" y="228584"/>
                </a:lnTo>
                <a:lnTo>
                  <a:pt x="236204" y="228584"/>
                </a:lnTo>
                <a:lnTo>
                  <a:pt x="236204" y="243132"/>
                </a:lnTo>
                <a:lnTo>
                  <a:pt x="245348" y="233156"/>
                </a:lnTo>
                <a:close/>
              </a:path>
              <a:path w="250190" h="254635">
                <a:moveTo>
                  <a:pt x="204200" y="227060"/>
                </a:moveTo>
                <a:lnTo>
                  <a:pt x="199628" y="222488"/>
                </a:lnTo>
                <a:lnTo>
                  <a:pt x="199628" y="227060"/>
                </a:lnTo>
                <a:lnTo>
                  <a:pt x="204200" y="227060"/>
                </a:lnTo>
                <a:close/>
              </a:path>
              <a:path w="250190" h="254635">
                <a:moveTo>
                  <a:pt x="236204" y="32004"/>
                </a:moveTo>
                <a:lnTo>
                  <a:pt x="236204" y="25908"/>
                </a:lnTo>
                <a:lnTo>
                  <a:pt x="206063" y="25908"/>
                </a:lnTo>
                <a:lnTo>
                  <a:pt x="202846" y="28956"/>
                </a:lnTo>
                <a:lnTo>
                  <a:pt x="216392" y="28956"/>
                </a:lnTo>
                <a:lnTo>
                  <a:pt x="220964" y="35052"/>
                </a:lnTo>
                <a:lnTo>
                  <a:pt x="220964" y="47244"/>
                </a:lnTo>
                <a:lnTo>
                  <a:pt x="236204" y="32004"/>
                </a:lnTo>
                <a:close/>
              </a:path>
              <a:path w="250190" h="254635">
                <a:moveTo>
                  <a:pt x="220964" y="228584"/>
                </a:moveTo>
                <a:lnTo>
                  <a:pt x="220964" y="220964"/>
                </a:lnTo>
                <a:lnTo>
                  <a:pt x="216392" y="227060"/>
                </a:lnTo>
                <a:lnTo>
                  <a:pt x="204200" y="227060"/>
                </a:lnTo>
                <a:lnTo>
                  <a:pt x="205724" y="228584"/>
                </a:lnTo>
                <a:lnTo>
                  <a:pt x="220964" y="228584"/>
                </a:lnTo>
                <a:close/>
              </a:path>
              <a:path w="250190" h="254635">
                <a:moveTo>
                  <a:pt x="236204" y="228584"/>
                </a:moveTo>
                <a:lnTo>
                  <a:pt x="205724" y="228584"/>
                </a:lnTo>
                <a:lnTo>
                  <a:pt x="224012" y="246872"/>
                </a:lnTo>
                <a:lnTo>
                  <a:pt x="224012" y="242300"/>
                </a:lnTo>
                <a:lnTo>
                  <a:pt x="236204" y="228584"/>
                </a:lnTo>
                <a:close/>
              </a:path>
              <a:path w="250190" h="254635">
                <a:moveTo>
                  <a:pt x="245348" y="22860"/>
                </a:moveTo>
                <a:lnTo>
                  <a:pt x="228584" y="4572"/>
                </a:lnTo>
                <a:lnTo>
                  <a:pt x="206063" y="25908"/>
                </a:lnTo>
                <a:lnTo>
                  <a:pt x="224012" y="25908"/>
                </a:lnTo>
                <a:lnTo>
                  <a:pt x="224012" y="13716"/>
                </a:lnTo>
                <a:lnTo>
                  <a:pt x="236204" y="25908"/>
                </a:lnTo>
                <a:lnTo>
                  <a:pt x="236204" y="32004"/>
                </a:lnTo>
                <a:lnTo>
                  <a:pt x="245348" y="22860"/>
                </a:lnTo>
                <a:close/>
              </a:path>
              <a:path w="250190" h="254635">
                <a:moveTo>
                  <a:pt x="236204" y="25908"/>
                </a:moveTo>
                <a:lnTo>
                  <a:pt x="224012" y="13716"/>
                </a:lnTo>
                <a:lnTo>
                  <a:pt x="224012" y="25908"/>
                </a:lnTo>
                <a:lnTo>
                  <a:pt x="236204" y="25908"/>
                </a:lnTo>
                <a:close/>
              </a:path>
              <a:path w="250190" h="254635">
                <a:moveTo>
                  <a:pt x="245348" y="233156"/>
                </a:moveTo>
                <a:lnTo>
                  <a:pt x="245348" y="22860"/>
                </a:lnTo>
                <a:lnTo>
                  <a:pt x="224012" y="44196"/>
                </a:lnTo>
                <a:lnTo>
                  <a:pt x="224012" y="211820"/>
                </a:lnTo>
                <a:lnTo>
                  <a:pt x="245348" y="233156"/>
                </a:lnTo>
                <a:close/>
              </a:path>
              <a:path w="250190" h="254635">
                <a:moveTo>
                  <a:pt x="236204" y="243132"/>
                </a:moveTo>
                <a:lnTo>
                  <a:pt x="236204" y="228584"/>
                </a:lnTo>
                <a:lnTo>
                  <a:pt x="224012" y="242300"/>
                </a:lnTo>
                <a:lnTo>
                  <a:pt x="224012" y="246872"/>
                </a:lnTo>
                <a:lnTo>
                  <a:pt x="228584" y="251444"/>
                </a:lnTo>
                <a:lnTo>
                  <a:pt x="236204" y="24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6677" y="1374542"/>
            <a:ext cx="55156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CARF Accreditation: </a:t>
            </a:r>
            <a:r>
              <a:rPr spc="-5" dirty="0"/>
              <a:t>What is</a:t>
            </a:r>
            <a:r>
              <a:rPr spc="-85" dirty="0"/>
              <a:t> </a:t>
            </a:r>
            <a:r>
              <a:rPr spc="-5" dirty="0"/>
              <a:t>it?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245" y="2465631"/>
            <a:ext cx="7353300" cy="3865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An </a:t>
            </a:r>
            <a:r>
              <a:rPr sz="2800" b="1" spc="-5" dirty="0">
                <a:latin typeface="Times New Roman"/>
                <a:cs typeface="Times New Roman"/>
              </a:rPr>
              <a:t>internationally </a:t>
            </a:r>
            <a:r>
              <a:rPr sz="2800" b="1" spc="-10" dirty="0">
                <a:latin typeface="Times New Roman"/>
                <a:cs typeface="Times New Roman"/>
              </a:rPr>
              <a:t>recognized </a:t>
            </a:r>
            <a:r>
              <a:rPr sz="2800" b="1" spc="-5" dirty="0">
                <a:latin typeface="Times New Roman"/>
                <a:cs typeface="Times New Roman"/>
              </a:rPr>
              <a:t>mark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quality  achievement.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Focusing on: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Client driven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results.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Stakeholder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satisfaction.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Quality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improvement.</a:t>
            </a:r>
            <a:endParaRPr sz="2800">
              <a:latin typeface="Times New Roman"/>
              <a:cs typeface="Times New Roman"/>
            </a:endParaRPr>
          </a:p>
          <a:p>
            <a:pPr marL="354965" marR="316230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Measured </a:t>
            </a:r>
            <a:r>
              <a:rPr sz="2800" b="1" dirty="0">
                <a:latin typeface="Times New Roman"/>
                <a:cs typeface="Times New Roman"/>
              </a:rPr>
              <a:t>against </a:t>
            </a:r>
            <a:r>
              <a:rPr sz="2800" b="1" spc="-5" dirty="0">
                <a:latin typeface="Times New Roman"/>
                <a:cs typeface="Times New Roman"/>
              </a:rPr>
              <a:t>internationally developed  and accepted quality standards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(indicators).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9265" y="3206739"/>
            <a:ext cx="1904847" cy="1904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0334" y="3130555"/>
            <a:ext cx="0" cy="2057400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0"/>
                </a:moveTo>
                <a:lnTo>
                  <a:pt x="0" y="2057217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7320" y="3137413"/>
            <a:ext cx="2030730" cy="0"/>
          </a:xfrm>
          <a:custGeom>
            <a:avLst/>
            <a:gdLst/>
            <a:ahLst/>
            <a:cxnLst/>
            <a:rect l="l" t="t" r="r" b="b"/>
            <a:pathLst>
              <a:path w="2030729">
                <a:moveTo>
                  <a:pt x="0" y="0"/>
                </a:moveTo>
                <a:lnTo>
                  <a:pt x="2030730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400" y="3130555"/>
            <a:ext cx="0" cy="2057400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0"/>
                </a:moveTo>
                <a:lnTo>
                  <a:pt x="0" y="205721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6781" y="5181676"/>
            <a:ext cx="2031364" cy="0"/>
          </a:xfrm>
          <a:custGeom>
            <a:avLst/>
            <a:gdLst/>
            <a:ahLst/>
            <a:cxnLst/>
            <a:rect l="l" t="t" r="r" b="b"/>
            <a:pathLst>
              <a:path w="2031365">
                <a:moveTo>
                  <a:pt x="0" y="0"/>
                </a:moveTo>
                <a:lnTo>
                  <a:pt x="203132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2084" y="3156463"/>
            <a:ext cx="0" cy="2007235"/>
          </a:xfrm>
          <a:custGeom>
            <a:avLst/>
            <a:gdLst/>
            <a:ahLst/>
            <a:cxnLst/>
            <a:rect l="l" t="t" r="r" b="b"/>
            <a:pathLst>
              <a:path h="2007235">
                <a:moveTo>
                  <a:pt x="0" y="0"/>
                </a:moveTo>
                <a:lnTo>
                  <a:pt x="0" y="200694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5419" y="3169409"/>
            <a:ext cx="1954530" cy="0"/>
          </a:xfrm>
          <a:custGeom>
            <a:avLst/>
            <a:gdLst/>
            <a:ahLst/>
            <a:cxnLst/>
            <a:rect l="l" t="t" r="r" b="b"/>
            <a:pathLst>
              <a:path w="1954529">
                <a:moveTo>
                  <a:pt x="0" y="0"/>
                </a:moveTo>
                <a:lnTo>
                  <a:pt x="1954530" y="0"/>
                </a:lnTo>
              </a:path>
            </a:pathLst>
          </a:custGeom>
          <a:ln w="258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2650" y="3156463"/>
            <a:ext cx="0" cy="2007235"/>
          </a:xfrm>
          <a:custGeom>
            <a:avLst/>
            <a:gdLst/>
            <a:ahLst/>
            <a:cxnLst/>
            <a:rect l="l" t="t" r="r" b="b"/>
            <a:pathLst>
              <a:path h="2007235">
                <a:moveTo>
                  <a:pt x="0" y="0"/>
                </a:moveTo>
                <a:lnTo>
                  <a:pt x="0" y="200694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4881" y="5150449"/>
            <a:ext cx="1955164" cy="0"/>
          </a:xfrm>
          <a:custGeom>
            <a:avLst/>
            <a:gdLst/>
            <a:ahLst/>
            <a:cxnLst/>
            <a:rect l="l" t="t" r="r" b="b"/>
            <a:pathLst>
              <a:path w="1955165">
                <a:moveTo>
                  <a:pt x="0" y="0"/>
                </a:moveTo>
                <a:lnTo>
                  <a:pt x="195513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3194548"/>
            <a:ext cx="0" cy="1931035"/>
          </a:xfrm>
          <a:custGeom>
            <a:avLst/>
            <a:gdLst/>
            <a:ahLst/>
            <a:cxnLst/>
            <a:rect l="l" t="t" r="r" b="b"/>
            <a:pathLst>
              <a:path h="1931035">
                <a:moveTo>
                  <a:pt x="0" y="0"/>
                </a:moveTo>
                <a:lnTo>
                  <a:pt x="0" y="19307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59550" y="3200643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70900" y="3194548"/>
            <a:ext cx="0" cy="1931035"/>
          </a:xfrm>
          <a:custGeom>
            <a:avLst/>
            <a:gdLst/>
            <a:ahLst/>
            <a:cxnLst/>
            <a:rect l="l" t="t" r="r" b="b"/>
            <a:pathLst>
              <a:path h="1931035">
                <a:moveTo>
                  <a:pt x="0" y="0"/>
                </a:moveTo>
                <a:lnTo>
                  <a:pt x="0" y="19307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59265" y="5118445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4847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712996" y="675798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6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485" y="1392830"/>
            <a:ext cx="75184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CARF Accreditation: </a:t>
            </a:r>
            <a:r>
              <a:rPr spc="-5" dirty="0"/>
              <a:t>What </a:t>
            </a:r>
            <a:r>
              <a:rPr dirty="0"/>
              <a:t>Does It</a:t>
            </a:r>
            <a:r>
              <a:rPr spc="-90" dirty="0"/>
              <a:t> </a:t>
            </a:r>
            <a:r>
              <a:rPr dirty="0"/>
              <a:t>Provide?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245" y="2541831"/>
            <a:ext cx="7586980" cy="318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735330" indent="-34226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An </a:t>
            </a:r>
            <a:r>
              <a:rPr sz="2800" b="1" spc="-5" dirty="0">
                <a:latin typeface="Times New Roman"/>
                <a:cs typeface="Times New Roman"/>
              </a:rPr>
              <a:t>external, impartial, peer observation </a:t>
            </a:r>
            <a:r>
              <a:rPr sz="2800" b="1" dirty="0">
                <a:latin typeface="Times New Roman"/>
                <a:cs typeface="Times New Roman"/>
              </a:rPr>
              <a:t>of  </a:t>
            </a:r>
            <a:r>
              <a:rPr sz="2800" b="1" spc="-5" dirty="0">
                <a:latin typeface="Times New Roman"/>
                <a:cs typeface="Times New Roman"/>
              </a:rPr>
              <a:t>current service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practice.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 </a:t>
            </a:r>
            <a:r>
              <a:rPr sz="2800" b="1" spc="-10" dirty="0">
                <a:latin typeface="Times New Roman"/>
                <a:cs typeface="Times New Roman"/>
              </a:rPr>
              <a:t>framework </a:t>
            </a:r>
            <a:r>
              <a:rPr sz="2800" b="1" spc="-5" dirty="0">
                <a:latin typeface="Times New Roman"/>
                <a:cs typeface="Times New Roman"/>
              </a:rPr>
              <a:t>for quality improvement </a:t>
            </a:r>
            <a:r>
              <a:rPr sz="2800" b="1" spc="-10" dirty="0">
                <a:latin typeface="Times New Roman"/>
                <a:cs typeface="Times New Roman"/>
              </a:rPr>
              <a:t>with </a:t>
            </a:r>
            <a:r>
              <a:rPr sz="2800" b="1" spc="-5" dirty="0">
                <a:latin typeface="Times New Roman"/>
                <a:cs typeface="Times New Roman"/>
              </a:rPr>
              <a:t>a  focus </a:t>
            </a:r>
            <a:r>
              <a:rPr sz="2800" b="1" dirty="0">
                <a:latin typeface="Times New Roman"/>
                <a:cs typeface="Times New Roman"/>
              </a:rPr>
              <a:t>on </a:t>
            </a:r>
            <a:r>
              <a:rPr sz="2800" b="1" spc="-5" dirty="0">
                <a:latin typeface="Times New Roman"/>
                <a:cs typeface="Times New Roman"/>
              </a:rPr>
              <a:t>individual’s outcomes and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satisfaction.</a:t>
            </a:r>
            <a:endParaRPr sz="2800">
              <a:latin typeface="Times New Roman"/>
              <a:cs typeface="Times New Roman"/>
            </a:endParaRPr>
          </a:p>
          <a:p>
            <a:pPr marL="354965" marR="295275" indent="-342265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Information </a:t>
            </a:r>
            <a:r>
              <a:rPr sz="2800" b="1" dirty="0">
                <a:latin typeface="Times New Roman"/>
                <a:cs typeface="Times New Roman"/>
              </a:rPr>
              <a:t>on </a:t>
            </a:r>
            <a:r>
              <a:rPr sz="2800" b="1" spc="-10" dirty="0">
                <a:latin typeface="Times New Roman"/>
                <a:cs typeface="Times New Roman"/>
              </a:rPr>
              <a:t>which </a:t>
            </a:r>
            <a:r>
              <a:rPr sz="2800" b="1" spc="-5" dirty="0">
                <a:latin typeface="Times New Roman"/>
                <a:cs typeface="Times New Roman"/>
              </a:rPr>
              <a:t>to base management  decisions and direction for continuous quality  improvement.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12996" y="675798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7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195" y="1374542"/>
            <a:ext cx="5190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dirty="0"/>
              <a:t>CARF Standards</a:t>
            </a:r>
            <a:r>
              <a:rPr spc="-90" dirty="0"/>
              <a:t> </a:t>
            </a:r>
            <a:r>
              <a:rPr dirty="0"/>
              <a:t>Apply?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7339" y="3710642"/>
            <a:ext cx="57912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TSCS </a:t>
            </a:r>
            <a:r>
              <a:rPr sz="3200" dirty="0">
                <a:latin typeface="Times New Roman"/>
                <a:cs typeface="Times New Roman"/>
              </a:rPr>
              <a:t>Programs </a:t>
            </a:r>
            <a:r>
              <a:rPr sz="3200" spc="-5" dirty="0">
                <a:latin typeface="Times New Roman"/>
                <a:cs typeface="Times New Roman"/>
              </a:rPr>
              <a:t>will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surveyed  </a:t>
            </a:r>
            <a:r>
              <a:rPr sz="3200" spc="5" dirty="0">
                <a:latin typeface="Times New Roman"/>
                <a:cs typeface="Times New Roman"/>
              </a:rPr>
              <a:t>under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Employment and 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Community</a:t>
            </a:r>
            <a:r>
              <a:rPr sz="32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Standards</a:t>
            </a:r>
            <a:r>
              <a:rPr sz="3200" i="1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324" y="19884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8098" y="2673382"/>
            <a:ext cx="1196240" cy="1063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8098" y="5263969"/>
            <a:ext cx="1196240" cy="1063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12996" y="675798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8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4019" y="1450742"/>
            <a:ext cx="5112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CARF Accreditation</a:t>
            </a:r>
            <a:r>
              <a:rPr spc="-85" dirty="0"/>
              <a:t> </a:t>
            </a:r>
            <a:r>
              <a:rPr dirty="0"/>
              <a:t>Because: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3110" y="2915178"/>
            <a:ext cx="5687060" cy="294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511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Times New Roman"/>
                <a:cs typeface="Times New Roman"/>
              </a:rPr>
              <a:t>Quality Matters</a:t>
            </a:r>
            <a:r>
              <a:rPr sz="4400" b="1" spc="-13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!</a:t>
            </a: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50">
              <a:latin typeface="Times New Roman"/>
              <a:cs typeface="Times New Roman"/>
            </a:endParaRPr>
          </a:p>
          <a:p>
            <a:pPr marL="55244" marR="5080" indent="-43180">
              <a:lnSpc>
                <a:spcPct val="120000"/>
              </a:lnSpc>
            </a:pPr>
            <a:r>
              <a:rPr sz="3200" dirty="0">
                <a:latin typeface="Times New Roman"/>
                <a:cs typeface="Times New Roman"/>
              </a:rPr>
              <a:t>Taylor Special Care Services,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Inc.,  seeks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be a Quality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Organization</a:t>
            </a:r>
            <a:endParaRPr sz="3200">
              <a:latin typeface="Times New Roman"/>
              <a:cs typeface="Times New Roman"/>
            </a:endParaRPr>
          </a:p>
          <a:p>
            <a:pPr marL="2237105">
              <a:lnSpc>
                <a:spcPct val="100000"/>
              </a:lnSpc>
            </a:pP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everythin</a:t>
            </a:r>
            <a:r>
              <a:rPr sz="3200" dirty="0">
                <a:latin typeface="Times New Roman"/>
                <a:cs typeface="Times New Roman"/>
              </a:rPr>
              <a:t>g </a:t>
            </a:r>
            <a:r>
              <a:rPr sz="3200" spc="-5" dirty="0">
                <a:latin typeface="Times New Roman"/>
                <a:cs typeface="Times New Roman"/>
              </a:rPr>
              <a:t>it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9518" y="2064608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9516" y="2216231"/>
            <a:ext cx="2407721" cy="267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12996" y="6757982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9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3267</Words>
  <Application>Microsoft Office PowerPoint</Application>
  <PresentationFormat>Custom</PresentationFormat>
  <Paragraphs>450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Arial Black</vt:lpstr>
      <vt:lpstr>Calibri</vt:lpstr>
      <vt:lpstr>Times New Roman</vt:lpstr>
      <vt:lpstr>Verdana</vt:lpstr>
      <vt:lpstr>Office Theme</vt:lpstr>
      <vt:lpstr>PowerPoint Presentation</vt:lpstr>
      <vt:lpstr>Taylor Special Care Services, Inc.,  is pursuing CARF Re-Accreditation</vt:lpstr>
      <vt:lpstr>CARF is Coming Back – soon !</vt:lpstr>
      <vt:lpstr>PowerPoint Presentation</vt:lpstr>
      <vt:lpstr>Which Locations Will be Accredited?</vt:lpstr>
      <vt:lpstr>CARF Accreditation: What is it?</vt:lpstr>
      <vt:lpstr>CARF Accreditation: What Does It Provide?</vt:lpstr>
      <vt:lpstr>What CARF Standards Apply?</vt:lpstr>
      <vt:lpstr>CARF Accreditation Because:</vt:lpstr>
      <vt:lpstr>What is a Quality Organization?</vt:lpstr>
      <vt:lpstr>Accredited Organizations</vt:lpstr>
      <vt:lpstr>Who Defines Quality Indicators?</vt:lpstr>
      <vt:lpstr>Quality Indicators Are:</vt:lpstr>
      <vt:lpstr>Benefits of CARF Accreditation</vt:lpstr>
      <vt:lpstr>Benefits of CARF Accreditation</vt:lpstr>
      <vt:lpstr>PowerPoint Presentation</vt:lpstr>
      <vt:lpstr>Features of CARF Accreditation</vt:lpstr>
      <vt:lpstr>Steps to quality through Accreditation</vt:lpstr>
      <vt:lpstr>Steps to quality through Accreditation</vt:lpstr>
      <vt:lpstr>Steps to quality through Accreditation</vt:lpstr>
      <vt:lpstr>Steps to quality through Accreditation</vt:lpstr>
      <vt:lpstr>Steps to quality through Accreditation</vt:lpstr>
      <vt:lpstr>Steps to quality through Accreditation</vt:lpstr>
      <vt:lpstr>Accreditation Conditions</vt:lpstr>
      <vt:lpstr>PowerPoint Presentation</vt:lpstr>
      <vt:lpstr>PowerPoint Presentation</vt:lpstr>
      <vt:lpstr>Accreditation Standards for  ASPIRE to Excellence   (Organizational Quality) </vt:lpstr>
      <vt:lpstr>Accreditation Standards for  ASPIRE to Excellence   (Organizational Quality) </vt:lpstr>
      <vt:lpstr>Accreditation Standards for  ASPIRE to Excellence   (Organizational Quality) </vt:lpstr>
      <vt:lpstr>Standards for Achieving Quality Outcomes</vt:lpstr>
      <vt:lpstr>Standards for Quality Individualized Services:  Program / Service Structure</vt:lpstr>
      <vt:lpstr>Standards for Quality Individualized Services:  Individual-Centered Service   Planning, Design, and Delivery </vt:lpstr>
      <vt:lpstr>Standards for Quality Individualized Services:  Individual-Centered Service Planning, Design, and Delivery</vt:lpstr>
      <vt:lpstr>PowerPoint Presentation</vt:lpstr>
      <vt:lpstr>Standards for Quality Individualized Services:  Rights of Persons Served</vt:lpstr>
      <vt:lpstr>Standards for Quality Individualized Services:  Screening and Access</vt:lpstr>
      <vt:lpstr>Standards for Quality Individualized Services:  Orientation</vt:lpstr>
      <vt:lpstr>Standards for Quality  Individualized Services: Records of Persons Served</vt:lpstr>
      <vt:lpstr>Standards for Quality  Individualized Services: Community Housing (CH)</vt:lpstr>
      <vt:lpstr>Standards for Quality  Individualized Services: Community Housing (CH)</vt:lpstr>
      <vt:lpstr>Standards for Quality  Individualized Services: Community Housing (CH)</vt:lpstr>
      <vt:lpstr>Standards for Quality  Individualized Services: Community Housing (CH)</vt:lpstr>
      <vt:lpstr>PowerPoint Presentation</vt:lpstr>
      <vt:lpstr>Standards for Quality  Individualized Services: Supported Living (SL)</vt:lpstr>
      <vt:lpstr>Standards for Quality  Individualized Services: Supported Living (SL)</vt:lpstr>
      <vt:lpstr>Standards for Quality  Individualized Services: Supported Living (SL)</vt:lpstr>
      <vt:lpstr>Principles of Community Living Supports  (CLS)</vt:lpstr>
      <vt:lpstr>PowerPoint Presentation</vt:lpstr>
      <vt:lpstr>Steps towards Accreditation.</vt:lpstr>
      <vt:lpstr>During the Site Visit by CARF</vt:lpstr>
      <vt:lpstr>After the Site Visit by CARF.</vt:lpstr>
      <vt:lpstr>PowerPoint Presentation</vt:lpstr>
      <vt:lpstr>Sample Quiz</vt:lpstr>
      <vt:lpstr>Sample Quiz</vt:lpstr>
      <vt:lpstr>Sample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- 2015-2016 TSCS CARF Orientation Presentation [Compatibility Mode]</dc:title>
  <dc:creator>spop</dc:creator>
  <cp:lastModifiedBy>Chasity Wood</cp:lastModifiedBy>
  <cp:revision>3</cp:revision>
  <dcterms:created xsi:type="dcterms:W3CDTF">2019-05-16T13:52:17Z</dcterms:created>
  <dcterms:modified xsi:type="dcterms:W3CDTF">2019-07-03T16:03:49Z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2015-03-26T00:00:00Z</vt:filetime>
  </property>
  <property fmtid="{D5CDD505-2E9C-101B-9397-08002B2CF9AE}" pid="3" name="Creator">
    <vt:lpwstr>PrimoPDF http://www.primopdf.com</vt:lpwstr>
  </property>
  <property fmtid="{D5CDD505-2E9C-101B-9397-08002B2CF9AE}" pid="4" name="LastSaved">
    <vt:filetime>2019-05-16T00:00:00Z</vt:filetime>
  </property>
</Properties>
</file>