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3" y="463773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0"/>
                </a:moveTo>
                <a:lnTo>
                  <a:pt x="0" y="6857436"/>
                </a:lnTo>
                <a:lnTo>
                  <a:pt x="761940" y="6857436"/>
                </a:lnTo>
                <a:lnTo>
                  <a:pt x="761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20936" y="463773"/>
            <a:ext cx="2743200" cy="1167765"/>
          </a:xfrm>
          <a:custGeom>
            <a:avLst/>
            <a:gdLst/>
            <a:ahLst/>
            <a:cxnLst/>
            <a:rect l="l" t="t" r="r" b="b"/>
            <a:pathLst>
              <a:path w="2743200" h="1167764">
                <a:moveTo>
                  <a:pt x="2742973" y="761939"/>
                </a:moveTo>
                <a:lnTo>
                  <a:pt x="2742973" y="0"/>
                </a:lnTo>
                <a:lnTo>
                  <a:pt x="0" y="0"/>
                </a:lnTo>
                <a:lnTo>
                  <a:pt x="0" y="1167288"/>
                </a:lnTo>
                <a:lnTo>
                  <a:pt x="304775" y="1167288"/>
                </a:lnTo>
                <a:lnTo>
                  <a:pt x="304775" y="1057572"/>
                </a:lnTo>
                <a:lnTo>
                  <a:pt x="308347" y="1030141"/>
                </a:lnTo>
                <a:lnTo>
                  <a:pt x="318918" y="975281"/>
                </a:lnTo>
                <a:lnTo>
                  <a:pt x="339561" y="920088"/>
                </a:lnTo>
                <a:lnTo>
                  <a:pt x="371991" y="866848"/>
                </a:lnTo>
                <a:lnTo>
                  <a:pt x="413944" y="823465"/>
                </a:lnTo>
                <a:lnTo>
                  <a:pt x="465994" y="789366"/>
                </a:lnTo>
                <a:lnTo>
                  <a:pt x="562308" y="761939"/>
                </a:lnTo>
                <a:lnTo>
                  <a:pt x="603444" y="766511"/>
                </a:lnTo>
                <a:lnTo>
                  <a:pt x="2742973" y="76193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73324" y="2444816"/>
            <a:ext cx="7010400" cy="318770"/>
          </a:xfrm>
          <a:custGeom>
            <a:avLst/>
            <a:gdLst/>
            <a:ahLst/>
            <a:cxnLst/>
            <a:rect l="l" t="t" r="r" b="b"/>
            <a:pathLst>
              <a:path w="7010400" h="318769">
                <a:moveTo>
                  <a:pt x="0" y="0"/>
                </a:moveTo>
                <a:lnTo>
                  <a:pt x="0" y="318485"/>
                </a:lnTo>
                <a:lnTo>
                  <a:pt x="7009821" y="318485"/>
                </a:lnTo>
                <a:lnTo>
                  <a:pt x="700982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2354" y="2444816"/>
            <a:ext cx="394970" cy="320040"/>
          </a:xfrm>
          <a:custGeom>
            <a:avLst/>
            <a:gdLst/>
            <a:ahLst/>
            <a:cxnLst/>
            <a:rect l="l" t="t" r="r" b="b"/>
            <a:pathLst>
              <a:path w="394969" h="320039">
                <a:moveTo>
                  <a:pt x="394685" y="320009"/>
                </a:moveTo>
                <a:lnTo>
                  <a:pt x="394685" y="0"/>
                </a:lnTo>
                <a:lnTo>
                  <a:pt x="198101" y="0"/>
                </a:lnTo>
                <a:lnTo>
                  <a:pt x="145331" y="5713"/>
                </a:lnTo>
                <a:lnTo>
                  <a:pt x="97979" y="21840"/>
                </a:lnTo>
                <a:lnTo>
                  <a:pt x="57907" y="46855"/>
                </a:lnTo>
                <a:lnTo>
                  <a:pt x="26978" y="79236"/>
                </a:lnTo>
                <a:lnTo>
                  <a:pt x="7055" y="117460"/>
                </a:lnTo>
                <a:lnTo>
                  <a:pt x="0" y="160004"/>
                </a:lnTo>
                <a:lnTo>
                  <a:pt x="7055" y="202543"/>
                </a:lnTo>
                <a:lnTo>
                  <a:pt x="26978" y="240766"/>
                </a:lnTo>
                <a:lnTo>
                  <a:pt x="57907" y="273148"/>
                </a:lnTo>
                <a:lnTo>
                  <a:pt x="97979" y="298166"/>
                </a:lnTo>
                <a:lnTo>
                  <a:pt x="145331" y="314294"/>
                </a:lnTo>
                <a:lnTo>
                  <a:pt x="198101" y="320009"/>
                </a:lnTo>
                <a:lnTo>
                  <a:pt x="394685" y="32000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7581" y="1295297"/>
            <a:ext cx="7303237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95831" y="4051977"/>
            <a:ext cx="5866737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3" y="463773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0"/>
                </a:moveTo>
                <a:lnTo>
                  <a:pt x="0" y="6857436"/>
                </a:lnTo>
                <a:lnTo>
                  <a:pt x="761940" y="6857436"/>
                </a:lnTo>
                <a:lnTo>
                  <a:pt x="761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20936" y="463773"/>
            <a:ext cx="2743200" cy="1167765"/>
          </a:xfrm>
          <a:custGeom>
            <a:avLst/>
            <a:gdLst/>
            <a:ahLst/>
            <a:cxnLst/>
            <a:rect l="l" t="t" r="r" b="b"/>
            <a:pathLst>
              <a:path w="2743200" h="1167764">
                <a:moveTo>
                  <a:pt x="2742973" y="761939"/>
                </a:moveTo>
                <a:lnTo>
                  <a:pt x="2742973" y="0"/>
                </a:lnTo>
                <a:lnTo>
                  <a:pt x="0" y="0"/>
                </a:lnTo>
                <a:lnTo>
                  <a:pt x="0" y="1167288"/>
                </a:lnTo>
                <a:lnTo>
                  <a:pt x="304775" y="1167288"/>
                </a:lnTo>
                <a:lnTo>
                  <a:pt x="304775" y="1057572"/>
                </a:lnTo>
                <a:lnTo>
                  <a:pt x="308347" y="1030141"/>
                </a:lnTo>
                <a:lnTo>
                  <a:pt x="318918" y="975281"/>
                </a:lnTo>
                <a:lnTo>
                  <a:pt x="339561" y="920088"/>
                </a:lnTo>
                <a:lnTo>
                  <a:pt x="371991" y="866848"/>
                </a:lnTo>
                <a:lnTo>
                  <a:pt x="413944" y="823465"/>
                </a:lnTo>
                <a:lnTo>
                  <a:pt x="465994" y="789366"/>
                </a:lnTo>
                <a:lnTo>
                  <a:pt x="562308" y="761939"/>
                </a:lnTo>
                <a:lnTo>
                  <a:pt x="603444" y="766511"/>
                </a:lnTo>
                <a:lnTo>
                  <a:pt x="2742973" y="761939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73324" y="2444816"/>
            <a:ext cx="7010400" cy="318770"/>
          </a:xfrm>
          <a:custGeom>
            <a:avLst/>
            <a:gdLst/>
            <a:ahLst/>
            <a:cxnLst/>
            <a:rect l="l" t="t" r="r" b="b"/>
            <a:pathLst>
              <a:path w="7010400" h="318769">
                <a:moveTo>
                  <a:pt x="0" y="0"/>
                </a:moveTo>
                <a:lnTo>
                  <a:pt x="0" y="318485"/>
                </a:lnTo>
                <a:lnTo>
                  <a:pt x="7009821" y="318485"/>
                </a:lnTo>
                <a:lnTo>
                  <a:pt x="700982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2354" y="2444816"/>
            <a:ext cx="394970" cy="320040"/>
          </a:xfrm>
          <a:custGeom>
            <a:avLst/>
            <a:gdLst/>
            <a:ahLst/>
            <a:cxnLst/>
            <a:rect l="l" t="t" r="r" b="b"/>
            <a:pathLst>
              <a:path w="394969" h="320039">
                <a:moveTo>
                  <a:pt x="394685" y="320009"/>
                </a:moveTo>
                <a:lnTo>
                  <a:pt x="394685" y="0"/>
                </a:lnTo>
                <a:lnTo>
                  <a:pt x="198101" y="0"/>
                </a:lnTo>
                <a:lnTo>
                  <a:pt x="145331" y="5713"/>
                </a:lnTo>
                <a:lnTo>
                  <a:pt x="97979" y="21840"/>
                </a:lnTo>
                <a:lnTo>
                  <a:pt x="57907" y="46855"/>
                </a:lnTo>
                <a:lnTo>
                  <a:pt x="26978" y="79236"/>
                </a:lnTo>
                <a:lnTo>
                  <a:pt x="7055" y="117460"/>
                </a:lnTo>
                <a:lnTo>
                  <a:pt x="0" y="160004"/>
                </a:lnTo>
                <a:lnTo>
                  <a:pt x="7055" y="202543"/>
                </a:lnTo>
                <a:lnTo>
                  <a:pt x="26978" y="240766"/>
                </a:lnTo>
                <a:lnTo>
                  <a:pt x="57907" y="273148"/>
                </a:lnTo>
                <a:lnTo>
                  <a:pt x="97979" y="298166"/>
                </a:lnTo>
                <a:lnTo>
                  <a:pt x="145331" y="314294"/>
                </a:lnTo>
                <a:lnTo>
                  <a:pt x="198101" y="320009"/>
                </a:lnTo>
                <a:lnTo>
                  <a:pt x="394685" y="320009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5961" y="1295297"/>
            <a:ext cx="3086477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5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2240" y="2814598"/>
            <a:ext cx="7533918" cy="331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1908" y="6762273"/>
            <a:ext cx="419100" cy="394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0477" y="1301907"/>
            <a:ext cx="7924165" cy="1143000"/>
          </a:xfrm>
          <a:custGeom>
            <a:avLst/>
            <a:gdLst/>
            <a:ahLst/>
            <a:cxnLst/>
            <a:rect l="l" t="t" r="r" b="b"/>
            <a:pathLst>
              <a:path w="7924165" h="1143000">
                <a:moveTo>
                  <a:pt x="7924144" y="896035"/>
                </a:moveTo>
                <a:lnTo>
                  <a:pt x="7924144" y="248381"/>
                </a:lnTo>
                <a:lnTo>
                  <a:pt x="7919162" y="198334"/>
                </a:lnTo>
                <a:lnTo>
                  <a:pt x="7904859" y="151715"/>
                </a:lnTo>
                <a:lnTo>
                  <a:pt x="7882198" y="109524"/>
                </a:lnTo>
                <a:lnTo>
                  <a:pt x="7852145" y="72762"/>
                </a:lnTo>
                <a:lnTo>
                  <a:pt x="7815663" y="42429"/>
                </a:lnTo>
                <a:lnTo>
                  <a:pt x="7773716" y="19524"/>
                </a:lnTo>
                <a:lnTo>
                  <a:pt x="7727270" y="5047"/>
                </a:lnTo>
                <a:lnTo>
                  <a:pt x="7677287" y="0"/>
                </a:lnTo>
                <a:lnTo>
                  <a:pt x="248396" y="0"/>
                </a:lnTo>
                <a:lnTo>
                  <a:pt x="198347" y="5047"/>
                </a:lnTo>
                <a:lnTo>
                  <a:pt x="151726" y="19524"/>
                </a:lnTo>
                <a:lnTo>
                  <a:pt x="109533" y="42429"/>
                </a:lnTo>
                <a:lnTo>
                  <a:pt x="72769" y="72762"/>
                </a:lnTo>
                <a:lnTo>
                  <a:pt x="42433" y="109524"/>
                </a:lnTo>
                <a:lnTo>
                  <a:pt x="19526" y="151715"/>
                </a:lnTo>
                <a:lnTo>
                  <a:pt x="5048" y="198334"/>
                </a:lnTo>
                <a:lnTo>
                  <a:pt x="0" y="248381"/>
                </a:lnTo>
                <a:lnTo>
                  <a:pt x="0" y="896035"/>
                </a:lnTo>
                <a:lnTo>
                  <a:pt x="5048" y="946019"/>
                </a:lnTo>
                <a:lnTo>
                  <a:pt x="19526" y="992467"/>
                </a:lnTo>
                <a:lnTo>
                  <a:pt x="42433" y="1034416"/>
                </a:lnTo>
                <a:lnTo>
                  <a:pt x="72769" y="1070901"/>
                </a:lnTo>
                <a:lnTo>
                  <a:pt x="109533" y="1100957"/>
                </a:lnTo>
                <a:lnTo>
                  <a:pt x="151726" y="1123620"/>
                </a:lnTo>
                <a:lnTo>
                  <a:pt x="198347" y="1137925"/>
                </a:lnTo>
                <a:lnTo>
                  <a:pt x="248396" y="1142908"/>
                </a:lnTo>
                <a:lnTo>
                  <a:pt x="7677287" y="1142908"/>
                </a:lnTo>
                <a:lnTo>
                  <a:pt x="7727270" y="1137925"/>
                </a:lnTo>
                <a:lnTo>
                  <a:pt x="7773716" y="1123620"/>
                </a:lnTo>
                <a:lnTo>
                  <a:pt x="7815663" y="1100957"/>
                </a:lnTo>
                <a:lnTo>
                  <a:pt x="7852145" y="1070901"/>
                </a:lnTo>
                <a:lnTo>
                  <a:pt x="7882198" y="1034416"/>
                </a:lnTo>
                <a:lnTo>
                  <a:pt x="7904859" y="992467"/>
                </a:lnTo>
                <a:lnTo>
                  <a:pt x="7919162" y="946019"/>
                </a:lnTo>
                <a:lnTo>
                  <a:pt x="7924144" y="8960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05108" y="1752459"/>
            <a:ext cx="33769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65"/>
                </a:solidFill>
              </a:rPr>
              <a:t>HIPAA</a:t>
            </a:r>
            <a:r>
              <a:rPr spc="-65" dirty="0">
                <a:solidFill>
                  <a:srgbClr val="003265"/>
                </a:solidFill>
              </a:rPr>
              <a:t> </a:t>
            </a:r>
            <a:r>
              <a:rPr spc="-5" dirty="0">
                <a:solidFill>
                  <a:srgbClr val="003265"/>
                </a:solidFill>
              </a:rPr>
              <a:t>Training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49042" y="3763977"/>
            <a:ext cx="6885940" cy="878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8994" marR="5080" indent="-83693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06565"/>
                </a:solidFill>
                <a:latin typeface="Arial"/>
                <a:cs typeface="Arial"/>
              </a:rPr>
              <a:t>HIPAA </a:t>
            </a:r>
            <a:r>
              <a:rPr sz="2800" b="1" spc="-5" dirty="0">
                <a:solidFill>
                  <a:srgbClr val="006565"/>
                </a:solidFill>
                <a:latin typeface="Arial"/>
                <a:cs typeface="Arial"/>
              </a:rPr>
              <a:t>- </a:t>
            </a:r>
            <a:r>
              <a:rPr sz="2800" b="1" spc="-10" dirty="0">
                <a:solidFill>
                  <a:srgbClr val="006565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006565"/>
                </a:solidFill>
                <a:latin typeface="Arial"/>
                <a:cs typeface="Arial"/>
              </a:rPr>
              <a:t>Health Insurance Portability  and Accountability Act of</a:t>
            </a:r>
            <a:r>
              <a:rPr sz="2800" b="1" spc="5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6565"/>
                </a:solidFill>
                <a:latin typeface="Arial"/>
                <a:cs typeface="Arial"/>
              </a:rPr>
              <a:t>1996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96383" y="6102095"/>
            <a:ext cx="2205042" cy="592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2473" y="6294685"/>
            <a:ext cx="2152650" cy="69088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R="13970" algn="ctr">
              <a:lnSpc>
                <a:spcPct val="100000"/>
              </a:lnSpc>
              <a:spcBef>
                <a:spcPts val="45"/>
              </a:spcBef>
            </a:pPr>
            <a:r>
              <a:rPr sz="2300" b="1" spc="125" dirty="0">
                <a:latin typeface="Verdana"/>
                <a:cs typeface="Verdana"/>
              </a:rPr>
              <a:t>TSCS</a:t>
            </a:r>
            <a:endParaRPr sz="23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000" spc="35" dirty="0">
                <a:latin typeface="Arial Black"/>
                <a:cs typeface="Arial Black"/>
              </a:rPr>
              <a:t>Taylor </a:t>
            </a:r>
            <a:r>
              <a:rPr sz="1000" spc="40" dirty="0">
                <a:latin typeface="Arial Black"/>
                <a:cs typeface="Arial Black"/>
              </a:rPr>
              <a:t>Special </a:t>
            </a:r>
            <a:r>
              <a:rPr sz="1000" spc="45" dirty="0">
                <a:latin typeface="Arial Black"/>
                <a:cs typeface="Arial Black"/>
              </a:rPr>
              <a:t>Care</a:t>
            </a:r>
            <a:r>
              <a:rPr sz="1000" spc="-70" dirty="0">
                <a:latin typeface="Arial Black"/>
                <a:cs typeface="Arial Black"/>
              </a:rPr>
              <a:t> </a:t>
            </a:r>
            <a:r>
              <a:rPr sz="1000" spc="40" dirty="0">
                <a:latin typeface="Arial Black"/>
                <a:cs typeface="Arial Black"/>
              </a:rPr>
              <a:t>Services</a:t>
            </a:r>
            <a:endParaRPr sz="1000">
              <a:latin typeface="Arial Black"/>
              <a:cs typeface="Arial Black"/>
            </a:endParaRPr>
          </a:p>
          <a:p>
            <a:pPr marR="20320" algn="ctr">
              <a:lnSpc>
                <a:spcPct val="100000"/>
              </a:lnSpc>
              <a:spcBef>
                <a:spcPts val="45"/>
              </a:spcBef>
            </a:pPr>
            <a:r>
              <a:rPr sz="700" spc="20" dirty="0">
                <a:latin typeface="Arial"/>
                <a:cs typeface="Arial"/>
              </a:rPr>
              <a:t>housing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staffing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counseling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on-going</a:t>
            </a:r>
            <a:r>
              <a:rPr sz="700" spc="-50" dirty="0">
                <a:latin typeface="Arial"/>
                <a:cs typeface="Arial"/>
              </a:rPr>
              <a:t> </a:t>
            </a:r>
            <a:r>
              <a:rPr sz="700" spc="15" dirty="0">
                <a:latin typeface="Arial"/>
                <a:cs typeface="Arial"/>
              </a:rPr>
              <a:t>support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60385" y="6190488"/>
            <a:ext cx="470873" cy="4449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8861" y="6190488"/>
            <a:ext cx="472440" cy="445134"/>
          </a:xfrm>
          <a:custGeom>
            <a:avLst/>
            <a:gdLst/>
            <a:ahLst/>
            <a:cxnLst/>
            <a:rect l="l" t="t" r="r" b="b"/>
            <a:pathLst>
              <a:path w="472439" h="445134">
                <a:moveTo>
                  <a:pt x="118859" y="0"/>
                </a:moveTo>
                <a:lnTo>
                  <a:pt x="0" y="444977"/>
                </a:lnTo>
                <a:lnTo>
                  <a:pt x="355064" y="444977"/>
                </a:lnTo>
                <a:lnTo>
                  <a:pt x="472397" y="0"/>
                </a:lnTo>
                <a:lnTo>
                  <a:pt x="118859" y="0"/>
                </a:lnTo>
                <a:close/>
              </a:path>
            </a:pathLst>
          </a:custGeom>
          <a:ln w="39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6383" y="7021007"/>
            <a:ext cx="2205042" cy="59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1907" y="6013719"/>
            <a:ext cx="2394585" cy="1155700"/>
          </a:xfrm>
          <a:custGeom>
            <a:avLst/>
            <a:gdLst/>
            <a:ahLst/>
            <a:cxnLst/>
            <a:rect l="l" t="t" r="r" b="b"/>
            <a:pathLst>
              <a:path w="2394585" h="1155700">
                <a:moveTo>
                  <a:pt x="0" y="0"/>
                </a:moveTo>
                <a:lnTo>
                  <a:pt x="0" y="1155091"/>
                </a:lnTo>
                <a:lnTo>
                  <a:pt x="2394005" y="1155091"/>
                </a:lnTo>
                <a:lnTo>
                  <a:pt x="23940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96383" y="6102095"/>
            <a:ext cx="2205042" cy="592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22690" y="6294685"/>
            <a:ext cx="890269" cy="36068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2300" b="1" spc="110" dirty="0">
                <a:latin typeface="Verdana"/>
                <a:cs typeface="Verdana"/>
              </a:rPr>
              <a:t>T</a:t>
            </a:r>
            <a:r>
              <a:rPr sz="2300" b="1" spc="140" dirty="0">
                <a:latin typeface="Verdana"/>
                <a:cs typeface="Verdana"/>
              </a:rPr>
              <a:t>S</a:t>
            </a:r>
            <a:r>
              <a:rPr sz="2300" b="1" spc="120" dirty="0">
                <a:latin typeface="Verdana"/>
                <a:cs typeface="Verdana"/>
              </a:rPr>
              <a:t>C</a:t>
            </a:r>
            <a:r>
              <a:rPr sz="2300" b="1" spc="130" dirty="0">
                <a:latin typeface="Verdana"/>
                <a:cs typeface="Verdana"/>
              </a:rPr>
              <a:t>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9773" y="6696595"/>
            <a:ext cx="2178050" cy="30035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spc="35" dirty="0">
                <a:latin typeface="Arial Black"/>
                <a:cs typeface="Arial Black"/>
              </a:rPr>
              <a:t>Taylor </a:t>
            </a:r>
            <a:r>
              <a:rPr sz="1000" spc="40" dirty="0">
                <a:latin typeface="Arial Black"/>
                <a:cs typeface="Arial Black"/>
              </a:rPr>
              <a:t>Special </a:t>
            </a:r>
            <a:r>
              <a:rPr sz="1000" spc="45" dirty="0">
                <a:latin typeface="Arial Black"/>
                <a:cs typeface="Arial Black"/>
              </a:rPr>
              <a:t>Care</a:t>
            </a:r>
            <a:r>
              <a:rPr sz="1000" spc="-65" dirty="0">
                <a:latin typeface="Arial Black"/>
                <a:cs typeface="Arial Black"/>
              </a:rPr>
              <a:t> </a:t>
            </a:r>
            <a:r>
              <a:rPr sz="1000" spc="40" dirty="0">
                <a:latin typeface="Arial Black"/>
                <a:cs typeface="Arial Black"/>
              </a:rPr>
              <a:t>Services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20" dirty="0">
                <a:latin typeface="Arial"/>
                <a:cs typeface="Arial"/>
              </a:rPr>
              <a:t>housing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staffing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counseling </a:t>
            </a:r>
            <a:r>
              <a:rPr sz="700" spc="25" dirty="0">
                <a:latin typeface="Arial"/>
                <a:cs typeface="Arial"/>
              </a:rPr>
              <a:t>● </a:t>
            </a:r>
            <a:r>
              <a:rPr sz="700" spc="15" dirty="0">
                <a:latin typeface="Arial"/>
                <a:cs typeface="Arial"/>
              </a:rPr>
              <a:t>on-going</a:t>
            </a:r>
            <a:r>
              <a:rPr sz="700" spc="-55" dirty="0">
                <a:latin typeface="Arial"/>
                <a:cs typeface="Arial"/>
              </a:rPr>
              <a:t> </a:t>
            </a:r>
            <a:r>
              <a:rPr sz="700" spc="15" dirty="0">
                <a:latin typeface="Arial"/>
                <a:cs typeface="Arial"/>
              </a:rPr>
              <a:t>support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60385" y="6190488"/>
            <a:ext cx="470873" cy="4449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96383" y="7021007"/>
            <a:ext cx="2205042" cy="59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5148" y="6147816"/>
            <a:ext cx="1464442" cy="505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66681" y="6507461"/>
            <a:ext cx="1039281" cy="1432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38309" y="6506688"/>
            <a:ext cx="967740" cy="0"/>
          </a:xfrm>
          <a:custGeom>
            <a:avLst/>
            <a:gdLst/>
            <a:ahLst/>
            <a:cxnLst/>
            <a:rect l="l" t="t" r="r" b="b"/>
            <a:pathLst>
              <a:path w="967739">
                <a:moveTo>
                  <a:pt x="0" y="0"/>
                </a:moveTo>
                <a:lnTo>
                  <a:pt x="967662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7559" y="6730948"/>
            <a:ext cx="2095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83981" y="812735"/>
            <a:ext cx="1098712" cy="9402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98170" y="463769"/>
            <a:ext cx="704028" cy="12891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82694" y="802069"/>
            <a:ext cx="1115475" cy="95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56493" y="463769"/>
            <a:ext cx="696410" cy="12891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393" y="1219110"/>
            <a:ext cx="792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Uses </a:t>
            </a:r>
            <a:r>
              <a:rPr spc="-5" dirty="0"/>
              <a:t>and Disclosures </a:t>
            </a:r>
            <a:r>
              <a:rPr dirty="0"/>
              <a:t>(2)</a:t>
            </a:r>
            <a:r>
              <a:rPr spc="-70" dirty="0"/>
              <a:t> </a:t>
            </a:r>
            <a:r>
              <a:rPr dirty="0"/>
              <a:t>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73075" marR="5080" indent="-342265">
              <a:lnSpc>
                <a:spcPts val="259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473075" algn="l"/>
                <a:tab pos="473709" algn="l"/>
              </a:tabLst>
            </a:pPr>
            <a:r>
              <a:rPr spc="-5" dirty="0"/>
              <a:t>HIPAA focuses on how </a:t>
            </a:r>
            <a:r>
              <a:rPr dirty="0"/>
              <a:t>a </a:t>
            </a:r>
            <a:r>
              <a:rPr spc="-5" dirty="0"/>
              <a:t>Covered Entity may use or  disclose client</a:t>
            </a:r>
            <a:r>
              <a:rPr spc="45" dirty="0"/>
              <a:t> </a:t>
            </a:r>
            <a:r>
              <a:rPr spc="-5" dirty="0"/>
              <a:t>PHI.</a:t>
            </a:r>
          </a:p>
          <a:p>
            <a:pPr marL="874394" marR="167640" lvl="1" indent="-287020">
              <a:lnSpc>
                <a:spcPts val="2160"/>
              </a:lnSpc>
              <a:spcBef>
                <a:spcPts val="480"/>
              </a:spcBef>
              <a:buSzPct val="75000"/>
              <a:buChar char="–"/>
              <a:tabLst>
                <a:tab pos="873760" algn="l"/>
                <a:tab pos="874394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At Taylor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Special Care Services, Inc., we already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have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very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strong system of client privacy protection through</a:t>
            </a:r>
            <a:r>
              <a:rPr sz="2000" spc="-2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 Michigan Mental Health Code – Chapter on Recipient  Rights.</a:t>
            </a:r>
            <a:endParaRPr sz="2000">
              <a:latin typeface="Arial"/>
              <a:cs typeface="Arial"/>
            </a:endParaRPr>
          </a:p>
          <a:p>
            <a:pPr marL="874394" marR="78740" lvl="1" indent="-287020">
              <a:lnSpc>
                <a:spcPts val="216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  <a:tab pos="146685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While HIPAA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generally preempts (stands first before)</a:t>
            </a:r>
            <a:r>
              <a:rPr sz="2000" spc="-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state  law,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does not preempt more stringent provisions of state  law.	That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why many of our current practices will  continue…..Michigan has a strong history of protection of  client</a:t>
            </a:r>
            <a:r>
              <a:rPr sz="2000" spc="-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781" y="1219110"/>
            <a:ext cx="792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Uses </a:t>
            </a:r>
            <a:r>
              <a:rPr spc="-5" dirty="0"/>
              <a:t>and Disclosures </a:t>
            </a:r>
            <a:r>
              <a:rPr dirty="0"/>
              <a:t>(3)</a:t>
            </a:r>
            <a:r>
              <a:rPr spc="-70" dirty="0"/>
              <a:t> </a:t>
            </a:r>
            <a:r>
              <a:rPr dirty="0"/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3746" y="6762273"/>
            <a:ext cx="2095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75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814598"/>
            <a:ext cx="7519034" cy="36468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1275715" indent="-342265">
              <a:lnSpc>
                <a:spcPts val="259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We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can use and disclose PHI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treatment,  payment, and health care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operations.</a:t>
            </a:r>
            <a:endParaRPr sz="2400">
              <a:latin typeface="Arial"/>
              <a:cs typeface="Arial"/>
            </a:endParaRPr>
          </a:p>
          <a:p>
            <a:pPr marL="756285" marR="321310" lvl="1" indent="-287020">
              <a:lnSpc>
                <a:spcPts val="2160"/>
              </a:lnSpc>
              <a:spcBef>
                <a:spcPts val="480"/>
              </a:spcBef>
              <a:buSzPct val="75000"/>
              <a:buChar char="–"/>
              <a:tabLst>
                <a:tab pos="755650" algn="l"/>
                <a:tab pos="756285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such, our services and supports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continue as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</a:t>
            </a:r>
            <a:r>
              <a:rPr sz="2000" spc="-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 past.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9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will have 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extra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careful about how we handle</a:t>
            </a:r>
            <a:r>
              <a:rPr sz="2000"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509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Even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though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HIPAA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would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allow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disclose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any  health care provider, Michigan law requires authorization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for  this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unless we are doing such things as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providing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 prescription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pharmacy, or we can communicate with  key people at a CMH (the holder of our mental health  clients’ records)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providing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follow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minimum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necessary  requirement.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7214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</a:t>
            </a:r>
            <a:r>
              <a:rPr spc="-5" dirty="0"/>
              <a:t>Incidental</a:t>
            </a:r>
            <a:r>
              <a:rPr spc="-30" dirty="0"/>
              <a:t> </a:t>
            </a:r>
            <a:r>
              <a:rPr spc="-5" dirty="0"/>
              <a:t>Disclosures?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629" y="2814598"/>
            <a:ext cx="7487284" cy="41586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195580" indent="-342265">
              <a:lnSpc>
                <a:spcPts val="259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4355465" algn="l"/>
                <a:tab pos="6302375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These are uses or disclosures other than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gna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se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.	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e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:	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Ta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g  to 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client in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hallway,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office sign-in sheets, client  charts on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desktops.</a:t>
            </a:r>
            <a:endParaRPr sz="2400">
              <a:latin typeface="Arial"/>
              <a:cs typeface="Arial"/>
            </a:endParaRPr>
          </a:p>
          <a:p>
            <a:pPr marL="354965" marR="71755" indent="-342265">
              <a:lnSpc>
                <a:spcPts val="2590"/>
              </a:lnSpc>
              <a:spcBef>
                <a:spcPts val="5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Some incidental disclosure is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allowed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by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Privacy 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Rule,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but this must be limited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that which is 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minimally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necessary and safeguard standards must  be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met.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6270625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Incidental disclosures are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</a:t>
            </a:r>
            <a:r>
              <a:rPr sz="2400" spc="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minimized.	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We</a:t>
            </a:r>
            <a:r>
              <a:rPr sz="2400" spc="-8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must  make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wholehearted attempt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 caution  whenever we are involved with client PHI….whether  in speaking, writing, or where PHI is</a:t>
            </a:r>
            <a:r>
              <a:rPr sz="24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placed.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608" y="6730948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5197" y="1219110"/>
            <a:ext cx="8154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does minimal necessary</a:t>
            </a:r>
            <a:r>
              <a:rPr spc="-15" dirty="0"/>
              <a:t> </a:t>
            </a:r>
            <a:r>
              <a:rPr spc="-5" dirty="0"/>
              <a:t>mean?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432040" cy="360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We must identify people or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classes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of people  who need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 client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PHI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 carry out  their job</a:t>
            </a:r>
            <a:r>
              <a:rPr sz="28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duties.</a:t>
            </a:r>
            <a:endParaRPr sz="2800">
              <a:latin typeface="Arial"/>
              <a:cs typeface="Arial"/>
            </a:endParaRPr>
          </a:p>
          <a:p>
            <a:pPr marL="354965" marR="245110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We must identify categories or types of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PHI 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and the conditions whereby this may be 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accessed.</a:t>
            </a:r>
            <a:endParaRPr sz="2800">
              <a:latin typeface="Arial"/>
              <a:cs typeface="Arial"/>
            </a:endParaRPr>
          </a:p>
          <a:p>
            <a:pPr marL="354965" marR="460375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And,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must limit unnecessary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  and disclosure of</a:t>
            </a:r>
            <a:r>
              <a:rPr sz="28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781" y="1295297"/>
            <a:ext cx="716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about Parents and</a:t>
            </a:r>
            <a:r>
              <a:rPr spc="-10" dirty="0"/>
              <a:t> </a:t>
            </a:r>
            <a:r>
              <a:rPr spc="-5" dirty="0"/>
              <a:t>Minors?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498715" cy="2670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18364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HIPAA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preempts most states’ laws on  privacy (which are less</a:t>
            </a:r>
            <a:r>
              <a:rPr sz="28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strict).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But, the Privacy Rule provides for state law,  or other applicable law, governing the area of  parents and minors and the use and  disclosure of their (minors’)</a:t>
            </a:r>
            <a:r>
              <a:rPr sz="28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5197" y="1142910"/>
            <a:ext cx="8485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about Public Policy</a:t>
            </a:r>
            <a:r>
              <a:rPr spc="10" dirty="0"/>
              <a:t> </a:t>
            </a:r>
            <a:r>
              <a:rPr spc="-5" dirty="0"/>
              <a:t>Disclosures?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06981"/>
            <a:ext cx="7155180" cy="406654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337820" indent="-342265">
              <a:lnSpc>
                <a:spcPts val="3020"/>
              </a:lnSpc>
              <a:spcBef>
                <a:spcPts val="4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We may use or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disclose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PHI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without  authorization only if the use or disclosure  relates to one of the</a:t>
            </a:r>
            <a:r>
              <a:rPr sz="28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following: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65"/>
              </a:spcBef>
              <a:buSzPct val="75000"/>
              <a:buChar char="–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As required by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law.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For health care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oversight.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public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health.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For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research.</a:t>
            </a:r>
            <a:endParaRPr sz="2400">
              <a:latin typeface="Arial"/>
              <a:cs typeface="Arial"/>
            </a:endParaRPr>
          </a:p>
          <a:p>
            <a:pPr marL="354965" marR="5080" indent="-342265" algn="just">
              <a:lnSpc>
                <a:spcPts val="3020"/>
              </a:lnSpc>
              <a:spcBef>
                <a:spcPts val="70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Remember, the Privacy Rule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says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“may”. If  you are not clear about a specific situation,  ask…..please.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9968" y="1219110"/>
            <a:ext cx="4903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General</a:t>
            </a:r>
            <a:r>
              <a:rPr spc="-45" dirty="0"/>
              <a:t> </a:t>
            </a:r>
            <a:r>
              <a:rPr spc="-5" dirty="0"/>
              <a:t>Requirements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23499" y="6467437"/>
            <a:ext cx="4300855" cy="4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shouldn’t have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</a:t>
            </a:r>
            <a:r>
              <a:rPr sz="2800" spc="-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395845" cy="360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Ensure information is available when  needed, only to those who need to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it,  and that it cannot be changed or corrupted  by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mistake.</a:t>
            </a:r>
            <a:endParaRPr sz="2800">
              <a:latin typeface="Arial"/>
              <a:cs typeface="Arial"/>
            </a:endParaRPr>
          </a:p>
          <a:p>
            <a:pPr marL="354965" marR="7620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Protect information from any threats that can  be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anticipated.</a:t>
            </a:r>
            <a:endParaRPr sz="2800">
              <a:latin typeface="Arial"/>
              <a:cs typeface="Arial"/>
            </a:endParaRPr>
          </a:p>
          <a:p>
            <a:pPr marL="354965" marR="422909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Guard against someone accidentally or  intentionally giving out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PHI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 anyone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who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65030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is Information</a:t>
            </a:r>
            <a:r>
              <a:rPr spc="-10" dirty="0"/>
              <a:t> </a:t>
            </a:r>
            <a:r>
              <a:rPr spc="-5" dirty="0"/>
              <a:t>Security?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629" y="2814598"/>
            <a:ext cx="7198995" cy="41287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265">
              <a:lnSpc>
                <a:spcPts val="259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 protections in place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ensure PHI is kept  confidential, is not improperly altered or destroyed,  and it is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available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those who are authorized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access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it.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4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TSCS Information Security Includes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following: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Computer</a:t>
            </a:r>
            <a:r>
              <a:rPr sz="20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hardware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Software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Personnel</a:t>
            </a:r>
            <a:r>
              <a:rPr sz="20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policies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Physical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security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security/practice</a:t>
            </a:r>
            <a:r>
              <a:rPr sz="2000" spc="-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policies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Disaster</a:t>
            </a:r>
            <a:r>
              <a:rPr sz="20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Preparedness/recovery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Oversight of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these</a:t>
            </a:r>
            <a:r>
              <a:rPr sz="2000" spc="-10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areas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608" y="6730948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4371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Security</a:t>
            </a:r>
            <a:r>
              <a:rPr spc="-45" dirty="0"/>
              <a:t> </a:t>
            </a:r>
            <a:r>
              <a:rPr spc="-5" dirty="0"/>
              <a:t>Awareness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495540" cy="308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Security awareness and identifying a security  officer is a requirement of</a:t>
            </a:r>
            <a:r>
              <a:rPr sz="28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HIPAA.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4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E-mails/letters 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 sent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users at least</a:t>
            </a:r>
            <a:r>
              <a:rPr sz="2000" spc="-1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monthly.</a:t>
            </a:r>
            <a:endParaRPr sz="2000">
              <a:latin typeface="Arial"/>
              <a:cs typeface="Arial"/>
            </a:endParaRPr>
          </a:p>
          <a:p>
            <a:pPr marL="1155065" marR="177800" lvl="2" indent="-228600">
              <a:lnSpc>
                <a:spcPct val="100000"/>
              </a:lnSpc>
              <a:spcBef>
                <a:spcPts val="480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Employees 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need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 in-serviced re privacy &amp;  security policies and procedures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within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30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days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</a:t>
            </a:r>
            <a:r>
              <a:rPr sz="20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hire.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Users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 trained</a:t>
            </a:r>
            <a:r>
              <a:rPr sz="2000" spc="-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annually.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Security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 come part of TSCS’ business</a:t>
            </a:r>
            <a:r>
              <a:rPr sz="2000" spc="-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practices.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2439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Passwords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778027"/>
            <a:ext cx="7498080" cy="40487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Are essential in protecting our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information.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Should never be given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anyone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including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supervisors,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IT staff,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and fellow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users/staff</a:t>
            </a:r>
            <a:r>
              <a:rPr sz="2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members.</a:t>
            </a:r>
            <a:endParaRPr sz="2400">
              <a:latin typeface="Arial"/>
              <a:cs typeface="Arial"/>
            </a:endParaRPr>
          </a:p>
          <a:p>
            <a:pPr marL="354965" marR="15367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Should not be stored in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desk or written 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sticky  note and put 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computer.</a:t>
            </a:r>
            <a:endParaRPr sz="2400">
              <a:latin typeface="Arial"/>
              <a:cs typeface="Arial"/>
            </a:endParaRPr>
          </a:p>
          <a:p>
            <a:pPr marL="354965" marR="60769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2133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Passwords and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logins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should not be shared with  other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users.	All users need their own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login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and  password.</a:t>
            </a:r>
            <a:endParaRPr sz="2400">
              <a:latin typeface="Arial"/>
              <a:cs typeface="Arial"/>
            </a:endParaRPr>
          </a:p>
          <a:p>
            <a:pPr marL="354965" marR="39370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1913889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After 4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failed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login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attempts,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network accounts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will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locked.	These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login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attempts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will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</a:t>
            </a:r>
            <a:r>
              <a:rPr sz="24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logged.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5360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Privacy </a:t>
            </a:r>
            <a:r>
              <a:rPr dirty="0"/>
              <a:t>&amp; </a:t>
            </a:r>
            <a:r>
              <a:rPr spc="-5" dirty="0"/>
              <a:t>Security</a:t>
            </a:r>
            <a:r>
              <a:rPr spc="-50" dirty="0"/>
              <a:t> </a:t>
            </a:r>
            <a:r>
              <a:rPr spc="-5" dirty="0"/>
              <a:t>Team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9203" y="2927370"/>
            <a:ext cx="7473950" cy="235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02940" algn="l"/>
                <a:tab pos="6092825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This 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Training</a:t>
            </a:r>
            <a:r>
              <a:rPr sz="2000" spc="-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Module</a:t>
            </a:r>
            <a:r>
              <a:rPr sz="20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being	brought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you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by the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Privacy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&amp;  Security </a:t>
            </a:r>
            <a:r>
              <a:rPr sz="2000" spc="-55" dirty="0">
                <a:solidFill>
                  <a:srgbClr val="003265"/>
                </a:solidFill>
                <a:latin typeface="Arial"/>
                <a:cs typeface="Arial"/>
              </a:rPr>
              <a:t>Team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sz="2000" i="1" spc="-25" dirty="0">
                <a:solidFill>
                  <a:srgbClr val="003265"/>
                </a:solidFill>
                <a:latin typeface="Arial"/>
                <a:cs typeface="Arial"/>
              </a:rPr>
              <a:t>Taylor’s </a:t>
            </a: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Special Care</a:t>
            </a:r>
            <a:r>
              <a:rPr sz="2000" i="1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Services,</a:t>
            </a:r>
            <a:r>
              <a:rPr sz="2000" i="1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3265"/>
                </a:solidFill>
                <a:latin typeface="Arial"/>
                <a:cs typeface="Arial"/>
              </a:rPr>
              <a:t>Inc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.	This team</a:t>
            </a:r>
            <a:r>
              <a:rPr sz="2000" spc="-1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is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vested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responsibility of assuring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full implementation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the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Privacy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&amp; Security Rules and other aspects of</a:t>
            </a:r>
            <a:r>
              <a:rPr sz="2000"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003265"/>
                </a:solidFill>
                <a:latin typeface="Arial"/>
                <a:cs typeface="Arial"/>
              </a:rPr>
              <a:t>HIPAA.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08330" indent="-635">
              <a:lnSpc>
                <a:spcPct val="150000"/>
              </a:lnSpc>
              <a:tabLst>
                <a:tab pos="3021965" algn="l"/>
              </a:tabLst>
            </a:pPr>
            <a:r>
              <a:rPr sz="1800" b="1" u="heavy" spc="-15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Privacy </a:t>
            </a:r>
            <a:r>
              <a:rPr sz="1800" b="1" u="heavy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&amp;</a:t>
            </a:r>
            <a:r>
              <a:rPr sz="1800" b="1" u="heavy" spc="80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Security</a:t>
            </a:r>
            <a:r>
              <a:rPr sz="1800" b="1" u="heavy" spc="5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Officer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:	</a:t>
            </a:r>
            <a:r>
              <a:rPr lang="en-US"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Chasity Ellis, President /</a:t>
            </a:r>
            <a:r>
              <a:rPr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lang="en-US" b="1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lang="en-US"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endParaRPr lang="en-US" sz="1800" b="1" spc="-5" dirty="0" smtClean="0">
              <a:solidFill>
                <a:srgbClr val="003265"/>
              </a:solidFill>
              <a:latin typeface="Arial"/>
              <a:cs typeface="Arial"/>
            </a:endParaRPr>
          </a:p>
          <a:p>
            <a:pPr marL="12700" marR="608330" indent="-635">
              <a:lnSpc>
                <a:spcPct val="150000"/>
              </a:lnSpc>
              <a:tabLst>
                <a:tab pos="3021965" algn="l"/>
              </a:tabLst>
            </a:pPr>
            <a:r>
              <a:rPr sz="1800" b="1" u="heavy" spc="-5" dirty="0" smtClean="0">
                <a:solidFill>
                  <a:srgbClr val="003265"/>
                </a:solidFill>
                <a:uFill>
                  <a:solidFill>
                    <a:srgbClr val="003265"/>
                  </a:solidFill>
                </a:uFill>
                <a:latin typeface="Arial"/>
                <a:cs typeface="Arial"/>
              </a:rPr>
              <a:t>Member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: </a:t>
            </a:r>
            <a:r>
              <a:rPr lang="en-US" b="1" spc="-5" dirty="0" smtClean="0">
                <a:solidFill>
                  <a:srgbClr val="003265"/>
                </a:solidFill>
                <a:latin typeface="Arial"/>
                <a:cs typeface="Arial"/>
              </a:rPr>
              <a:t>Chasity Ellis</a:t>
            </a:r>
            <a:r>
              <a:rPr sz="1800" b="1" spc="-40" dirty="0" smtClean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1800" b="1" spc="3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President/C</a:t>
            </a:r>
            <a:r>
              <a:rPr lang="en-US"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5919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 </a:t>
            </a:r>
            <a:r>
              <a:rPr dirty="0"/>
              <a:t>to </a:t>
            </a:r>
            <a:r>
              <a:rPr spc="-5" dirty="0"/>
              <a:t>choose </a:t>
            </a:r>
            <a:r>
              <a:rPr dirty="0"/>
              <a:t>a</a:t>
            </a:r>
            <a:r>
              <a:rPr spc="-50" dirty="0"/>
              <a:t> </a:t>
            </a:r>
            <a:r>
              <a:rPr spc="-5" dirty="0"/>
              <a:t>password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51174"/>
            <a:ext cx="7401559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415" indent="-34226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Contain both upper and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lower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case characters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(e.g.,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a-z,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A-Z)</a:t>
            </a:r>
            <a:endParaRPr sz="2400">
              <a:latin typeface="Arial"/>
              <a:cs typeface="Arial"/>
            </a:endParaRPr>
          </a:p>
          <a:p>
            <a:pPr marL="354965" marR="3422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Have digits and punctuation characters as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well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as  letters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e.g.,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0-9, !@#$%^&amp;*()_+|~-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=\‘{}[]:";’&lt;&gt;?,./)</a:t>
            </a:r>
            <a:endParaRPr sz="2400">
              <a:latin typeface="Arial"/>
              <a:cs typeface="Arial"/>
            </a:endParaRPr>
          </a:p>
          <a:p>
            <a:pPr marL="438784" indent="-426084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Are at least eight alphanumeric characters</a:t>
            </a:r>
            <a:r>
              <a:rPr sz="2400" spc="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long.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not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word in any language, slang, dialect, jargon, 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354965" marR="359410" indent="-342265">
              <a:lnSpc>
                <a:spcPct val="100000"/>
              </a:lnSpc>
              <a:spcBef>
                <a:spcPts val="575"/>
              </a:spcBef>
              <a:buClr>
                <a:srgbClr val="003265"/>
              </a:buClr>
              <a:buSzPct val="75000"/>
              <a:buFont typeface="Wingdings"/>
              <a:buChar char=""/>
              <a:tabLst>
                <a:tab pos="438784" algn="l"/>
                <a:tab pos="43942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Are not based on personal information, names of  family,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3810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Physical</a:t>
            </a:r>
            <a:r>
              <a:rPr spc="-55" dirty="0"/>
              <a:t> </a:t>
            </a:r>
            <a:r>
              <a:rPr spc="-5" dirty="0"/>
              <a:t>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629" y="2769356"/>
            <a:ext cx="7444740" cy="44646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Physical access </a:t>
            </a:r>
            <a:r>
              <a:rPr sz="26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buildings and</a:t>
            </a:r>
            <a:r>
              <a:rPr sz="2600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rooms</a:t>
            </a:r>
            <a:endParaRPr sz="2600">
              <a:latin typeface="Arial"/>
              <a:cs typeface="Arial"/>
            </a:endParaRPr>
          </a:p>
          <a:p>
            <a:pPr marL="756285" marR="273050" lvl="1" indent="-287020">
              <a:lnSpc>
                <a:spcPts val="2590"/>
              </a:lnSpc>
              <a:spcBef>
                <a:spcPts val="62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ID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Badges or other cards may be developed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employee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use.</a:t>
            </a:r>
            <a:endParaRPr sz="2400">
              <a:latin typeface="Arial"/>
              <a:cs typeface="Arial"/>
            </a:endParaRPr>
          </a:p>
          <a:p>
            <a:pPr marL="756285" marR="93980" lvl="1" indent="-287020">
              <a:lnSpc>
                <a:spcPts val="2590"/>
              </a:lnSpc>
              <a:spcBef>
                <a:spcPts val="5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Staff,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vendors, contractors,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etc.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are given access 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TSCS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buildings,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file rooms,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etc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 an as  needed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basis.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5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 use of proximity card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systems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may assist in  keeping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staff,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visitors, clients, and other agents of  TSCS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safe.</a:t>
            </a:r>
            <a:endParaRPr sz="2400">
              <a:latin typeface="Arial"/>
              <a:cs typeface="Arial"/>
            </a:endParaRPr>
          </a:p>
          <a:p>
            <a:pPr marL="354965" marR="148590" indent="-342265" algn="just">
              <a:lnSpc>
                <a:spcPts val="2810"/>
              </a:lnSpc>
              <a:spcBef>
                <a:spcPts val="62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Computers should not be placed where anyone  other than authorized users can see what </a:t>
            </a:r>
            <a:r>
              <a:rPr sz="2600" spc="-5" dirty="0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on  the</a:t>
            </a:r>
            <a:r>
              <a:rPr sz="26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3265"/>
                </a:solidFill>
                <a:latin typeface="Arial"/>
                <a:cs typeface="Arial"/>
              </a:rPr>
              <a:t>screen.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608" y="6730948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19110"/>
            <a:ext cx="3656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Electronic</a:t>
            </a:r>
            <a:r>
              <a:rPr spc="-60" dirty="0"/>
              <a:t> </a:t>
            </a:r>
            <a:r>
              <a:rPr spc="-5" dirty="0"/>
              <a:t>Media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629" y="2851174"/>
            <a:ext cx="7487920" cy="4341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80035" indent="-34226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Disks and other media should be sent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TSCS  Administration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destruction.</a:t>
            </a:r>
            <a:endParaRPr sz="2400">
              <a:latin typeface="Arial"/>
              <a:cs typeface="Arial"/>
            </a:endParaRPr>
          </a:p>
          <a:p>
            <a:pPr marL="354965" marR="85344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Do not throw away old media. Data can still be  recovered even if files were</a:t>
            </a:r>
            <a:r>
              <a:rPr sz="2400" spc="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deleted.</a:t>
            </a:r>
            <a:endParaRPr sz="2400">
              <a:latin typeface="Arial"/>
              <a:cs typeface="Arial"/>
            </a:endParaRPr>
          </a:p>
          <a:p>
            <a:pPr marL="354965" marR="29209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143891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Old disks should not be put into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bin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other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staff  to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use.	They should be sent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Corp.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destruction.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Always use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new disk or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CDRW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when authorized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send data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 authorized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agent.</a:t>
            </a:r>
            <a:endParaRPr sz="2400">
              <a:latin typeface="Arial"/>
              <a:cs typeface="Arial"/>
            </a:endParaRPr>
          </a:p>
          <a:p>
            <a:pPr marL="354965" marR="37909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USB drives such as key fobs and thumb and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jump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drives are only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allowed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 used if approved by  TSCS President/CEO and/or</a:t>
            </a:r>
            <a:r>
              <a:rPr sz="24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COO.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608" y="6730948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365" y="1295297"/>
            <a:ext cx="6883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Viruses and Malicious</a:t>
            </a:r>
            <a:r>
              <a:rPr spc="-20" dirty="0"/>
              <a:t> </a:t>
            </a:r>
            <a:r>
              <a:rPr spc="-5" dirty="0"/>
              <a:t>Software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761969"/>
            <a:ext cx="7309484" cy="332105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Viruses, worms, trojans,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756285" marR="142875" lvl="1" indent="-287020" algn="just">
              <a:lnSpc>
                <a:spcPct val="100000"/>
              </a:lnSpc>
              <a:spcBef>
                <a:spcPts val="590"/>
              </a:spcBef>
              <a:buSzPct val="75000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Scan documents on disks,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CDRW’s,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CD-Roms,  and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downloaded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files with Norton/McAfee Anti-  virus before opening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them.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Never open an e-mail attachment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from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someone  you do not</a:t>
            </a:r>
            <a:r>
              <a:rPr sz="2400" spc="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know.</a:t>
            </a:r>
            <a:endParaRPr sz="2400">
              <a:latin typeface="Arial"/>
              <a:cs typeface="Arial"/>
            </a:endParaRPr>
          </a:p>
          <a:p>
            <a:pPr marL="756285" marR="221615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Report any unfamiliar programs showing up on  your computer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the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COO.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7595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E-mail </a:t>
            </a:r>
            <a:r>
              <a:rPr dirty="0"/>
              <a:t>Use &amp; </a:t>
            </a:r>
            <a:r>
              <a:rPr spc="-5" dirty="0"/>
              <a:t>Transmission of</a:t>
            </a:r>
            <a:r>
              <a:rPr spc="-50" dirty="0"/>
              <a:t> </a:t>
            </a:r>
            <a:r>
              <a:rPr dirty="0"/>
              <a:t>Data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273925" cy="1731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Data containing ePHI (i.e., full client names,  ID #s) should not be sent via e-mail to  internal/external parties without being  encrypted.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3404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Offsite</a:t>
            </a:r>
            <a:r>
              <a:rPr spc="-50" dirty="0"/>
              <a:t> </a:t>
            </a:r>
            <a:r>
              <a:rPr spc="-5" dirty="0"/>
              <a:t>Security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256780" cy="3282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When working at home, printing of progress  notes, assessments, etc is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prohibited.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Laptops should not be left</a:t>
            </a:r>
            <a:r>
              <a:rPr sz="28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unattended.</a:t>
            </a:r>
            <a:endParaRPr sz="2800">
              <a:latin typeface="Arial"/>
              <a:cs typeface="Arial"/>
            </a:endParaRPr>
          </a:p>
          <a:p>
            <a:pPr marL="354965" marR="338455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Log out of webmail when you are finished  with your</a:t>
            </a:r>
            <a:r>
              <a:rPr sz="28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work.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PDA’s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must be password</a:t>
            </a:r>
            <a:r>
              <a:rPr sz="28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protected.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  <a:tabLst>
                <a:tab pos="75628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–	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Do not use client names in your</a:t>
            </a:r>
            <a:r>
              <a:rPr sz="24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PDA.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2209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ct</a:t>
            </a:r>
            <a:r>
              <a:rPr spc="-5" dirty="0"/>
              <a:t>ion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49654"/>
            <a:ext cx="7485380" cy="2244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HIPAA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Security Rule requires that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TSCS 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implement a Sanction Policy in</a:t>
            </a:r>
            <a:r>
              <a:rPr sz="2800" spc="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place.</a:t>
            </a:r>
            <a:endParaRPr sz="2800">
              <a:latin typeface="Arial"/>
              <a:cs typeface="Arial"/>
            </a:endParaRPr>
          </a:p>
          <a:p>
            <a:pPr marL="354965" marR="431800" indent="-342265">
              <a:lnSpc>
                <a:spcPct val="100000"/>
              </a:lnSpc>
              <a:spcBef>
                <a:spcPts val="6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This policy covers how unauthorized  disclosures of protected health information  are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handled.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4755" y="1334921"/>
            <a:ext cx="5668010" cy="106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05"/>
              </a:lnSpc>
              <a:spcBef>
                <a:spcPts val="100"/>
              </a:spcBef>
            </a:pPr>
            <a:r>
              <a:rPr spc="-5" dirty="0"/>
              <a:t>Sanctions</a:t>
            </a:r>
          </a:p>
          <a:p>
            <a:pPr marL="12700">
              <a:lnSpc>
                <a:spcPts val="4105"/>
              </a:lnSpc>
            </a:pPr>
            <a:r>
              <a:rPr spc="-5" dirty="0"/>
              <a:t>Level One </a:t>
            </a:r>
            <a:r>
              <a:rPr dirty="0"/>
              <a:t>–</a:t>
            </a:r>
            <a:r>
              <a:rPr spc="-25" dirty="0"/>
              <a:t> </a:t>
            </a:r>
            <a:r>
              <a:rPr spc="-5" dirty="0"/>
              <a:t>Carelessness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851174"/>
            <a:ext cx="7331709" cy="3342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61975" indent="-34226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 unintentional disclosure of protected health  information.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Leaving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client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 a desk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overnight, in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vehicles,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home office,</a:t>
            </a:r>
            <a:r>
              <a:rPr sz="2000" spc="-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Having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computer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public area where anyone one</a:t>
            </a:r>
            <a:r>
              <a:rPr sz="2000" spc="-1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can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view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 the</a:t>
            </a:r>
            <a:r>
              <a:rPr sz="2000" spc="-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screen.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Sanction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Requires 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minimum corrective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action plan and</a:t>
            </a:r>
            <a:r>
              <a:rPr sz="2000" spc="-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training.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781" y="1334921"/>
            <a:ext cx="793750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  <a:tabLst>
                <a:tab pos="7924165" algn="l"/>
              </a:tabLst>
            </a:pPr>
            <a:r>
              <a:rPr spc="-5" dirty="0"/>
              <a:t>L</a:t>
            </a:r>
            <a:r>
              <a:rPr u="heavy" spc="-5" dirty="0">
                <a:uFill>
                  <a:solidFill>
                    <a:srgbClr val="7F7F7F"/>
                  </a:solidFill>
                </a:uFill>
              </a:rPr>
              <a:t>evel Two </a:t>
            </a:r>
            <a:r>
              <a:rPr u="heavy" dirty="0">
                <a:uFill>
                  <a:solidFill>
                    <a:srgbClr val="7F7F7F"/>
                  </a:solidFill>
                </a:uFill>
              </a:rPr>
              <a:t>–</a:t>
            </a:r>
            <a:r>
              <a:rPr u="heavy" spc="-45" dirty="0">
                <a:uFill>
                  <a:solidFill>
                    <a:srgbClr val="7F7F7F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7F7F7F"/>
                  </a:solidFill>
                </a:uFill>
              </a:rPr>
              <a:t>Improper</a:t>
            </a:r>
            <a:r>
              <a:rPr u="heavy" dirty="0">
                <a:uFill>
                  <a:solidFill>
                    <a:srgbClr val="7F7F7F"/>
                  </a:solidFill>
                </a:uFill>
              </a:rPr>
              <a:t> Access 	</a:t>
            </a:r>
            <a:r>
              <a:rPr dirty="0"/>
              <a:t> </a:t>
            </a:r>
            <a:r>
              <a:rPr spc="-5" dirty="0"/>
              <a:t>Without</a:t>
            </a:r>
            <a:r>
              <a:rPr spc="15" dirty="0"/>
              <a:t> </a:t>
            </a:r>
            <a:r>
              <a:rPr spc="-5" dirty="0"/>
              <a:t>Disclosure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80629" y="2814598"/>
            <a:ext cx="7434580" cy="40189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265">
              <a:lnSpc>
                <a:spcPts val="2590"/>
              </a:lnSpc>
              <a:spcBef>
                <a:spcPts val="42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6795134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nau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se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P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 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s.	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  staff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who need access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do their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job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can access  information.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4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Looking up any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 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friend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or</a:t>
            </a:r>
            <a:r>
              <a:rPr sz="2000" spc="-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relative.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Reviewing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client’s family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member’s case</a:t>
            </a:r>
            <a:r>
              <a:rPr sz="2000" spc="-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Sanction</a:t>
            </a:r>
            <a:endParaRPr sz="2400">
              <a:latin typeface="Arial"/>
              <a:cs typeface="Arial"/>
            </a:endParaRPr>
          </a:p>
          <a:p>
            <a:pPr marL="756285" marR="155575" lvl="1" indent="-287020">
              <a:lnSpc>
                <a:spcPts val="2160"/>
              </a:lnSpc>
              <a:spcBef>
                <a:spcPts val="520"/>
              </a:spcBef>
              <a:buSzPct val="75000"/>
              <a:buChar char="–"/>
              <a:tabLst>
                <a:tab pos="756285" algn="l"/>
                <a:tab pos="756920" algn="l"/>
                <a:tab pos="5127625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Requires 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minimum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a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written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reprimand,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corrective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action plan, and</a:t>
            </a:r>
            <a:r>
              <a:rPr sz="2000" spc="-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documented</a:t>
            </a:r>
            <a:r>
              <a:rPr sz="2000" spc="-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training.	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Suspension or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termination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may be considered upon the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severity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and</a:t>
            </a:r>
            <a:r>
              <a:rPr sz="2000" spc="-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type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</a:t>
            </a:r>
            <a:r>
              <a:rPr sz="2000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accessed.</a:t>
            </a:r>
            <a:endParaRPr sz="20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04"/>
              </a:spcBef>
              <a:buSzPct val="75000"/>
              <a:buChar char="–"/>
              <a:tabLst>
                <a:tab pos="755650" algn="l"/>
                <a:tab pos="756285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second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violation will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result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</a:t>
            </a:r>
            <a:r>
              <a:rPr sz="2000" spc="-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termination.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393" y="1295297"/>
            <a:ext cx="7518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Level Three </a:t>
            </a:r>
            <a:r>
              <a:rPr dirty="0"/>
              <a:t>– </a:t>
            </a:r>
            <a:r>
              <a:rPr spc="-5" dirty="0"/>
              <a:t>Improper</a:t>
            </a:r>
            <a:r>
              <a:rPr spc="-30" dirty="0"/>
              <a:t> </a:t>
            </a:r>
            <a:r>
              <a:rPr spc="-5" dirty="0"/>
              <a:t>Disclosure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7" y="2778027"/>
            <a:ext cx="7486650" cy="31108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willful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or intentional disclosure of PHI or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records.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  <a:p>
            <a:pPr marL="756285" marR="62865" lvl="1" indent="-287020">
              <a:lnSpc>
                <a:spcPct val="100000"/>
              </a:lnSpc>
              <a:spcBef>
                <a:spcPts val="48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Viewing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client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court case i.e.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divorce  or custody</a:t>
            </a:r>
            <a:r>
              <a:rPr sz="2000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case.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Compiling mailing lists 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personal use or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sell</a:t>
            </a:r>
            <a:r>
              <a:rPr sz="2000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them.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Obtain PHI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get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malicious</a:t>
            </a:r>
            <a:r>
              <a:rPr sz="2000" spc="-11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reasons.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Sanction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Results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</a:t>
            </a:r>
            <a:r>
              <a:rPr sz="20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termination.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2690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851174"/>
            <a:ext cx="7418070" cy="3561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  <a:tab pos="503047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The purpose of this training is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provide you with an  introduction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the</a:t>
            </a:r>
            <a:r>
              <a:rPr sz="24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HIPAA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Privacy	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&amp;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Security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Rules 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assure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that:</a:t>
            </a:r>
            <a:endParaRPr sz="2400">
              <a:latin typeface="Arial"/>
              <a:cs typeface="Arial"/>
            </a:endParaRPr>
          </a:p>
          <a:p>
            <a:pPr marL="756285" marR="55880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privacy of health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of the clients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you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serve</a:t>
            </a:r>
            <a:r>
              <a:rPr sz="2000" spc="-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is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protected.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You know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your HIPAA</a:t>
            </a:r>
            <a:r>
              <a:rPr sz="20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responsibilities.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Your clients know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their HIPAA</a:t>
            </a:r>
            <a:r>
              <a:rPr sz="2000" spc="-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rights.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Your clients, the agency, and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you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are protected from</a:t>
            </a:r>
            <a:r>
              <a:rPr sz="2000" spc="-2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risk.</a:t>
            </a:r>
            <a:endParaRPr sz="2000">
              <a:latin typeface="Arial"/>
              <a:cs typeface="Arial"/>
            </a:endParaRPr>
          </a:p>
          <a:p>
            <a:pPr marL="756285" marR="105346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Learn how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keep client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that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sz="2000" spc="-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stored  electronically</a:t>
            </a:r>
            <a:r>
              <a:rPr sz="20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safe.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4117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Sanctions</a:t>
            </a:r>
            <a:r>
              <a:rPr spc="-45" dirty="0"/>
              <a:t> </a:t>
            </a:r>
            <a:r>
              <a:rPr spc="-5" dirty="0"/>
              <a:t>Process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8" y="2806981"/>
            <a:ext cx="7194550" cy="33108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265">
              <a:lnSpc>
                <a:spcPts val="3020"/>
              </a:lnSpc>
              <a:spcBef>
                <a:spcPts val="4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All incidents where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PHI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is disclosed without  authorization must be reported to the  supervisor.</a:t>
            </a:r>
            <a:endParaRPr sz="2800">
              <a:latin typeface="Arial"/>
              <a:cs typeface="Arial"/>
            </a:endParaRPr>
          </a:p>
          <a:p>
            <a:pPr marL="354965" marR="257175" indent="-342265">
              <a:lnSpc>
                <a:spcPts val="3020"/>
              </a:lnSpc>
              <a:spcBef>
                <a:spcPts val="6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The supervisor must report the incident to  Simon Pop, the Chief Operating</a:t>
            </a:r>
            <a:r>
              <a:rPr sz="28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Officer.</a:t>
            </a:r>
            <a:endParaRPr sz="2800">
              <a:latin typeface="Arial"/>
              <a:cs typeface="Arial"/>
            </a:endParaRPr>
          </a:p>
          <a:p>
            <a:pPr marL="354965" marR="59690" indent="-342265">
              <a:lnSpc>
                <a:spcPts val="3020"/>
              </a:lnSpc>
              <a:spcBef>
                <a:spcPts val="6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issue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will be reviewed with the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HIPAA 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Privacy and Security Team to review the  incident and identify the level of</a:t>
            </a:r>
            <a:r>
              <a:rPr sz="2800" spc="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disclosure.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365" y="1295297"/>
            <a:ext cx="6679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Violations and</a:t>
            </a:r>
            <a:r>
              <a:rPr spc="-25" dirty="0"/>
              <a:t> </a:t>
            </a:r>
            <a:r>
              <a:rPr spc="-5" dirty="0"/>
              <a:t>Noncompliance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778098"/>
            <a:ext cx="7417434" cy="35433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What is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violation?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51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Inappropriately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accessing or releasing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whether 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intentional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or</a:t>
            </a:r>
            <a:r>
              <a:rPr sz="2000" spc="-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unintentional.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4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Federal Penalties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noncompliance</a:t>
            </a:r>
            <a:endParaRPr sz="2400">
              <a:latin typeface="Arial"/>
              <a:cs typeface="Arial"/>
            </a:endParaRPr>
          </a:p>
          <a:p>
            <a:pPr marL="756285" marR="9525" lvl="1" indent="-287020">
              <a:lnSpc>
                <a:spcPts val="2160"/>
              </a:lnSpc>
              <a:spcBef>
                <a:spcPts val="51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Misuse of PHI include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fines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up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$50,000/imprisonment for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term of up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one</a:t>
            </a:r>
            <a:r>
              <a:rPr sz="2000" spc="-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year.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ts val="2280"/>
              </a:lnSpc>
              <a:spcBef>
                <a:spcPts val="20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Misuse under false pretenses includes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fines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up</a:t>
            </a:r>
            <a:r>
              <a:rPr sz="2000" spc="-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280"/>
              </a:lnSpc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$100,000/imprisonment 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term of up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five</a:t>
            </a:r>
            <a:r>
              <a:rPr sz="2000"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  <a:p>
            <a:pPr marL="756285" marR="1199515" lvl="1" indent="-287020">
              <a:lnSpc>
                <a:spcPts val="2160"/>
              </a:lnSpc>
              <a:spcBef>
                <a:spcPts val="51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Misuse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with intent 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sell,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transfer,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or use PHI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for 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commercial advantage includes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fines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up</a:t>
            </a:r>
            <a:r>
              <a:rPr sz="2000"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130"/>
              </a:lnSpc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$250,000/imprisonment 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term up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10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19110"/>
            <a:ext cx="7137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So, what does this </a:t>
            </a:r>
            <a:r>
              <a:rPr dirty="0"/>
              <a:t>mean to</a:t>
            </a:r>
            <a:r>
              <a:rPr spc="-45" dirty="0"/>
              <a:t> </a:t>
            </a:r>
            <a:r>
              <a:rPr spc="-5" dirty="0"/>
              <a:t>you?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80629" y="2761969"/>
            <a:ext cx="6885305" cy="34677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You are responsible</a:t>
            </a:r>
            <a:r>
              <a:rPr sz="28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Protect clients’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Assist clients in PHI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matters.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Respect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rights of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clients.</a:t>
            </a:r>
            <a:endParaRPr sz="2400">
              <a:latin typeface="Arial"/>
              <a:cs typeface="Arial"/>
            </a:endParaRPr>
          </a:p>
          <a:p>
            <a:pPr marL="756285" marR="466090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Protect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agency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from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risk of PHI use or  disclosure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violation.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Fulfill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letter of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law……Security is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Right…..Violation of that right carries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penalty.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3454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HIPAA</a:t>
            </a:r>
            <a:r>
              <a:rPr spc="-60" dirty="0"/>
              <a:t> </a:t>
            </a:r>
            <a:r>
              <a:rPr spc="-5" dirty="0"/>
              <a:t>Shortcut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913990" y="3019410"/>
            <a:ext cx="624395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220979" algn="l"/>
              </a:tabLst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H - Help (Comply </a:t>
            </a:r>
            <a:r>
              <a:rPr sz="2000" b="1" spc="5" dirty="0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Privacy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&amp; Security</a:t>
            </a:r>
            <a:r>
              <a:rPr sz="2000" b="1" spc="-2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Rules)   I	-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Individuals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(Clients,</a:t>
            </a:r>
            <a:r>
              <a:rPr sz="2000" b="1" spc="-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colleagues)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P - Protect</a:t>
            </a:r>
            <a:r>
              <a:rPr sz="2000" b="1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(Secure)</a:t>
            </a:r>
            <a:endParaRPr sz="2000">
              <a:latin typeface="Arial"/>
              <a:cs typeface="Arial"/>
            </a:endParaRPr>
          </a:p>
          <a:p>
            <a:pPr marL="12700" marR="1199515">
              <a:lnSpc>
                <a:spcPct val="120000"/>
              </a:lnSpc>
            </a:pP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A - Access (Protected Health</a:t>
            </a:r>
            <a:r>
              <a:rPr sz="2000" b="1" spc="-1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Information) 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A - Act (Acknowledge, </a:t>
            </a:r>
            <a:r>
              <a:rPr sz="2000" b="1" spc="-5" dirty="0">
                <a:solidFill>
                  <a:srgbClr val="003265"/>
                </a:solidFill>
                <a:latin typeface="Arial"/>
                <a:cs typeface="Arial"/>
              </a:rPr>
              <a:t>initiate,</a:t>
            </a:r>
            <a:r>
              <a:rPr sz="2000" b="1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265"/>
                </a:solidFill>
                <a:latin typeface="Arial"/>
                <a:cs typeface="Arial"/>
              </a:rPr>
              <a:t>report)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581" y="1295297"/>
            <a:ext cx="4875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6565"/>
                </a:solidFill>
                <a:latin typeface="Arial"/>
                <a:cs typeface="Arial"/>
              </a:rPr>
              <a:t>HIPAA </a:t>
            </a:r>
            <a:r>
              <a:rPr sz="3600" b="1" dirty="0">
                <a:solidFill>
                  <a:srgbClr val="006565"/>
                </a:solidFill>
                <a:latin typeface="Arial"/>
                <a:cs typeface="Arial"/>
              </a:rPr>
              <a:t>– </a:t>
            </a:r>
            <a:r>
              <a:rPr sz="3600" b="1" spc="-5" dirty="0">
                <a:solidFill>
                  <a:srgbClr val="006565"/>
                </a:solidFill>
                <a:latin typeface="Arial"/>
                <a:cs typeface="Arial"/>
              </a:rPr>
              <a:t>Security</a:t>
            </a:r>
            <a:r>
              <a:rPr sz="3600" b="1" spc="-65" dirty="0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565"/>
                </a:solidFill>
                <a:latin typeface="Arial"/>
                <a:cs typeface="Arial"/>
              </a:rPr>
              <a:t>Rule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</a:t>
            </a:r>
            <a:r>
              <a:rPr spc="-80" dirty="0"/>
              <a:t> </a:t>
            </a:r>
            <a:r>
              <a:rPr spc="-5" dirty="0"/>
              <a:t>Quiz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9216" y="2874029"/>
            <a:ext cx="7109459" cy="403034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67335" algn="l"/>
              </a:tabLst>
            </a:pP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What type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rule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3265"/>
                </a:solidFill>
                <a:latin typeface="Arial"/>
                <a:cs typeface="Arial"/>
              </a:rPr>
              <a:t>HIPAA?</a:t>
            </a:r>
            <a:endParaRPr sz="1800">
              <a:latin typeface="Arial"/>
              <a:cs typeface="Arial"/>
            </a:endParaRPr>
          </a:p>
          <a:p>
            <a:pPr marL="1205230" lvl="1" indent="-278765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120586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state law imposed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only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on</a:t>
            </a:r>
            <a:r>
              <a:rPr sz="18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hospitals.</a:t>
            </a:r>
            <a:endParaRPr sz="1800">
              <a:latin typeface="Arial"/>
              <a:cs typeface="Arial"/>
            </a:endParaRPr>
          </a:p>
          <a:p>
            <a:pPr marL="1205230" lvl="1" indent="-278765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120586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national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law imposed on all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health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care</a:t>
            </a:r>
            <a:r>
              <a:rPr sz="1800" spc="10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organizations.</a:t>
            </a:r>
            <a:endParaRPr sz="1800">
              <a:latin typeface="Arial"/>
              <a:cs typeface="Arial"/>
            </a:endParaRPr>
          </a:p>
          <a:p>
            <a:pPr marL="1219200" lvl="1" indent="-292735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121983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guideline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set forth by the American Medical</a:t>
            </a:r>
            <a:r>
              <a:rPr sz="18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Association.</a:t>
            </a:r>
            <a:endParaRPr sz="1800">
              <a:latin typeface="Arial"/>
              <a:cs typeface="Arial"/>
            </a:endParaRPr>
          </a:p>
          <a:p>
            <a:pPr marL="1219200" lvl="1" indent="-292735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121983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An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accreditation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requirement.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3265"/>
              </a:buClr>
              <a:buFont typeface="Arial"/>
              <a:buAutoNum type="alphaUcPeriod"/>
            </a:pPr>
            <a:endParaRPr sz="2250">
              <a:latin typeface="Times New Roman"/>
              <a:cs typeface="Times New Roman"/>
            </a:endParaRPr>
          </a:p>
          <a:p>
            <a:pPr marL="12700" marR="715010">
              <a:lnSpc>
                <a:spcPct val="80000"/>
              </a:lnSpc>
              <a:buAutoNum type="arabicPeriod"/>
              <a:tabLst>
                <a:tab pos="267335" algn="l"/>
              </a:tabLst>
            </a:pP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Under </a:t>
            </a:r>
            <a:r>
              <a:rPr sz="1800" b="1" spc="5" dirty="0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circumstances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is it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acceptable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share your 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password?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3265"/>
              </a:buClr>
              <a:buFont typeface="Arial"/>
              <a:buAutoNum type="arabicPeriod"/>
            </a:pPr>
            <a:endParaRPr sz="1850">
              <a:latin typeface="Times New Roman"/>
              <a:cs typeface="Times New Roman"/>
            </a:endParaRPr>
          </a:p>
          <a:p>
            <a:pPr marL="1205865" lvl="1" indent="-279400">
              <a:lnSpc>
                <a:spcPct val="100000"/>
              </a:lnSpc>
              <a:buAutoNum type="alphaUcPeriod"/>
              <a:tabLst>
                <a:tab pos="1206500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When </a:t>
            </a:r>
            <a:r>
              <a:rPr sz="1800" spc="-15" dirty="0">
                <a:solidFill>
                  <a:srgbClr val="003265"/>
                </a:solidFill>
                <a:latin typeface="Arial"/>
                <a:cs typeface="Arial"/>
              </a:rPr>
              <a:t>your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co-worker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forgets his</a:t>
            </a:r>
            <a:r>
              <a:rPr sz="1800" spc="1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password.</a:t>
            </a:r>
            <a:endParaRPr sz="1800">
              <a:latin typeface="Arial"/>
              <a:cs typeface="Arial"/>
            </a:endParaRPr>
          </a:p>
          <a:p>
            <a:pPr marL="1205865" lvl="1" indent="-279400">
              <a:lnSpc>
                <a:spcPct val="100000"/>
              </a:lnSpc>
              <a:buAutoNum type="alphaUcPeriod"/>
              <a:tabLst>
                <a:tab pos="1206500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When it saves</a:t>
            </a:r>
            <a:r>
              <a:rPr sz="18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time.</a:t>
            </a:r>
            <a:endParaRPr sz="1800">
              <a:latin typeface="Arial"/>
              <a:cs typeface="Arial"/>
            </a:endParaRPr>
          </a:p>
          <a:p>
            <a:pPr marL="926465" marR="879475" lvl="1">
              <a:lnSpc>
                <a:spcPct val="80000"/>
              </a:lnSpc>
              <a:spcBef>
                <a:spcPts val="430"/>
              </a:spcBef>
              <a:buAutoNum type="alphaUcPeriod"/>
              <a:tabLst>
                <a:tab pos="1219835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When </a:t>
            </a:r>
            <a:r>
              <a:rPr sz="1800" spc="-15" dirty="0">
                <a:solidFill>
                  <a:srgbClr val="003265"/>
                </a:solidFill>
                <a:latin typeface="Arial"/>
                <a:cs typeface="Arial"/>
              </a:rPr>
              <a:t>you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know </a:t>
            </a:r>
            <a:r>
              <a:rPr sz="1800" spc="-15" dirty="0">
                <a:solidFill>
                  <a:srgbClr val="003265"/>
                </a:solidFill>
                <a:latin typeface="Arial"/>
                <a:cs typeface="Arial"/>
              </a:rPr>
              <a:t>you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can trust the person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use it 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appropriately.</a:t>
            </a:r>
            <a:endParaRPr sz="1800">
              <a:latin typeface="Arial"/>
              <a:cs typeface="Arial"/>
            </a:endParaRPr>
          </a:p>
          <a:p>
            <a:pPr marL="1219200" lvl="1" indent="-292735">
              <a:lnSpc>
                <a:spcPct val="100000"/>
              </a:lnSpc>
              <a:buAutoNum type="alphaUcPeriod"/>
              <a:tabLst>
                <a:tab pos="1219835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Never.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6231" y="3282939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04039" y="3270748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57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83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22"/>
                </a:moveTo>
                <a:lnTo>
                  <a:pt x="25908" y="43869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22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1988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12" y="225536"/>
                </a:lnTo>
                <a:lnTo>
                  <a:pt x="47061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45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57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53" y="27432"/>
                </a:moveTo>
                <a:lnTo>
                  <a:pt x="43845" y="25908"/>
                </a:lnTo>
                <a:lnTo>
                  <a:pt x="12192" y="25908"/>
                </a:lnTo>
                <a:lnTo>
                  <a:pt x="12192" y="29383"/>
                </a:lnTo>
                <a:lnTo>
                  <a:pt x="27432" y="45479"/>
                </a:lnTo>
                <a:lnTo>
                  <a:pt x="27432" y="33528"/>
                </a:lnTo>
                <a:lnTo>
                  <a:pt x="33512" y="27432"/>
                </a:lnTo>
                <a:lnTo>
                  <a:pt x="45453" y="27432"/>
                </a:lnTo>
                <a:close/>
              </a:path>
              <a:path w="250189" h="254635">
                <a:moveTo>
                  <a:pt x="43845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7"/>
                </a:lnTo>
                <a:lnTo>
                  <a:pt x="43845" y="228584"/>
                </a:lnTo>
                <a:close/>
              </a:path>
              <a:path w="250189" h="254635">
                <a:moveTo>
                  <a:pt x="25908" y="245587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7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3" y="27432"/>
                </a:lnTo>
                <a:lnTo>
                  <a:pt x="33512" y="27432"/>
                </a:lnTo>
                <a:lnTo>
                  <a:pt x="27432" y="33528"/>
                </a:lnTo>
                <a:lnTo>
                  <a:pt x="27432" y="45479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7432" y="45479"/>
                </a:lnTo>
                <a:lnTo>
                  <a:pt x="27432" y="209013"/>
                </a:lnTo>
                <a:lnTo>
                  <a:pt x="31988" y="204200"/>
                </a:lnTo>
                <a:lnTo>
                  <a:pt x="41132" y="213344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061" y="225536"/>
                </a:moveTo>
                <a:lnTo>
                  <a:pt x="33512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45" y="228584"/>
                </a:lnTo>
                <a:lnTo>
                  <a:pt x="47061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44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53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061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2327" y="3631905"/>
            <a:ext cx="222488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08611" y="361818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93"/>
                </a:lnTo>
                <a:lnTo>
                  <a:pt x="13716" y="25908"/>
                </a:lnTo>
                <a:lnTo>
                  <a:pt x="25908" y="13716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22"/>
                </a:moveTo>
                <a:lnTo>
                  <a:pt x="25908" y="43869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22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1988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40" y="228584"/>
                </a:lnTo>
                <a:lnTo>
                  <a:pt x="28940" y="220964"/>
                </a:lnTo>
                <a:lnTo>
                  <a:pt x="33512" y="227060"/>
                </a:lnTo>
                <a:lnTo>
                  <a:pt x="45453" y="227060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3845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3716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7061" y="28956"/>
                </a:moveTo>
                <a:lnTo>
                  <a:pt x="43845" y="25908"/>
                </a:lnTo>
                <a:lnTo>
                  <a:pt x="13716" y="25908"/>
                </a:lnTo>
                <a:lnTo>
                  <a:pt x="13716" y="30993"/>
                </a:lnTo>
                <a:lnTo>
                  <a:pt x="28940" y="47072"/>
                </a:lnTo>
                <a:lnTo>
                  <a:pt x="28940" y="33528"/>
                </a:lnTo>
                <a:lnTo>
                  <a:pt x="33512" y="28956"/>
                </a:lnTo>
                <a:lnTo>
                  <a:pt x="47061" y="28956"/>
                </a:lnTo>
                <a:close/>
              </a:path>
              <a:path w="250189" h="254635">
                <a:moveTo>
                  <a:pt x="43845" y="228584"/>
                </a:moveTo>
                <a:lnTo>
                  <a:pt x="13716" y="228584"/>
                </a:lnTo>
                <a:lnTo>
                  <a:pt x="25908" y="242300"/>
                </a:lnTo>
                <a:lnTo>
                  <a:pt x="25908" y="245587"/>
                </a:lnTo>
                <a:lnTo>
                  <a:pt x="43845" y="228584"/>
                </a:lnTo>
                <a:close/>
              </a:path>
              <a:path w="250189" h="254635">
                <a:moveTo>
                  <a:pt x="25908" y="245587"/>
                </a:moveTo>
                <a:lnTo>
                  <a:pt x="25908" y="242300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7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7061" y="28956"/>
                </a:lnTo>
                <a:lnTo>
                  <a:pt x="33512" y="28956"/>
                </a:lnTo>
                <a:lnTo>
                  <a:pt x="28940" y="33528"/>
                </a:lnTo>
                <a:lnTo>
                  <a:pt x="28940" y="47072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8940" y="47072"/>
                </a:lnTo>
                <a:lnTo>
                  <a:pt x="28940" y="207419"/>
                </a:lnTo>
                <a:lnTo>
                  <a:pt x="31988" y="204200"/>
                </a:lnTo>
                <a:lnTo>
                  <a:pt x="41132" y="213344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5453" y="227060"/>
                </a:moveTo>
                <a:lnTo>
                  <a:pt x="33512" y="227060"/>
                </a:lnTo>
                <a:lnTo>
                  <a:pt x="28940" y="220964"/>
                </a:lnTo>
                <a:lnTo>
                  <a:pt x="28940" y="228584"/>
                </a:lnTo>
                <a:lnTo>
                  <a:pt x="43845" y="228584"/>
                </a:lnTo>
                <a:lnTo>
                  <a:pt x="45453" y="227060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7060"/>
                </a:lnTo>
                <a:lnTo>
                  <a:pt x="196580" y="227060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7060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44"/>
                </a:lnTo>
                <a:lnTo>
                  <a:pt x="50276" y="222488"/>
                </a:lnTo>
                <a:lnTo>
                  <a:pt x="50276" y="227060"/>
                </a:lnTo>
                <a:lnTo>
                  <a:pt x="53324" y="227060"/>
                </a:lnTo>
                <a:close/>
              </a:path>
              <a:path w="250189" h="254635">
                <a:moveTo>
                  <a:pt x="50276" y="227060"/>
                </a:moveTo>
                <a:lnTo>
                  <a:pt x="50276" y="222488"/>
                </a:lnTo>
                <a:lnTo>
                  <a:pt x="45453" y="227060"/>
                </a:lnTo>
                <a:lnTo>
                  <a:pt x="50276" y="227060"/>
                </a:lnTo>
                <a:close/>
              </a:path>
              <a:path w="250189" h="254635">
                <a:moveTo>
                  <a:pt x="202846" y="28956"/>
                </a:moveTo>
                <a:lnTo>
                  <a:pt x="47061" y="28956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2846" y="2895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7060"/>
                </a:lnTo>
                <a:lnTo>
                  <a:pt x="199628" y="227060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2"/>
                </a:moveTo>
                <a:lnTo>
                  <a:pt x="220964" y="33528"/>
                </a:lnTo>
                <a:lnTo>
                  <a:pt x="216392" y="28956"/>
                </a:lnTo>
                <a:lnTo>
                  <a:pt x="202846" y="28956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2"/>
                </a:lnTo>
                <a:close/>
              </a:path>
              <a:path w="250189" h="254635">
                <a:moveTo>
                  <a:pt x="220964" y="207419"/>
                </a:moveTo>
                <a:lnTo>
                  <a:pt x="220964" y="4707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9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4454" y="227060"/>
                </a:lnTo>
                <a:lnTo>
                  <a:pt x="216392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293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4454" y="227060"/>
                </a:moveTo>
                <a:lnTo>
                  <a:pt x="199628" y="222488"/>
                </a:lnTo>
                <a:lnTo>
                  <a:pt x="199628" y="227060"/>
                </a:lnTo>
                <a:lnTo>
                  <a:pt x="204454" y="227060"/>
                </a:lnTo>
                <a:close/>
              </a:path>
              <a:path w="250189" h="254635">
                <a:moveTo>
                  <a:pt x="236204" y="30977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2846" y="28956"/>
                </a:lnTo>
                <a:lnTo>
                  <a:pt x="216392" y="28956"/>
                </a:lnTo>
                <a:lnTo>
                  <a:pt x="220964" y="33528"/>
                </a:lnTo>
                <a:lnTo>
                  <a:pt x="220964" y="47072"/>
                </a:lnTo>
                <a:lnTo>
                  <a:pt x="236204" y="30977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7060"/>
                </a:lnTo>
                <a:lnTo>
                  <a:pt x="204454" y="227060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0977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4012" y="43853"/>
                </a:lnTo>
                <a:lnTo>
                  <a:pt x="224012" y="210639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204" y="242293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6204" y="242293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22327" y="4273463"/>
            <a:ext cx="222488" cy="228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611" y="4261271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81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33" y="21336"/>
                </a:lnTo>
                <a:lnTo>
                  <a:pt x="245333" y="252953"/>
                </a:lnTo>
                <a:lnTo>
                  <a:pt x="249905" y="248381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07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07"/>
                </a:lnTo>
                <a:close/>
              </a:path>
              <a:path w="250189" h="254635">
                <a:moveTo>
                  <a:pt x="50276" y="222473"/>
                </a:moveTo>
                <a:lnTo>
                  <a:pt x="31988" y="204185"/>
                </a:lnTo>
                <a:lnTo>
                  <a:pt x="4572" y="233141"/>
                </a:lnTo>
                <a:lnTo>
                  <a:pt x="13716" y="242285"/>
                </a:lnTo>
                <a:lnTo>
                  <a:pt x="13716" y="228569"/>
                </a:lnTo>
                <a:lnTo>
                  <a:pt x="28940" y="228569"/>
                </a:lnTo>
                <a:lnTo>
                  <a:pt x="28940" y="220949"/>
                </a:lnTo>
                <a:lnTo>
                  <a:pt x="33512" y="225521"/>
                </a:lnTo>
                <a:lnTo>
                  <a:pt x="47061" y="225521"/>
                </a:lnTo>
                <a:lnTo>
                  <a:pt x="50276" y="222473"/>
                </a:lnTo>
                <a:close/>
              </a:path>
              <a:path w="250189" h="254635">
                <a:moveTo>
                  <a:pt x="245333" y="252953"/>
                </a:moveTo>
                <a:lnTo>
                  <a:pt x="245333" y="233141"/>
                </a:lnTo>
                <a:lnTo>
                  <a:pt x="228584" y="249905"/>
                </a:lnTo>
                <a:lnTo>
                  <a:pt x="206063" y="228569"/>
                </a:lnTo>
                <a:lnTo>
                  <a:pt x="43845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09" y="254477"/>
                </a:lnTo>
                <a:lnTo>
                  <a:pt x="245333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53" y="27432"/>
                </a:moveTo>
                <a:lnTo>
                  <a:pt x="43845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40" y="47059"/>
                </a:lnTo>
                <a:lnTo>
                  <a:pt x="28940" y="33528"/>
                </a:lnTo>
                <a:lnTo>
                  <a:pt x="33512" y="27432"/>
                </a:lnTo>
                <a:lnTo>
                  <a:pt x="45453" y="27432"/>
                </a:lnTo>
                <a:close/>
              </a:path>
              <a:path w="250189" h="254635">
                <a:moveTo>
                  <a:pt x="43845" y="228569"/>
                </a:moveTo>
                <a:lnTo>
                  <a:pt x="13716" y="228569"/>
                </a:lnTo>
                <a:lnTo>
                  <a:pt x="25908" y="240761"/>
                </a:lnTo>
                <a:lnTo>
                  <a:pt x="25908" y="245571"/>
                </a:lnTo>
                <a:lnTo>
                  <a:pt x="43845" y="228569"/>
                </a:lnTo>
                <a:close/>
              </a:path>
              <a:path w="250189" h="254635">
                <a:moveTo>
                  <a:pt x="25908" y="245571"/>
                </a:moveTo>
                <a:lnTo>
                  <a:pt x="25908" y="240761"/>
                </a:lnTo>
                <a:lnTo>
                  <a:pt x="13716" y="228569"/>
                </a:lnTo>
                <a:lnTo>
                  <a:pt x="13716" y="242285"/>
                </a:lnTo>
                <a:lnTo>
                  <a:pt x="21336" y="249905"/>
                </a:lnTo>
                <a:lnTo>
                  <a:pt x="25908" y="245571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3" y="27432"/>
                </a:lnTo>
                <a:lnTo>
                  <a:pt x="33512" y="27432"/>
                </a:lnTo>
                <a:lnTo>
                  <a:pt x="28940" y="33528"/>
                </a:lnTo>
                <a:lnTo>
                  <a:pt x="28940" y="47059"/>
                </a:lnTo>
                <a:lnTo>
                  <a:pt x="31988" y="50276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2"/>
                </a:moveTo>
                <a:lnTo>
                  <a:pt x="50276" y="32004"/>
                </a:lnTo>
                <a:lnTo>
                  <a:pt x="31988" y="50276"/>
                </a:lnTo>
                <a:lnTo>
                  <a:pt x="28940" y="47059"/>
                </a:lnTo>
                <a:lnTo>
                  <a:pt x="28940" y="207404"/>
                </a:lnTo>
                <a:lnTo>
                  <a:pt x="31988" y="204185"/>
                </a:lnTo>
                <a:lnTo>
                  <a:pt x="41132" y="213329"/>
                </a:lnTo>
                <a:lnTo>
                  <a:pt x="41132" y="53324"/>
                </a:lnTo>
                <a:lnTo>
                  <a:pt x="50276" y="44192"/>
                </a:lnTo>
                <a:close/>
              </a:path>
              <a:path w="250189" h="254635">
                <a:moveTo>
                  <a:pt x="47061" y="225521"/>
                </a:moveTo>
                <a:lnTo>
                  <a:pt x="33512" y="225521"/>
                </a:lnTo>
                <a:lnTo>
                  <a:pt x="28940" y="220949"/>
                </a:lnTo>
                <a:lnTo>
                  <a:pt x="28940" y="228569"/>
                </a:lnTo>
                <a:lnTo>
                  <a:pt x="43845" y="228569"/>
                </a:lnTo>
                <a:lnTo>
                  <a:pt x="47061" y="225521"/>
                </a:lnTo>
                <a:close/>
              </a:path>
              <a:path w="250189" h="254635">
                <a:moveTo>
                  <a:pt x="53324" y="53324"/>
                </a:moveTo>
                <a:lnTo>
                  <a:pt x="53324" y="41148"/>
                </a:lnTo>
                <a:lnTo>
                  <a:pt x="41132" y="53324"/>
                </a:lnTo>
                <a:lnTo>
                  <a:pt x="53324" y="53324"/>
                </a:lnTo>
                <a:close/>
              </a:path>
              <a:path w="250189" h="254635">
                <a:moveTo>
                  <a:pt x="53324" y="201137"/>
                </a:moveTo>
                <a:lnTo>
                  <a:pt x="53324" y="53324"/>
                </a:lnTo>
                <a:lnTo>
                  <a:pt x="41132" y="53324"/>
                </a:lnTo>
                <a:lnTo>
                  <a:pt x="41132" y="201137"/>
                </a:lnTo>
                <a:lnTo>
                  <a:pt x="53324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32" y="201137"/>
                </a:lnTo>
                <a:lnTo>
                  <a:pt x="53324" y="213329"/>
                </a:lnTo>
                <a:lnTo>
                  <a:pt x="53324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24" y="225521"/>
                </a:moveTo>
                <a:lnTo>
                  <a:pt x="53324" y="213329"/>
                </a:lnTo>
                <a:lnTo>
                  <a:pt x="41132" y="201137"/>
                </a:lnTo>
                <a:lnTo>
                  <a:pt x="41132" y="213329"/>
                </a:lnTo>
                <a:lnTo>
                  <a:pt x="50276" y="222473"/>
                </a:lnTo>
                <a:lnTo>
                  <a:pt x="50276" y="225521"/>
                </a:lnTo>
                <a:lnTo>
                  <a:pt x="53324" y="225521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453" y="27432"/>
                </a:lnTo>
                <a:lnTo>
                  <a:pt x="50276" y="32004"/>
                </a:lnTo>
                <a:lnTo>
                  <a:pt x="50276" y="44192"/>
                </a:lnTo>
                <a:lnTo>
                  <a:pt x="53324" y="41148"/>
                </a:lnTo>
                <a:lnTo>
                  <a:pt x="53324" y="53324"/>
                </a:lnTo>
                <a:lnTo>
                  <a:pt x="196580" y="53324"/>
                </a:lnTo>
                <a:lnTo>
                  <a:pt x="196580" y="41148"/>
                </a:lnTo>
                <a:lnTo>
                  <a:pt x="199628" y="44192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76" y="225521"/>
                </a:moveTo>
                <a:lnTo>
                  <a:pt x="50276" y="222473"/>
                </a:lnTo>
                <a:lnTo>
                  <a:pt x="47061" y="225521"/>
                </a:lnTo>
                <a:lnTo>
                  <a:pt x="50276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48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59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059"/>
                </a:lnTo>
                <a:close/>
              </a:path>
              <a:path w="250189" h="254635">
                <a:moveTo>
                  <a:pt x="220964" y="207404"/>
                </a:moveTo>
                <a:lnTo>
                  <a:pt x="220964" y="47059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92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4"/>
                </a:lnTo>
                <a:close/>
              </a:path>
              <a:path w="250189" h="254635">
                <a:moveTo>
                  <a:pt x="245333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84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78"/>
                </a:lnTo>
                <a:lnTo>
                  <a:pt x="245333" y="233141"/>
                </a:lnTo>
                <a:close/>
              </a:path>
              <a:path w="250189" h="254635">
                <a:moveTo>
                  <a:pt x="20284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84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846" y="225521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72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59"/>
                </a:lnTo>
                <a:lnTo>
                  <a:pt x="236204" y="30972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72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33" y="233141"/>
                </a:moveTo>
                <a:lnTo>
                  <a:pt x="245333" y="21336"/>
                </a:lnTo>
                <a:lnTo>
                  <a:pt x="224012" y="43841"/>
                </a:lnTo>
                <a:lnTo>
                  <a:pt x="224012" y="210623"/>
                </a:lnTo>
                <a:lnTo>
                  <a:pt x="245333" y="233141"/>
                </a:lnTo>
                <a:close/>
              </a:path>
              <a:path w="250189" h="254635">
                <a:moveTo>
                  <a:pt x="236204" y="242278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6204" y="24227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3851" y="3898590"/>
            <a:ext cx="224012" cy="2285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0135" y="388487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81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2860" y="4572"/>
                </a:lnTo>
                <a:lnTo>
                  <a:pt x="44184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33" y="21336"/>
                </a:lnTo>
                <a:lnTo>
                  <a:pt x="245333" y="252953"/>
                </a:lnTo>
                <a:lnTo>
                  <a:pt x="249905" y="248381"/>
                </a:lnTo>
                <a:close/>
              </a:path>
              <a:path w="250189" h="254635">
                <a:moveTo>
                  <a:pt x="44184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93"/>
                </a:lnTo>
                <a:lnTo>
                  <a:pt x="13716" y="25908"/>
                </a:lnTo>
                <a:lnTo>
                  <a:pt x="25892" y="13716"/>
                </a:lnTo>
                <a:lnTo>
                  <a:pt x="25892" y="25908"/>
                </a:lnTo>
                <a:lnTo>
                  <a:pt x="44184" y="25908"/>
                </a:lnTo>
                <a:close/>
              </a:path>
              <a:path w="250189" h="254635">
                <a:moveTo>
                  <a:pt x="25892" y="210635"/>
                </a:moveTo>
                <a:lnTo>
                  <a:pt x="25892" y="43853"/>
                </a:lnTo>
                <a:lnTo>
                  <a:pt x="4572" y="21336"/>
                </a:lnTo>
                <a:lnTo>
                  <a:pt x="4572" y="233141"/>
                </a:lnTo>
                <a:lnTo>
                  <a:pt x="25892" y="210635"/>
                </a:lnTo>
                <a:close/>
              </a:path>
              <a:path w="250189" h="254635">
                <a:moveTo>
                  <a:pt x="50276" y="222473"/>
                </a:moveTo>
                <a:lnTo>
                  <a:pt x="31988" y="204200"/>
                </a:lnTo>
                <a:lnTo>
                  <a:pt x="4572" y="233141"/>
                </a:lnTo>
                <a:lnTo>
                  <a:pt x="13716" y="241523"/>
                </a:lnTo>
                <a:lnTo>
                  <a:pt x="13716" y="228569"/>
                </a:lnTo>
                <a:lnTo>
                  <a:pt x="28940" y="228569"/>
                </a:lnTo>
                <a:lnTo>
                  <a:pt x="28940" y="220949"/>
                </a:lnTo>
                <a:lnTo>
                  <a:pt x="33512" y="227045"/>
                </a:lnTo>
                <a:lnTo>
                  <a:pt x="45707" y="227045"/>
                </a:lnTo>
                <a:lnTo>
                  <a:pt x="50276" y="222473"/>
                </a:lnTo>
                <a:close/>
              </a:path>
              <a:path w="250189" h="254635">
                <a:moveTo>
                  <a:pt x="245333" y="252953"/>
                </a:moveTo>
                <a:lnTo>
                  <a:pt x="245333" y="233141"/>
                </a:lnTo>
                <a:lnTo>
                  <a:pt x="228584" y="249905"/>
                </a:lnTo>
                <a:lnTo>
                  <a:pt x="206063" y="228569"/>
                </a:lnTo>
                <a:lnTo>
                  <a:pt x="44184" y="228569"/>
                </a:lnTo>
                <a:lnTo>
                  <a:pt x="22860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09" y="254477"/>
                </a:lnTo>
                <a:lnTo>
                  <a:pt x="245333" y="252953"/>
                </a:lnTo>
                <a:close/>
              </a:path>
              <a:path w="250189" h="254635">
                <a:moveTo>
                  <a:pt x="25892" y="25908"/>
                </a:moveTo>
                <a:lnTo>
                  <a:pt x="25892" y="13716"/>
                </a:lnTo>
                <a:lnTo>
                  <a:pt x="13716" y="25908"/>
                </a:lnTo>
                <a:lnTo>
                  <a:pt x="25892" y="25908"/>
                </a:lnTo>
                <a:close/>
              </a:path>
              <a:path w="250189" h="254635">
                <a:moveTo>
                  <a:pt x="47230" y="28956"/>
                </a:moveTo>
                <a:lnTo>
                  <a:pt x="44184" y="25908"/>
                </a:lnTo>
                <a:lnTo>
                  <a:pt x="13716" y="25908"/>
                </a:lnTo>
                <a:lnTo>
                  <a:pt x="13716" y="30993"/>
                </a:lnTo>
                <a:lnTo>
                  <a:pt x="28940" y="47072"/>
                </a:lnTo>
                <a:lnTo>
                  <a:pt x="28940" y="33528"/>
                </a:lnTo>
                <a:lnTo>
                  <a:pt x="33512" y="28956"/>
                </a:lnTo>
                <a:lnTo>
                  <a:pt x="47230" y="28956"/>
                </a:lnTo>
                <a:close/>
              </a:path>
              <a:path w="250189" h="254635">
                <a:moveTo>
                  <a:pt x="44184" y="228569"/>
                </a:moveTo>
                <a:lnTo>
                  <a:pt x="13716" y="228569"/>
                </a:lnTo>
                <a:lnTo>
                  <a:pt x="25892" y="242285"/>
                </a:lnTo>
                <a:lnTo>
                  <a:pt x="25892" y="246871"/>
                </a:lnTo>
                <a:lnTo>
                  <a:pt x="44184" y="228569"/>
                </a:lnTo>
                <a:close/>
              </a:path>
              <a:path w="250189" h="254635">
                <a:moveTo>
                  <a:pt x="25892" y="246871"/>
                </a:moveTo>
                <a:lnTo>
                  <a:pt x="25892" y="242285"/>
                </a:lnTo>
                <a:lnTo>
                  <a:pt x="13716" y="228569"/>
                </a:lnTo>
                <a:lnTo>
                  <a:pt x="13716" y="241523"/>
                </a:lnTo>
                <a:lnTo>
                  <a:pt x="22860" y="249905"/>
                </a:lnTo>
                <a:lnTo>
                  <a:pt x="25892" y="246871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7230" y="28956"/>
                </a:lnTo>
                <a:lnTo>
                  <a:pt x="33512" y="28956"/>
                </a:lnTo>
                <a:lnTo>
                  <a:pt x="28940" y="33528"/>
                </a:lnTo>
                <a:lnTo>
                  <a:pt x="28940" y="47072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8940" y="47072"/>
                </a:lnTo>
                <a:lnTo>
                  <a:pt x="28940" y="207418"/>
                </a:lnTo>
                <a:lnTo>
                  <a:pt x="31988" y="204200"/>
                </a:lnTo>
                <a:lnTo>
                  <a:pt x="41132" y="213337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5707" y="227045"/>
                </a:moveTo>
                <a:lnTo>
                  <a:pt x="33512" y="227045"/>
                </a:lnTo>
                <a:lnTo>
                  <a:pt x="28940" y="220949"/>
                </a:lnTo>
                <a:lnTo>
                  <a:pt x="28940" y="228569"/>
                </a:lnTo>
                <a:lnTo>
                  <a:pt x="44184" y="228569"/>
                </a:lnTo>
                <a:lnTo>
                  <a:pt x="45707" y="227045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29"/>
                </a:lnTo>
                <a:lnTo>
                  <a:pt x="53324" y="227045"/>
                </a:lnTo>
                <a:lnTo>
                  <a:pt x="196580" y="227045"/>
                </a:lnTo>
                <a:lnTo>
                  <a:pt x="196580" y="213329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7045"/>
                </a:moveTo>
                <a:lnTo>
                  <a:pt x="53324" y="213329"/>
                </a:lnTo>
                <a:lnTo>
                  <a:pt x="41132" y="201152"/>
                </a:lnTo>
                <a:lnTo>
                  <a:pt x="41132" y="213337"/>
                </a:lnTo>
                <a:lnTo>
                  <a:pt x="50276" y="222473"/>
                </a:lnTo>
                <a:lnTo>
                  <a:pt x="50276" y="227045"/>
                </a:lnTo>
                <a:lnTo>
                  <a:pt x="53324" y="227045"/>
                </a:lnTo>
                <a:close/>
              </a:path>
              <a:path w="250189" h="254635">
                <a:moveTo>
                  <a:pt x="50276" y="227045"/>
                </a:moveTo>
                <a:lnTo>
                  <a:pt x="50276" y="222473"/>
                </a:lnTo>
                <a:lnTo>
                  <a:pt x="45707" y="227045"/>
                </a:lnTo>
                <a:lnTo>
                  <a:pt x="50276" y="227045"/>
                </a:lnTo>
                <a:close/>
              </a:path>
              <a:path w="250189" h="254635">
                <a:moveTo>
                  <a:pt x="202846" y="28956"/>
                </a:moveTo>
                <a:lnTo>
                  <a:pt x="47230" y="28956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2846" y="2895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37"/>
                </a:moveTo>
                <a:lnTo>
                  <a:pt x="208772" y="201152"/>
                </a:lnTo>
                <a:lnTo>
                  <a:pt x="196580" y="213329"/>
                </a:lnTo>
                <a:lnTo>
                  <a:pt x="196580" y="227045"/>
                </a:lnTo>
                <a:lnTo>
                  <a:pt x="199628" y="227045"/>
                </a:lnTo>
                <a:lnTo>
                  <a:pt x="199628" y="222473"/>
                </a:lnTo>
                <a:lnTo>
                  <a:pt x="208772" y="213337"/>
                </a:lnTo>
                <a:close/>
              </a:path>
              <a:path w="250189" h="254635">
                <a:moveTo>
                  <a:pt x="220964" y="47072"/>
                </a:moveTo>
                <a:lnTo>
                  <a:pt x="220964" y="33528"/>
                </a:lnTo>
                <a:lnTo>
                  <a:pt x="216392" y="28956"/>
                </a:lnTo>
                <a:lnTo>
                  <a:pt x="202846" y="28956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2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37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33" y="233141"/>
                </a:moveTo>
                <a:lnTo>
                  <a:pt x="217916" y="204200"/>
                </a:lnTo>
                <a:lnTo>
                  <a:pt x="199628" y="222473"/>
                </a:lnTo>
                <a:lnTo>
                  <a:pt x="204454" y="227045"/>
                </a:lnTo>
                <a:lnTo>
                  <a:pt x="216392" y="227045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7728" y="228569"/>
                </a:lnTo>
                <a:lnTo>
                  <a:pt x="237728" y="240753"/>
                </a:lnTo>
                <a:lnTo>
                  <a:pt x="245333" y="233141"/>
                </a:lnTo>
                <a:close/>
              </a:path>
              <a:path w="250189" h="254635">
                <a:moveTo>
                  <a:pt x="204454" y="227045"/>
                </a:moveTo>
                <a:lnTo>
                  <a:pt x="199628" y="222473"/>
                </a:lnTo>
                <a:lnTo>
                  <a:pt x="199628" y="227045"/>
                </a:lnTo>
                <a:lnTo>
                  <a:pt x="204454" y="227045"/>
                </a:lnTo>
                <a:close/>
              </a:path>
              <a:path w="250189" h="254635">
                <a:moveTo>
                  <a:pt x="237728" y="29367"/>
                </a:moveTo>
                <a:lnTo>
                  <a:pt x="237728" y="25908"/>
                </a:lnTo>
                <a:lnTo>
                  <a:pt x="206063" y="25908"/>
                </a:lnTo>
                <a:lnTo>
                  <a:pt x="202846" y="28956"/>
                </a:lnTo>
                <a:lnTo>
                  <a:pt x="216392" y="28956"/>
                </a:lnTo>
                <a:lnTo>
                  <a:pt x="220964" y="33528"/>
                </a:lnTo>
                <a:lnTo>
                  <a:pt x="220964" y="47072"/>
                </a:lnTo>
                <a:lnTo>
                  <a:pt x="237728" y="29367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7045"/>
                </a:lnTo>
                <a:lnTo>
                  <a:pt x="204454" y="227045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7728" y="25908"/>
                </a:lnTo>
                <a:lnTo>
                  <a:pt x="237728" y="29367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7728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2285"/>
                </a:lnTo>
                <a:lnTo>
                  <a:pt x="237728" y="228569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33" y="233141"/>
                </a:moveTo>
                <a:lnTo>
                  <a:pt x="245333" y="21336"/>
                </a:lnTo>
                <a:lnTo>
                  <a:pt x="224012" y="43853"/>
                </a:lnTo>
                <a:lnTo>
                  <a:pt x="224012" y="210635"/>
                </a:lnTo>
                <a:lnTo>
                  <a:pt x="245333" y="233141"/>
                </a:lnTo>
                <a:close/>
              </a:path>
              <a:path w="250189" h="254635">
                <a:moveTo>
                  <a:pt x="237728" y="240753"/>
                </a:moveTo>
                <a:lnTo>
                  <a:pt x="237728" y="228569"/>
                </a:lnTo>
                <a:lnTo>
                  <a:pt x="224012" y="242285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7728" y="240753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6419" y="5568756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84227" y="5556565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5">
                <a:moveTo>
                  <a:pt x="248396" y="248381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1336"/>
                </a:lnTo>
                <a:lnTo>
                  <a:pt x="21336" y="4572"/>
                </a:lnTo>
                <a:lnTo>
                  <a:pt x="42672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1429"/>
                </a:lnTo>
                <a:lnTo>
                  <a:pt x="248396" y="248381"/>
                </a:lnTo>
                <a:close/>
              </a:path>
              <a:path w="248919" h="254635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982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19" h="254635">
                <a:moveTo>
                  <a:pt x="24384" y="210620"/>
                </a:moveTo>
                <a:lnTo>
                  <a:pt x="24384" y="43845"/>
                </a:lnTo>
                <a:lnTo>
                  <a:pt x="3048" y="21336"/>
                </a:lnTo>
                <a:lnTo>
                  <a:pt x="3048" y="233141"/>
                </a:lnTo>
                <a:lnTo>
                  <a:pt x="24384" y="210620"/>
                </a:lnTo>
                <a:close/>
              </a:path>
              <a:path w="248919" h="254635">
                <a:moveTo>
                  <a:pt x="48768" y="222473"/>
                </a:moveTo>
                <a:lnTo>
                  <a:pt x="30480" y="204185"/>
                </a:lnTo>
                <a:lnTo>
                  <a:pt x="3048" y="233141"/>
                </a:lnTo>
                <a:lnTo>
                  <a:pt x="12192" y="241523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5720" y="225521"/>
                </a:lnTo>
                <a:lnTo>
                  <a:pt x="48768" y="222473"/>
                </a:lnTo>
                <a:close/>
              </a:path>
              <a:path w="248919" h="254635">
                <a:moveTo>
                  <a:pt x="245348" y="251429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2672" y="228569"/>
                </a:lnTo>
                <a:lnTo>
                  <a:pt x="21336" y="249905"/>
                </a:lnTo>
                <a:lnTo>
                  <a:pt x="3048" y="233141"/>
                </a:lnTo>
                <a:lnTo>
                  <a:pt x="3048" y="252445"/>
                </a:lnTo>
                <a:lnTo>
                  <a:pt x="4572" y="254477"/>
                </a:lnTo>
                <a:lnTo>
                  <a:pt x="242300" y="254477"/>
                </a:lnTo>
                <a:lnTo>
                  <a:pt x="245348" y="251429"/>
                </a:lnTo>
                <a:close/>
              </a:path>
              <a:path w="248919" h="254635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5">
                <a:moveTo>
                  <a:pt x="44196" y="27432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982"/>
                </a:lnTo>
                <a:lnTo>
                  <a:pt x="27432" y="47061"/>
                </a:lnTo>
                <a:lnTo>
                  <a:pt x="27432" y="33528"/>
                </a:lnTo>
                <a:lnTo>
                  <a:pt x="33528" y="27432"/>
                </a:lnTo>
                <a:lnTo>
                  <a:pt x="44196" y="27432"/>
                </a:lnTo>
                <a:close/>
              </a:path>
              <a:path w="248919" h="254635">
                <a:moveTo>
                  <a:pt x="42672" y="228569"/>
                </a:moveTo>
                <a:lnTo>
                  <a:pt x="12192" y="228569"/>
                </a:lnTo>
                <a:lnTo>
                  <a:pt x="24384" y="240761"/>
                </a:lnTo>
                <a:lnTo>
                  <a:pt x="24384" y="246857"/>
                </a:lnTo>
                <a:lnTo>
                  <a:pt x="42672" y="228569"/>
                </a:lnTo>
                <a:close/>
              </a:path>
              <a:path w="248919" h="254635">
                <a:moveTo>
                  <a:pt x="24384" y="246857"/>
                </a:moveTo>
                <a:lnTo>
                  <a:pt x="24384" y="240761"/>
                </a:lnTo>
                <a:lnTo>
                  <a:pt x="12192" y="228569"/>
                </a:lnTo>
                <a:lnTo>
                  <a:pt x="12192" y="241523"/>
                </a:lnTo>
                <a:lnTo>
                  <a:pt x="21336" y="249905"/>
                </a:lnTo>
                <a:lnTo>
                  <a:pt x="24384" y="246857"/>
                </a:lnTo>
                <a:close/>
              </a:path>
              <a:path w="248919" h="254635">
                <a:moveTo>
                  <a:pt x="48768" y="32004"/>
                </a:moveTo>
                <a:lnTo>
                  <a:pt x="4419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7061"/>
                </a:lnTo>
                <a:lnTo>
                  <a:pt x="30480" y="50276"/>
                </a:lnTo>
                <a:lnTo>
                  <a:pt x="48768" y="32004"/>
                </a:lnTo>
                <a:close/>
              </a:path>
              <a:path w="248919" h="254635">
                <a:moveTo>
                  <a:pt x="48768" y="45187"/>
                </a:moveTo>
                <a:lnTo>
                  <a:pt x="48768" y="32004"/>
                </a:lnTo>
                <a:lnTo>
                  <a:pt x="30480" y="50276"/>
                </a:lnTo>
                <a:lnTo>
                  <a:pt x="27432" y="47061"/>
                </a:lnTo>
                <a:lnTo>
                  <a:pt x="27432" y="207402"/>
                </a:lnTo>
                <a:lnTo>
                  <a:pt x="30480" y="204185"/>
                </a:lnTo>
                <a:lnTo>
                  <a:pt x="39624" y="213329"/>
                </a:lnTo>
                <a:lnTo>
                  <a:pt x="39624" y="53324"/>
                </a:lnTo>
                <a:lnTo>
                  <a:pt x="48768" y="45187"/>
                </a:lnTo>
                <a:close/>
              </a:path>
              <a:path w="248919" h="254635">
                <a:moveTo>
                  <a:pt x="45720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2672" y="228569"/>
                </a:lnTo>
                <a:lnTo>
                  <a:pt x="45720" y="225521"/>
                </a:lnTo>
                <a:close/>
              </a:path>
              <a:path w="248919" h="254635">
                <a:moveTo>
                  <a:pt x="53324" y="53324"/>
                </a:moveTo>
                <a:lnTo>
                  <a:pt x="53324" y="41132"/>
                </a:lnTo>
                <a:lnTo>
                  <a:pt x="39624" y="53324"/>
                </a:lnTo>
                <a:lnTo>
                  <a:pt x="53324" y="53324"/>
                </a:lnTo>
                <a:close/>
              </a:path>
              <a:path w="248919" h="254635">
                <a:moveTo>
                  <a:pt x="53324" y="201137"/>
                </a:moveTo>
                <a:lnTo>
                  <a:pt x="53324" y="53324"/>
                </a:lnTo>
                <a:lnTo>
                  <a:pt x="39624" y="53324"/>
                </a:lnTo>
                <a:lnTo>
                  <a:pt x="39624" y="201137"/>
                </a:lnTo>
                <a:lnTo>
                  <a:pt x="53324" y="201137"/>
                </a:lnTo>
                <a:close/>
              </a:path>
              <a:path w="248919" h="254635">
                <a:moveTo>
                  <a:pt x="207248" y="201137"/>
                </a:moveTo>
                <a:lnTo>
                  <a:pt x="39624" y="201137"/>
                </a:lnTo>
                <a:lnTo>
                  <a:pt x="53324" y="213329"/>
                </a:lnTo>
                <a:lnTo>
                  <a:pt x="53324" y="225521"/>
                </a:lnTo>
                <a:lnTo>
                  <a:pt x="195056" y="225521"/>
                </a:lnTo>
                <a:lnTo>
                  <a:pt x="195056" y="213329"/>
                </a:lnTo>
                <a:lnTo>
                  <a:pt x="207248" y="201137"/>
                </a:lnTo>
                <a:close/>
              </a:path>
              <a:path w="248919" h="254635">
                <a:moveTo>
                  <a:pt x="53324" y="225521"/>
                </a:moveTo>
                <a:lnTo>
                  <a:pt x="53324" y="213329"/>
                </a:lnTo>
                <a:lnTo>
                  <a:pt x="39624" y="201137"/>
                </a:lnTo>
                <a:lnTo>
                  <a:pt x="39624" y="213329"/>
                </a:lnTo>
                <a:lnTo>
                  <a:pt x="48768" y="222473"/>
                </a:lnTo>
                <a:lnTo>
                  <a:pt x="48768" y="225521"/>
                </a:lnTo>
                <a:lnTo>
                  <a:pt x="53324" y="225521"/>
                </a:lnTo>
                <a:close/>
              </a:path>
              <a:path w="248919" h="254635">
                <a:moveTo>
                  <a:pt x="204200" y="27432"/>
                </a:moveTo>
                <a:lnTo>
                  <a:pt x="44196" y="27432"/>
                </a:lnTo>
                <a:lnTo>
                  <a:pt x="48768" y="32004"/>
                </a:lnTo>
                <a:lnTo>
                  <a:pt x="48768" y="45187"/>
                </a:lnTo>
                <a:lnTo>
                  <a:pt x="53324" y="41132"/>
                </a:lnTo>
                <a:lnTo>
                  <a:pt x="53324" y="53324"/>
                </a:lnTo>
                <a:lnTo>
                  <a:pt x="195056" y="53324"/>
                </a:lnTo>
                <a:lnTo>
                  <a:pt x="195056" y="41132"/>
                </a:lnTo>
                <a:lnTo>
                  <a:pt x="199628" y="45704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48919" h="254635">
                <a:moveTo>
                  <a:pt x="48768" y="225521"/>
                </a:moveTo>
                <a:lnTo>
                  <a:pt x="48768" y="222473"/>
                </a:lnTo>
                <a:lnTo>
                  <a:pt x="45720" y="225521"/>
                </a:lnTo>
                <a:lnTo>
                  <a:pt x="48768" y="225521"/>
                </a:lnTo>
                <a:close/>
              </a:path>
              <a:path w="248919" h="254635">
                <a:moveTo>
                  <a:pt x="207248" y="53324"/>
                </a:moveTo>
                <a:lnTo>
                  <a:pt x="195056" y="41132"/>
                </a:lnTo>
                <a:lnTo>
                  <a:pt x="195056" y="53324"/>
                </a:lnTo>
                <a:lnTo>
                  <a:pt x="207248" y="53324"/>
                </a:lnTo>
                <a:close/>
              </a:path>
              <a:path w="248919" h="254635">
                <a:moveTo>
                  <a:pt x="207248" y="201137"/>
                </a:moveTo>
                <a:lnTo>
                  <a:pt x="207248" y="53324"/>
                </a:lnTo>
                <a:lnTo>
                  <a:pt x="195056" y="53324"/>
                </a:lnTo>
                <a:lnTo>
                  <a:pt x="195056" y="201137"/>
                </a:lnTo>
                <a:lnTo>
                  <a:pt x="207248" y="201137"/>
                </a:lnTo>
                <a:close/>
              </a:path>
              <a:path w="248919" h="254635">
                <a:moveTo>
                  <a:pt x="207248" y="214160"/>
                </a:moveTo>
                <a:lnTo>
                  <a:pt x="207248" y="201137"/>
                </a:lnTo>
                <a:lnTo>
                  <a:pt x="195056" y="213329"/>
                </a:lnTo>
                <a:lnTo>
                  <a:pt x="195056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7248" y="214160"/>
                </a:lnTo>
                <a:close/>
              </a:path>
              <a:path w="248919" h="254635">
                <a:moveTo>
                  <a:pt x="220964" y="45707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6392" y="50276"/>
                </a:lnTo>
                <a:lnTo>
                  <a:pt x="220964" y="45707"/>
                </a:lnTo>
                <a:close/>
              </a:path>
              <a:path w="248919" h="254635">
                <a:moveTo>
                  <a:pt x="220964" y="208757"/>
                </a:moveTo>
                <a:lnTo>
                  <a:pt x="220964" y="45707"/>
                </a:lnTo>
                <a:lnTo>
                  <a:pt x="216392" y="50276"/>
                </a:lnTo>
                <a:lnTo>
                  <a:pt x="199628" y="32004"/>
                </a:lnTo>
                <a:lnTo>
                  <a:pt x="199628" y="45704"/>
                </a:lnTo>
                <a:lnTo>
                  <a:pt x="207248" y="53324"/>
                </a:lnTo>
                <a:lnTo>
                  <a:pt x="207248" y="214160"/>
                </a:lnTo>
                <a:lnTo>
                  <a:pt x="216392" y="204185"/>
                </a:lnTo>
                <a:lnTo>
                  <a:pt x="220964" y="208757"/>
                </a:lnTo>
                <a:close/>
              </a:path>
              <a:path w="248919" h="254635">
                <a:moveTo>
                  <a:pt x="245348" y="233141"/>
                </a:moveTo>
                <a:lnTo>
                  <a:pt x="216392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4868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4891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48919" h="254635">
                <a:moveTo>
                  <a:pt x="220964" y="228569"/>
                </a:moveTo>
                <a:lnTo>
                  <a:pt x="220964" y="220949"/>
                </a:lnTo>
                <a:lnTo>
                  <a:pt x="214868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48919" h="254635">
                <a:moveTo>
                  <a:pt x="236204" y="30475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5707"/>
                </a:lnTo>
                <a:lnTo>
                  <a:pt x="236204" y="30475"/>
                </a:lnTo>
                <a:close/>
              </a:path>
              <a:path w="24891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2488" y="25908"/>
                </a:lnTo>
                <a:lnTo>
                  <a:pt x="222488" y="12192"/>
                </a:lnTo>
                <a:lnTo>
                  <a:pt x="236204" y="25908"/>
                </a:lnTo>
                <a:lnTo>
                  <a:pt x="236204" y="30475"/>
                </a:lnTo>
                <a:lnTo>
                  <a:pt x="245348" y="21336"/>
                </a:lnTo>
                <a:close/>
              </a:path>
              <a:path w="248919" h="254635">
                <a:moveTo>
                  <a:pt x="236204" y="228569"/>
                </a:moveTo>
                <a:lnTo>
                  <a:pt x="205724" y="228569"/>
                </a:lnTo>
                <a:lnTo>
                  <a:pt x="222488" y="245333"/>
                </a:lnTo>
                <a:lnTo>
                  <a:pt x="222488" y="240761"/>
                </a:lnTo>
                <a:lnTo>
                  <a:pt x="236204" y="228569"/>
                </a:lnTo>
                <a:close/>
              </a:path>
              <a:path w="248919" h="254635">
                <a:moveTo>
                  <a:pt x="236204" y="25908"/>
                </a:moveTo>
                <a:lnTo>
                  <a:pt x="222488" y="12192"/>
                </a:lnTo>
                <a:lnTo>
                  <a:pt x="222488" y="25908"/>
                </a:lnTo>
                <a:lnTo>
                  <a:pt x="236204" y="25908"/>
                </a:lnTo>
                <a:close/>
              </a:path>
              <a:path w="248919" h="254635">
                <a:moveTo>
                  <a:pt x="245348" y="233141"/>
                </a:moveTo>
                <a:lnTo>
                  <a:pt x="245348" y="21336"/>
                </a:lnTo>
                <a:lnTo>
                  <a:pt x="222488" y="44183"/>
                </a:lnTo>
                <a:lnTo>
                  <a:pt x="222488" y="210281"/>
                </a:lnTo>
                <a:lnTo>
                  <a:pt x="245348" y="233141"/>
                </a:lnTo>
                <a:close/>
              </a:path>
              <a:path w="248919" h="254635">
                <a:moveTo>
                  <a:pt x="236204" y="241523"/>
                </a:moveTo>
                <a:lnTo>
                  <a:pt x="236204" y="228569"/>
                </a:lnTo>
                <a:lnTo>
                  <a:pt x="222488" y="240761"/>
                </a:lnTo>
                <a:lnTo>
                  <a:pt x="222488" y="245333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6419" y="5923818"/>
            <a:ext cx="224012" cy="228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4227" y="5910102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5">
                <a:moveTo>
                  <a:pt x="248396" y="248381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2860"/>
                </a:lnTo>
                <a:lnTo>
                  <a:pt x="21336" y="4572"/>
                </a:lnTo>
                <a:lnTo>
                  <a:pt x="42672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2860"/>
                </a:lnTo>
                <a:lnTo>
                  <a:pt x="245348" y="251429"/>
                </a:lnTo>
                <a:lnTo>
                  <a:pt x="248396" y="248381"/>
                </a:lnTo>
                <a:close/>
              </a:path>
              <a:path w="248919" h="254635">
                <a:moveTo>
                  <a:pt x="42672" y="25908"/>
                </a:moveTo>
                <a:lnTo>
                  <a:pt x="21336" y="4572"/>
                </a:lnTo>
                <a:lnTo>
                  <a:pt x="3048" y="22860"/>
                </a:lnTo>
                <a:lnTo>
                  <a:pt x="12192" y="31998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19" h="254635">
                <a:moveTo>
                  <a:pt x="24384" y="211805"/>
                </a:moveTo>
                <a:lnTo>
                  <a:pt x="24384" y="44184"/>
                </a:lnTo>
                <a:lnTo>
                  <a:pt x="3048" y="22860"/>
                </a:lnTo>
                <a:lnTo>
                  <a:pt x="3048" y="233141"/>
                </a:lnTo>
                <a:lnTo>
                  <a:pt x="24384" y="211805"/>
                </a:lnTo>
                <a:close/>
              </a:path>
              <a:path w="248919" h="254635">
                <a:moveTo>
                  <a:pt x="48768" y="222473"/>
                </a:moveTo>
                <a:lnTo>
                  <a:pt x="30480" y="205709"/>
                </a:lnTo>
                <a:lnTo>
                  <a:pt x="3048" y="233141"/>
                </a:lnTo>
                <a:lnTo>
                  <a:pt x="12192" y="242285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7045"/>
                </a:lnTo>
                <a:lnTo>
                  <a:pt x="44436" y="227045"/>
                </a:lnTo>
                <a:lnTo>
                  <a:pt x="48768" y="222473"/>
                </a:lnTo>
                <a:close/>
              </a:path>
              <a:path w="248919" h="254635">
                <a:moveTo>
                  <a:pt x="245348" y="251429"/>
                </a:moveTo>
                <a:lnTo>
                  <a:pt x="245348" y="233141"/>
                </a:lnTo>
                <a:lnTo>
                  <a:pt x="227060" y="251429"/>
                </a:lnTo>
                <a:lnTo>
                  <a:pt x="205403" y="228569"/>
                </a:lnTo>
                <a:lnTo>
                  <a:pt x="42992" y="228569"/>
                </a:lnTo>
                <a:lnTo>
                  <a:pt x="21336" y="251429"/>
                </a:lnTo>
                <a:lnTo>
                  <a:pt x="3048" y="233141"/>
                </a:lnTo>
                <a:lnTo>
                  <a:pt x="3048" y="252445"/>
                </a:lnTo>
                <a:lnTo>
                  <a:pt x="4572" y="254477"/>
                </a:lnTo>
                <a:lnTo>
                  <a:pt x="242300" y="254477"/>
                </a:lnTo>
                <a:lnTo>
                  <a:pt x="245348" y="251429"/>
                </a:lnTo>
                <a:close/>
              </a:path>
              <a:path w="248919" h="254635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5">
                <a:moveTo>
                  <a:pt x="45720" y="28956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1998"/>
                </a:lnTo>
                <a:lnTo>
                  <a:pt x="27432" y="47230"/>
                </a:lnTo>
                <a:lnTo>
                  <a:pt x="27432" y="35052"/>
                </a:lnTo>
                <a:lnTo>
                  <a:pt x="33528" y="28956"/>
                </a:lnTo>
                <a:lnTo>
                  <a:pt x="45720" y="28956"/>
                </a:lnTo>
                <a:close/>
              </a:path>
              <a:path w="248919" h="254635">
                <a:moveTo>
                  <a:pt x="42992" y="228569"/>
                </a:moveTo>
                <a:lnTo>
                  <a:pt x="12192" y="228569"/>
                </a:lnTo>
                <a:lnTo>
                  <a:pt x="24384" y="242285"/>
                </a:lnTo>
                <a:lnTo>
                  <a:pt x="24384" y="248212"/>
                </a:lnTo>
                <a:lnTo>
                  <a:pt x="42992" y="228569"/>
                </a:lnTo>
                <a:close/>
              </a:path>
              <a:path w="248919" h="254635">
                <a:moveTo>
                  <a:pt x="24384" y="248212"/>
                </a:moveTo>
                <a:lnTo>
                  <a:pt x="24384" y="242285"/>
                </a:lnTo>
                <a:lnTo>
                  <a:pt x="12192" y="228569"/>
                </a:lnTo>
                <a:lnTo>
                  <a:pt x="12192" y="242285"/>
                </a:lnTo>
                <a:lnTo>
                  <a:pt x="21336" y="251429"/>
                </a:lnTo>
                <a:lnTo>
                  <a:pt x="24384" y="248212"/>
                </a:lnTo>
                <a:close/>
              </a:path>
              <a:path w="248919" h="254635">
                <a:moveTo>
                  <a:pt x="48768" y="32004"/>
                </a:moveTo>
                <a:lnTo>
                  <a:pt x="45720" y="28956"/>
                </a:lnTo>
                <a:lnTo>
                  <a:pt x="33528" y="28956"/>
                </a:lnTo>
                <a:lnTo>
                  <a:pt x="27432" y="35052"/>
                </a:lnTo>
                <a:lnTo>
                  <a:pt x="27432" y="47230"/>
                </a:lnTo>
                <a:lnTo>
                  <a:pt x="30480" y="50276"/>
                </a:lnTo>
                <a:lnTo>
                  <a:pt x="48768" y="32004"/>
                </a:lnTo>
                <a:close/>
              </a:path>
              <a:path w="248919" h="254635">
                <a:moveTo>
                  <a:pt x="48768" y="45187"/>
                </a:moveTo>
                <a:lnTo>
                  <a:pt x="48768" y="32004"/>
                </a:lnTo>
                <a:lnTo>
                  <a:pt x="30480" y="50276"/>
                </a:lnTo>
                <a:lnTo>
                  <a:pt x="27432" y="47230"/>
                </a:lnTo>
                <a:lnTo>
                  <a:pt x="27432" y="208757"/>
                </a:lnTo>
                <a:lnTo>
                  <a:pt x="30480" y="205709"/>
                </a:lnTo>
                <a:lnTo>
                  <a:pt x="39624" y="214091"/>
                </a:lnTo>
                <a:lnTo>
                  <a:pt x="39624" y="53324"/>
                </a:lnTo>
                <a:lnTo>
                  <a:pt x="48768" y="45187"/>
                </a:lnTo>
                <a:close/>
              </a:path>
              <a:path w="248919" h="254635">
                <a:moveTo>
                  <a:pt x="44436" y="227045"/>
                </a:moveTo>
                <a:lnTo>
                  <a:pt x="33528" y="227045"/>
                </a:lnTo>
                <a:lnTo>
                  <a:pt x="27432" y="220949"/>
                </a:lnTo>
                <a:lnTo>
                  <a:pt x="27432" y="228569"/>
                </a:lnTo>
                <a:lnTo>
                  <a:pt x="42992" y="228569"/>
                </a:lnTo>
                <a:lnTo>
                  <a:pt x="44436" y="227045"/>
                </a:lnTo>
                <a:close/>
              </a:path>
              <a:path w="248919" h="254635">
                <a:moveTo>
                  <a:pt x="53324" y="53324"/>
                </a:moveTo>
                <a:lnTo>
                  <a:pt x="53324" y="41132"/>
                </a:lnTo>
                <a:lnTo>
                  <a:pt x="39624" y="53324"/>
                </a:lnTo>
                <a:lnTo>
                  <a:pt x="53324" y="53324"/>
                </a:lnTo>
                <a:close/>
              </a:path>
              <a:path w="248919" h="254635">
                <a:moveTo>
                  <a:pt x="53324" y="201137"/>
                </a:moveTo>
                <a:lnTo>
                  <a:pt x="53324" y="53324"/>
                </a:lnTo>
                <a:lnTo>
                  <a:pt x="39624" y="53324"/>
                </a:lnTo>
                <a:lnTo>
                  <a:pt x="39624" y="201137"/>
                </a:lnTo>
                <a:lnTo>
                  <a:pt x="53324" y="201137"/>
                </a:lnTo>
                <a:close/>
              </a:path>
              <a:path w="248919" h="254635">
                <a:moveTo>
                  <a:pt x="207248" y="201137"/>
                </a:moveTo>
                <a:lnTo>
                  <a:pt x="39624" y="201137"/>
                </a:lnTo>
                <a:lnTo>
                  <a:pt x="53324" y="213329"/>
                </a:lnTo>
                <a:lnTo>
                  <a:pt x="53324" y="227045"/>
                </a:lnTo>
                <a:lnTo>
                  <a:pt x="195056" y="227045"/>
                </a:lnTo>
                <a:lnTo>
                  <a:pt x="195056" y="213329"/>
                </a:lnTo>
                <a:lnTo>
                  <a:pt x="207248" y="201137"/>
                </a:lnTo>
                <a:close/>
              </a:path>
              <a:path w="248919" h="254635">
                <a:moveTo>
                  <a:pt x="53324" y="227045"/>
                </a:moveTo>
                <a:lnTo>
                  <a:pt x="53324" y="213329"/>
                </a:lnTo>
                <a:lnTo>
                  <a:pt x="39624" y="201137"/>
                </a:lnTo>
                <a:lnTo>
                  <a:pt x="39624" y="214091"/>
                </a:lnTo>
                <a:lnTo>
                  <a:pt x="48768" y="222473"/>
                </a:lnTo>
                <a:lnTo>
                  <a:pt x="48768" y="227045"/>
                </a:lnTo>
                <a:lnTo>
                  <a:pt x="53324" y="227045"/>
                </a:lnTo>
                <a:close/>
              </a:path>
              <a:path w="248919" h="254635">
                <a:moveTo>
                  <a:pt x="48768" y="227045"/>
                </a:moveTo>
                <a:lnTo>
                  <a:pt x="48768" y="222473"/>
                </a:lnTo>
                <a:lnTo>
                  <a:pt x="44436" y="227045"/>
                </a:lnTo>
                <a:lnTo>
                  <a:pt x="48768" y="227045"/>
                </a:lnTo>
                <a:close/>
              </a:path>
              <a:path w="248919" h="254635">
                <a:moveTo>
                  <a:pt x="202676" y="28956"/>
                </a:moveTo>
                <a:lnTo>
                  <a:pt x="45720" y="28956"/>
                </a:lnTo>
                <a:lnTo>
                  <a:pt x="48768" y="32004"/>
                </a:lnTo>
                <a:lnTo>
                  <a:pt x="48768" y="45187"/>
                </a:lnTo>
                <a:lnTo>
                  <a:pt x="53324" y="41132"/>
                </a:lnTo>
                <a:lnTo>
                  <a:pt x="53324" y="53324"/>
                </a:lnTo>
                <a:lnTo>
                  <a:pt x="195056" y="53324"/>
                </a:lnTo>
                <a:lnTo>
                  <a:pt x="195056" y="41132"/>
                </a:lnTo>
                <a:lnTo>
                  <a:pt x="199628" y="45704"/>
                </a:lnTo>
                <a:lnTo>
                  <a:pt x="199628" y="32004"/>
                </a:lnTo>
                <a:lnTo>
                  <a:pt x="202676" y="28956"/>
                </a:lnTo>
                <a:close/>
              </a:path>
              <a:path w="248919" h="254635">
                <a:moveTo>
                  <a:pt x="207248" y="53324"/>
                </a:moveTo>
                <a:lnTo>
                  <a:pt x="195056" y="41132"/>
                </a:lnTo>
                <a:lnTo>
                  <a:pt x="195056" y="53324"/>
                </a:lnTo>
                <a:lnTo>
                  <a:pt x="207248" y="53324"/>
                </a:lnTo>
                <a:close/>
              </a:path>
              <a:path w="248919" h="254635">
                <a:moveTo>
                  <a:pt x="207248" y="201137"/>
                </a:moveTo>
                <a:lnTo>
                  <a:pt x="207248" y="53324"/>
                </a:lnTo>
                <a:lnTo>
                  <a:pt x="195056" y="53324"/>
                </a:lnTo>
                <a:lnTo>
                  <a:pt x="195056" y="201137"/>
                </a:lnTo>
                <a:lnTo>
                  <a:pt x="207248" y="201137"/>
                </a:lnTo>
                <a:close/>
              </a:path>
              <a:path w="248919" h="254635">
                <a:moveTo>
                  <a:pt x="207248" y="214853"/>
                </a:moveTo>
                <a:lnTo>
                  <a:pt x="207248" y="201137"/>
                </a:lnTo>
                <a:lnTo>
                  <a:pt x="195056" y="213329"/>
                </a:lnTo>
                <a:lnTo>
                  <a:pt x="195056" y="227045"/>
                </a:lnTo>
                <a:lnTo>
                  <a:pt x="199628" y="227045"/>
                </a:lnTo>
                <a:lnTo>
                  <a:pt x="199628" y="222473"/>
                </a:lnTo>
                <a:lnTo>
                  <a:pt x="207248" y="214853"/>
                </a:lnTo>
                <a:close/>
              </a:path>
              <a:path w="248919" h="254635">
                <a:moveTo>
                  <a:pt x="220964" y="45947"/>
                </a:moveTo>
                <a:lnTo>
                  <a:pt x="220964" y="35052"/>
                </a:lnTo>
                <a:lnTo>
                  <a:pt x="214868" y="28956"/>
                </a:lnTo>
                <a:lnTo>
                  <a:pt x="202676" y="28956"/>
                </a:lnTo>
                <a:lnTo>
                  <a:pt x="199628" y="32004"/>
                </a:lnTo>
                <a:lnTo>
                  <a:pt x="216392" y="50276"/>
                </a:lnTo>
                <a:lnTo>
                  <a:pt x="220964" y="45947"/>
                </a:lnTo>
                <a:close/>
              </a:path>
              <a:path w="248919" h="254635">
                <a:moveTo>
                  <a:pt x="220964" y="210040"/>
                </a:moveTo>
                <a:lnTo>
                  <a:pt x="220964" y="45947"/>
                </a:lnTo>
                <a:lnTo>
                  <a:pt x="216392" y="50276"/>
                </a:lnTo>
                <a:lnTo>
                  <a:pt x="199628" y="32004"/>
                </a:lnTo>
                <a:lnTo>
                  <a:pt x="199628" y="45704"/>
                </a:lnTo>
                <a:lnTo>
                  <a:pt x="207248" y="53324"/>
                </a:lnTo>
                <a:lnTo>
                  <a:pt x="207248" y="214853"/>
                </a:lnTo>
                <a:lnTo>
                  <a:pt x="216392" y="205709"/>
                </a:lnTo>
                <a:lnTo>
                  <a:pt x="220964" y="210040"/>
                </a:lnTo>
                <a:close/>
              </a:path>
              <a:path w="248919" h="254635">
                <a:moveTo>
                  <a:pt x="245348" y="233141"/>
                </a:moveTo>
                <a:lnTo>
                  <a:pt x="216392" y="205709"/>
                </a:lnTo>
                <a:lnTo>
                  <a:pt x="199628" y="222473"/>
                </a:lnTo>
                <a:lnTo>
                  <a:pt x="203960" y="227045"/>
                </a:lnTo>
                <a:lnTo>
                  <a:pt x="214868" y="227045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85"/>
                </a:lnTo>
                <a:lnTo>
                  <a:pt x="245348" y="233141"/>
                </a:lnTo>
                <a:close/>
              </a:path>
              <a:path w="248919" h="254635">
                <a:moveTo>
                  <a:pt x="203960" y="227045"/>
                </a:moveTo>
                <a:lnTo>
                  <a:pt x="199628" y="222473"/>
                </a:lnTo>
                <a:lnTo>
                  <a:pt x="199628" y="227045"/>
                </a:lnTo>
                <a:lnTo>
                  <a:pt x="203960" y="227045"/>
                </a:lnTo>
                <a:close/>
              </a:path>
              <a:path w="248919" h="254635">
                <a:moveTo>
                  <a:pt x="236204" y="31517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2676" y="28956"/>
                </a:lnTo>
                <a:lnTo>
                  <a:pt x="214868" y="28956"/>
                </a:lnTo>
                <a:lnTo>
                  <a:pt x="220964" y="35052"/>
                </a:lnTo>
                <a:lnTo>
                  <a:pt x="220964" y="45947"/>
                </a:lnTo>
                <a:lnTo>
                  <a:pt x="236204" y="31517"/>
                </a:lnTo>
                <a:close/>
              </a:path>
              <a:path w="248919" h="254635">
                <a:moveTo>
                  <a:pt x="220964" y="228569"/>
                </a:moveTo>
                <a:lnTo>
                  <a:pt x="220964" y="220949"/>
                </a:lnTo>
                <a:lnTo>
                  <a:pt x="214868" y="227045"/>
                </a:lnTo>
                <a:lnTo>
                  <a:pt x="203960" y="227045"/>
                </a:lnTo>
                <a:lnTo>
                  <a:pt x="205403" y="228569"/>
                </a:lnTo>
                <a:lnTo>
                  <a:pt x="220964" y="228569"/>
                </a:lnTo>
                <a:close/>
              </a:path>
              <a:path w="248919" h="254635">
                <a:moveTo>
                  <a:pt x="236204" y="228569"/>
                </a:moveTo>
                <a:lnTo>
                  <a:pt x="205403" y="228569"/>
                </a:lnTo>
                <a:lnTo>
                  <a:pt x="222488" y="246603"/>
                </a:lnTo>
                <a:lnTo>
                  <a:pt x="222488" y="242285"/>
                </a:lnTo>
                <a:lnTo>
                  <a:pt x="236204" y="228569"/>
                </a:lnTo>
                <a:close/>
              </a:path>
              <a:path w="248919" h="254635">
                <a:moveTo>
                  <a:pt x="245348" y="22860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2488" y="25908"/>
                </a:lnTo>
                <a:lnTo>
                  <a:pt x="222488" y="13716"/>
                </a:lnTo>
                <a:lnTo>
                  <a:pt x="236204" y="25908"/>
                </a:lnTo>
                <a:lnTo>
                  <a:pt x="236204" y="31517"/>
                </a:lnTo>
                <a:lnTo>
                  <a:pt x="245348" y="22860"/>
                </a:lnTo>
                <a:close/>
              </a:path>
              <a:path w="248919" h="254635">
                <a:moveTo>
                  <a:pt x="236204" y="25908"/>
                </a:moveTo>
                <a:lnTo>
                  <a:pt x="222488" y="13716"/>
                </a:lnTo>
                <a:lnTo>
                  <a:pt x="222488" y="25908"/>
                </a:lnTo>
                <a:lnTo>
                  <a:pt x="236204" y="25908"/>
                </a:lnTo>
                <a:close/>
              </a:path>
              <a:path w="248919" h="254635">
                <a:moveTo>
                  <a:pt x="245348" y="233141"/>
                </a:moveTo>
                <a:lnTo>
                  <a:pt x="245348" y="22860"/>
                </a:lnTo>
                <a:lnTo>
                  <a:pt x="222488" y="44504"/>
                </a:lnTo>
                <a:lnTo>
                  <a:pt x="222488" y="211484"/>
                </a:lnTo>
                <a:lnTo>
                  <a:pt x="245348" y="233141"/>
                </a:lnTo>
                <a:close/>
              </a:path>
              <a:path w="248919" h="254635">
                <a:moveTo>
                  <a:pt x="236204" y="242285"/>
                </a:moveTo>
                <a:lnTo>
                  <a:pt x="236204" y="228569"/>
                </a:lnTo>
                <a:lnTo>
                  <a:pt x="222488" y="242285"/>
                </a:lnTo>
                <a:lnTo>
                  <a:pt x="222488" y="246603"/>
                </a:lnTo>
                <a:lnTo>
                  <a:pt x="227060" y="251429"/>
                </a:lnTo>
                <a:lnTo>
                  <a:pt x="236204" y="242285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96419" y="6216396"/>
            <a:ext cx="224012" cy="228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84227" y="6204204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5">
                <a:moveTo>
                  <a:pt x="248396" y="248381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1336"/>
                </a:lnTo>
                <a:lnTo>
                  <a:pt x="21336" y="4572"/>
                </a:lnTo>
                <a:lnTo>
                  <a:pt x="42668" y="25904"/>
                </a:lnTo>
                <a:lnTo>
                  <a:pt x="205728" y="25904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1429"/>
                </a:lnTo>
                <a:lnTo>
                  <a:pt x="248396" y="248381"/>
                </a:lnTo>
                <a:close/>
              </a:path>
              <a:path w="248919" h="254635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988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19" h="254635">
                <a:moveTo>
                  <a:pt x="24384" y="210635"/>
                </a:moveTo>
                <a:lnTo>
                  <a:pt x="24384" y="43857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0635"/>
                </a:lnTo>
                <a:close/>
              </a:path>
              <a:path w="248919" h="254635">
                <a:moveTo>
                  <a:pt x="48768" y="222488"/>
                </a:moveTo>
                <a:lnTo>
                  <a:pt x="30480" y="204200"/>
                </a:lnTo>
                <a:lnTo>
                  <a:pt x="3048" y="233156"/>
                </a:lnTo>
                <a:lnTo>
                  <a:pt x="12192" y="241531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18" y="225536"/>
                </a:lnTo>
                <a:lnTo>
                  <a:pt x="48768" y="222488"/>
                </a:lnTo>
                <a:close/>
              </a:path>
              <a:path w="248919" h="254635">
                <a:moveTo>
                  <a:pt x="245348" y="251429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2668" y="228584"/>
                </a:lnTo>
                <a:lnTo>
                  <a:pt x="21336" y="249905"/>
                </a:lnTo>
                <a:lnTo>
                  <a:pt x="3048" y="233156"/>
                </a:lnTo>
                <a:lnTo>
                  <a:pt x="3048" y="252445"/>
                </a:lnTo>
                <a:lnTo>
                  <a:pt x="4572" y="254477"/>
                </a:lnTo>
                <a:lnTo>
                  <a:pt x="242300" y="254477"/>
                </a:lnTo>
                <a:lnTo>
                  <a:pt x="245348" y="251429"/>
                </a:lnTo>
                <a:close/>
              </a:path>
              <a:path w="248919" h="254635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5">
                <a:moveTo>
                  <a:pt x="44196" y="27432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988"/>
                </a:lnTo>
                <a:lnTo>
                  <a:pt x="27432" y="47074"/>
                </a:lnTo>
                <a:lnTo>
                  <a:pt x="27432" y="33528"/>
                </a:lnTo>
                <a:lnTo>
                  <a:pt x="33528" y="27432"/>
                </a:lnTo>
                <a:lnTo>
                  <a:pt x="44196" y="27432"/>
                </a:lnTo>
                <a:close/>
              </a:path>
              <a:path w="248919" h="254635">
                <a:moveTo>
                  <a:pt x="42668" y="228584"/>
                </a:moveTo>
                <a:lnTo>
                  <a:pt x="12192" y="228584"/>
                </a:lnTo>
                <a:lnTo>
                  <a:pt x="24384" y="240776"/>
                </a:lnTo>
                <a:lnTo>
                  <a:pt x="24384" y="246859"/>
                </a:lnTo>
                <a:lnTo>
                  <a:pt x="42668" y="228584"/>
                </a:lnTo>
                <a:close/>
              </a:path>
              <a:path w="248919" h="254635">
                <a:moveTo>
                  <a:pt x="24384" y="246859"/>
                </a:moveTo>
                <a:lnTo>
                  <a:pt x="24384" y="240776"/>
                </a:lnTo>
                <a:lnTo>
                  <a:pt x="12192" y="228584"/>
                </a:lnTo>
                <a:lnTo>
                  <a:pt x="12192" y="241531"/>
                </a:lnTo>
                <a:lnTo>
                  <a:pt x="21336" y="249905"/>
                </a:lnTo>
                <a:lnTo>
                  <a:pt x="24384" y="246859"/>
                </a:lnTo>
                <a:close/>
              </a:path>
              <a:path w="248919" h="254635">
                <a:moveTo>
                  <a:pt x="48768" y="32004"/>
                </a:moveTo>
                <a:lnTo>
                  <a:pt x="4419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7074"/>
                </a:lnTo>
                <a:lnTo>
                  <a:pt x="30480" y="50292"/>
                </a:lnTo>
                <a:lnTo>
                  <a:pt x="48768" y="32004"/>
                </a:lnTo>
                <a:close/>
              </a:path>
              <a:path w="248919" h="254635">
                <a:moveTo>
                  <a:pt x="48768" y="45202"/>
                </a:moveTo>
                <a:lnTo>
                  <a:pt x="48768" y="32004"/>
                </a:lnTo>
                <a:lnTo>
                  <a:pt x="30480" y="50292"/>
                </a:lnTo>
                <a:lnTo>
                  <a:pt x="27432" y="47074"/>
                </a:lnTo>
                <a:lnTo>
                  <a:pt x="27432" y="207418"/>
                </a:lnTo>
                <a:lnTo>
                  <a:pt x="30480" y="204200"/>
                </a:lnTo>
                <a:lnTo>
                  <a:pt x="39624" y="213344"/>
                </a:lnTo>
                <a:lnTo>
                  <a:pt x="39624" y="53340"/>
                </a:lnTo>
                <a:lnTo>
                  <a:pt x="48768" y="45202"/>
                </a:lnTo>
                <a:close/>
              </a:path>
              <a:path w="248919" h="254635">
                <a:moveTo>
                  <a:pt x="45718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1"/>
                </a:lnTo>
                <a:lnTo>
                  <a:pt x="45718" y="225536"/>
                </a:lnTo>
                <a:close/>
              </a:path>
              <a:path w="248919" h="254635">
                <a:moveTo>
                  <a:pt x="53324" y="53340"/>
                </a:moveTo>
                <a:lnTo>
                  <a:pt x="53324" y="41148"/>
                </a:lnTo>
                <a:lnTo>
                  <a:pt x="39624" y="53340"/>
                </a:lnTo>
                <a:lnTo>
                  <a:pt x="53324" y="53340"/>
                </a:lnTo>
                <a:close/>
              </a:path>
              <a:path w="248919" h="254635">
                <a:moveTo>
                  <a:pt x="53324" y="201152"/>
                </a:moveTo>
                <a:lnTo>
                  <a:pt x="53324" y="53340"/>
                </a:lnTo>
                <a:lnTo>
                  <a:pt x="39624" y="53340"/>
                </a:lnTo>
                <a:lnTo>
                  <a:pt x="39624" y="201152"/>
                </a:lnTo>
                <a:lnTo>
                  <a:pt x="53324" y="201152"/>
                </a:lnTo>
                <a:close/>
              </a:path>
              <a:path w="248919" h="254635">
                <a:moveTo>
                  <a:pt x="207248" y="201152"/>
                </a:moveTo>
                <a:lnTo>
                  <a:pt x="39624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5056" y="225536"/>
                </a:lnTo>
                <a:lnTo>
                  <a:pt x="195056" y="213344"/>
                </a:lnTo>
                <a:lnTo>
                  <a:pt x="207248" y="201152"/>
                </a:lnTo>
                <a:close/>
              </a:path>
              <a:path w="248919" h="254635">
                <a:moveTo>
                  <a:pt x="53324" y="225536"/>
                </a:moveTo>
                <a:lnTo>
                  <a:pt x="53324" y="213344"/>
                </a:lnTo>
                <a:lnTo>
                  <a:pt x="39624" y="201152"/>
                </a:lnTo>
                <a:lnTo>
                  <a:pt x="39624" y="213344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24" y="225536"/>
                </a:lnTo>
                <a:close/>
              </a:path>
              <a:path w="248919" h="254635">
                <a:moveTo>
                  <a:pt x="204200" y="27432"/>
                </a:moveTo>
                <a:lnTo>
                  <a:pt x="44196" y="27432"/>
                </a:lnTo>
                <a:lnTo>
                  <a:pt x="48768" y="32004"/>
                </a:lnTo>
                <a:lnTo>
                  <a:pt x="48768" y="45202"/>
                </a:lnTo>
                <a:lnTo>
                  <a:pt x="53324" y="41148"/>
                </a:lnTo>
                <a:lnTo>
                  <a:pt x="53324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720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48919" h="254635">
                <a:moveTo>
                  <a:pt x="48768" y="225536"/>
                </a:moveTo>
                <a:lnTo>
                  <a:pt x="48768" y="222488"/>
                </a:lnTo>
                <a:lnTo>
                  <a:pt x="45718" y="225536"/>
                </a:lnTo>
                <a:lnTo>
                  <a:pt x="48768" y="225536"/>
                </a:lnTo>
                <a:close/>
              </a:path>
              <a:path w="248919" h="254635">
                <a:moveTo>
                  <a:pt x="207248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7248" y="53340"/>
                </a:lnTo>
                <a:close/>
              </a:path>
              <a:path w="248919" h="254635">
                <a:moveTo>
                  <a:pt x="207248" y="201152"/>
                </a:moveTo>
                <a:lnTo>
                  <a:pt x="207248" y="53340"/>
                </a:lnTo>
                <a:lnTo>
                  <a:pt x="195056" y="53340"/>
                </a:lnTo>
                <a:lnTo>
                  <a:pt x="195056" y="201152"/>
                </a:lnTo>
                <a:lnTo>
                  <a:pt x="207248" y="201152"/>
                </a:lnTo>
                <a:close/>
              </a:path>
              <a:path w="248919" h="254635">
                <a:moveTo>
                  <a:pt x="207248" y="214176"/>
                </a:moveTo>
                <a:lnTo>
                  <a:pt x="207248" y="201152"/>
                </a:lnTo>
                <a:lnTo>
                  <a:pt x="195056" y="213344"/>
                </a:lnTo>
                <a:lnTo>
                  <a:pt x="195056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7248" y="214176"/>
                </a:lnTo>
                <a:close/>
              </a:path>
              <a:path w="248919" h="254635">
                <a:moveTo>
                  <a:pt x="220964" y="45720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6392" y="50292"/>
                </a:lnTo>
                <a:lnTo>
                  <a:pt x="220964" y="45720"/>
                </a:lnTo>
                <a:close/>
              </a:path>
              <a:path w="248919" h="254635">
                <a:moveTo>
                  <a:pt x="220964" y="208772"/>
                </a:moveTo>
                <a:lnTo>
                  <a:pt x="220964" y="45720"/>
                </a:lnTo>
                <a:lnTo>
                  <a:pt x="216392" y="50292"/>
                </a:lnTo>
                <a:lnTo>
                  <a:pt x="199628" y="32004"/>
                </a:lnTo>
                <a:lnTo>
                  <a:pt x="199628" y="45720"/>
                </a:lnTo>
                <a:lnTo>
                  <a:pt x="207248" y="53340"/>
                </a:lnTo>
                <a:lnTo>
                  <a:pt x="207248" y="214176"/>
                </a:lnTo>
                <a:lnTo>
                  <a:pt x="216392" y="204200"/>
                </a:lnTo>
                <a:lnTo>
                  <a:pt x="220964" y="208772"/>
                </a:lnTo>
                <a:close/>
              </a:path>
              <a:path w="248919" h="254635">
                <a:moveTo>
                  <a:pt x="245348" y="233156"/>
                </a:moveTo>
                <a:lnTo>
                  <a:pt x="216392" y="204200"/>
                </a:lnTo>
                <a:lnTo>
                  <a:pt x="199628" y="222488"/>
                </a:lnTo>
                <a:lnTo>
                  <a:pt x="202678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48919" h="254635">
                <a:moveTo>
                  <a:pt x="202678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8" y="225536"/>
                </a:lnTo>
                <a:close/>
              </a:path>
              <a:path w="248919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78" y="225536"/>
                </a:lnTo>
                <a:lnTo>
                  <a:pt x="205724" y="228581"/>
                </a:lnTo>
                <a:lnTo>
                  <a:pt x="220964" y="228584"/>
                </a:lnTo>
                <a:close/>
              </a:path>
              <a:path w="248919" h="254635">
                <a:moveTo>
                  <a:pt x="236204" y="30480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5720"/>
                </a:lnTo>
                <a:lnTo>
                  <a:pt x="236204" y="30480"/>
                </a:lnTo>
                <a:close/>
              </a:path>
              <a:path w="24891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2488" y="25908"/>
                </a:lnTo>
                <a:lnTo>
                  <a:pt x="222488" y="12192"/>
                </a:lnTo>
                <a:lnTo>
                  <a:pt x="236204" y="25908"/>
                </a:lnTo>
                <a:lnTo>
                  <a:pt x="236204" y="30480"/>
                </a:lnTo>
                <a:lnTo>
                  <a:pt x="245348" y="21336"/>
                </a:lnTo>
                <a:close/>
              </a:path>
              <a:path w="248919" h="254635">
                <a:moveTo>
                  <a:pt x="236204" y="228584"/>
                </a:moveTo>
                <a:lnTo>
                  <a:pt x="205728" y="228584"/>
                </a:lnTo>
                <a:lnTo>
                  <a:pt x="222488" y="245336"/>
                </a:lnTo>
                <a:lnTo>
                  <a:pt x="222488" y="240776"/>
                </a:lnTo>
                <a:lnTo>
                  <a:pt x="236204" y="228584"/>
                </a:lnTo>
                <a:close/>
              </a:path>
              <a:path w="248919" h="254635">
                <a:moveTo>
                  <a:pt x="236204" y="25908"/>
                </a:moveTo>
                <a:lnTo>
                  <a:pt x="222488" y="12192"/>
                </a:lnTo>
                <a:lnTo>
                  <a:pt x="222488" y="25908"/>
                </a:lnTo>
                <a:lnTo>
                  <a:pt x="236204" y="25908"/>
                </a:lnTo>
                <a:close/>
              </a:path>
              <a:path w="248919" h="254635">
                <a:moveTo>
                  <a:pt x="245348" y="233156"/>
                </a:moveTo>
                <a:lnTo>
                  <a:pt x="245348" y="21336"/>
                </a:lnTo>
                <a:lnTo>
                  <a:pt x="222488" y="44196"/>
                </a:lnTo>
                <a:lnTo>
                  <a:pt x="222488" y="210296"/>
                </a:lnTo>
                <a:lnTo>
                  <a:pt x="245348" y="233156"/>
                </a:lnTo>
                <a:close/>
              </a:path>
              <a:path w="248919" h="254635">
                <a:moveTo>
                  <a:pt x="236204" y="241531"/>
                </a:moveTo>
                <a:lnTo>
                  <a:pt x="236204" y="228584"/>
                </a:lnTo>
                <a:lnTo>
                  <a:pt x="222488" y="240776"/>
                </a:lnTo>
                <a:lnTo>
                  <a:pt x="222488" y="245336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00991" y="6608033"/>
            <a:ext cx="224012" cy="2285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88799" y="6594317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4">
                <a:moveTo>
                  <a:pt x="248396" y="248381"/>
                </a:moveTo>
                <a:lnTo>
                  <a:pt x="248396" y="6096"/>
                </a:lnTo>
                <a:lnTo>
                  <a:pt x="243824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2860"/>
                </a:lnTo>
                <a:lnTo>
                  <a:pt x="21336" y="4572"/>
                </a:lnTo>
                <a:lnTo>
                  <a:pt x="42660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2860"/>
                </a:lnTo>
                <a:lnTo>
                  <a:pt x="245348" y="252445"/>
                </a:lnTo>
                <a:lnTo>
                  <a:pt x="248396" y="248381"/>
                </a:lnTo>
                <a:close/>
              </a:path>
              <a:path w="248919" h="254634">
                <a:moveTo>
                  <a:pt x="42660" y="25908"/>
                </a:moveTo>
                <a:lnTo>
                  <a:pt x="21336" y="4572"/>
                </a:lnTo>
                <a:lnTo>
                  <a:pt x="3048" y="22860"/>
                </a:lnTo>
                <a:lnTo>
                  <a:pt x="12192" y="31522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42660" y="25908"/>
                </a:lnTo>
                <a:close/>
              </a:path>
              <a:path w="248919" h="254634">
                <a:moveTo>
                  <a:pt x="24384" y="211816"/>
                </a:moveTo>
                <a:lnTo>
                  <a:pt x="24384" y="43073"/>
                </a:lnTo>
                <a:lnTo>
                  <a:pt x="3048" y="22860"/>
                </a:lnTo>
                <a:lnTo>
                  <a:pt x="3048" y="233141"/>
                </a:lnTo>
                <a:lnTo>
                  <a:pt x="24384" y="211816"/>
                </a:lnTo>
                <a:close/>
              </a:path>
              <a:path w="248919" h="254634">
                <a:moveTo>
                  <a:pt x="48752" y="222473"/>
                </a:moveTo>
                <a:lnTo>
                  <a:pt x="32004" y="204200"/>
                </a:lnTo>
                <a:lnTo>
                  <a:pt x="3048" y="233141"/>
                </a:lnTo>
                <a:lnTo>
                  <a:pt x="12192" y="242285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7045"/>
                </a:lnTo>
                <a:lnTo>
                  <a:pt x="44423" y="227045"/>
                </a:lnTo>
                <a:lnTo>
                  <a:pt x="48752" y="222473"/>
                </a:lnTo>
                <a:close/>
              </a:path>
              <a:path w="248919" h="254634">
                <a:moveTo>
                  <a:pt x="245348" y="252445"/>
                </a:moveTo>
                <a:lnTo>
                  <a:pt x="245348" y="233141"/>
                </a:lnTo>
                <a:lnTo>
                  <a:pt x="227060" y="251429"/>
                </a:lnTo>
                <a:lnTo>
                  <a:pt x="205403" y="228569"/>
                </a:lnTo>
                <a:lnTo>
                  <a:pt x="42980" y="228569"/>
                </a:lnTo>
                <a:lnTo>
                  <a:pt x="21336" y="251429"/>
                </a:lnTo>
                <a:lnTo>
                  <a:pt x="3048" y="233141"/>
                </a:lnTo>
                <a:lnTo>
                  <a:pt x="3048" y="252445"/>
                </a:lnTo>
                <a:lnTo>
                  <a:pt x="4572" y="254477"/>
                </a:lnTo>
                <a:lnTo>
                  <a:pt x="243824" y="254477"/>
                </a:lnTo>
                <a:lnTo>
                  <a:pt x="245348" y="252445"/>
                </a:lnTo>
                <a:close/>
              </a:path>
              <a:path w="248919" h="254634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4">
                <a:moveTo>
                  <a:pt x="45706" y="28956"/>
                </a:moveTo>
                <a:lnTo>
                  <a:pt x="42660" y="25908"/>
                </a:lnTo>
                <a:lnTo>
                  <a:pt x="12192" y="25908"/>
                </a:lnTo>
                <a:lnTo>
                  <a:pt x="12192" y="31522"/>
                </a:lnTo>
                <a:lnTo>
                  <a:pt x="27432" y="45960"/>
                </a:lnTo>
                <a:lnTo>
                  <a:pt x="27432" y="33528"/>
                </a:lnTo>
                <a:lnTo>
                  <a:pt x="33528" y="28956"/>
                </a:lnTo>
                <a:lnTo>
                  <a:pt x="45706" y="28956"/>
                </a:lnTo>
                <a:close/>
              </a:path>
              <a:path w="248919" h="254634">
                <a:moveTo>
                  <a:pt x="42980" y="228569"/>
                </a:moveTo>
                <a:lnTo>
                  <a:pt x="12192" y="228569"/>
                </a:lnTo>
                <a:lnTo>
                  <a:pt x="24384" y="242285"/>
                </a:lnTo>
                <a:lnTo>
                  <a:pt x="24384" y="248210"/>
                </a:lnTo>
                <a:lnTo>
                  <a:pt x="42980" y="228569"/>
                </a:lnTo>
                <a:close/>
              </a:path>
              <a:path w="248919" h="254634">
                <a:moveTo>
                  <a:pt x="24384" y="248210"/>
                </a:moveTo>
                <a:lnTo>
                  <a:pt x="24384" y="242285"/>
                </a:lnTo>
                <a:lnTo>
                  <a:pt x="12192" y="228569"/>
                </a:lnTo>
                <a:lnTo>
                  <a:pt x="12192" y="242285"/>
                </a:lnTo>
                <a:lnTo>
                  <a:pt x="21336" y="251429"/>
                </a:lnTo>
                <a:lnTo>
                  <a:pt x="24384" y="248210"/>
                </a:lnTo>
                <a:close/>
              </a:path>
              <a:path w="248919" h="254634">
                <a:moveTo>
                  <a:pt x="48752" y="32004"/>
                </a:moveTo>
                <a:lnTo>
                  <a:pt x="45706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960"/>
                </a:lnTo>
                <a:lnTo>
                  <a:pt x="32004" y="50292"/>
                </a:lnTo>
                <a:lnTo>
                  <a:pt x="48752" y="32004"/>
                </a:lnTo>
                <a:close/>
              </a:path>
              <a:path w="248919" h="254634">
                <a:moveTo>
                  <a:pt x="48752" y="45216"/>
                </a:moveTo>
                <a:lnTo>
                  <a:pt x="48752" y="32004"/>
                </a:lnTo>
                <a:lnTo>
                  <a:pt x="32004" y="50292"/>
                </a:lnTo>
                <a:lnTo>
                  <a:pt x="27432" y="45960"/>
                </a:lnTo>
                <a:lnTo>
                  <a:pt x="27432" y="208770"/>
                </a:lnTo>
                <a:lnTo>
                  <a:pt x="32004" y="204200"/>
                </a:lnTo>
                <a:lnTo>
                  <a:pt x="39624" y="212514"/>
                </a:lnTo>
                <a:lnTo>
                  <a:pt x="39624" y="53340"/>
                </a:lnTo>
                <a:lnTo>
                  <a:pt x="48752" y="45216"/>
                </a:lnTo>
                <a:close/>
              </a:path>
              <a:path w="248919" h="254634">
                <a:moveTo>
                  <a:pt x="44423" y="227045"/>
                </a:moveTo>
                <a:lnTo>
                  <a:pt x="33528" y="227045"/>
                </a:lnTo>
                <a:lnTo>
                  <a:pt x="27432" y="220949"/>
                </a:lnTo>
                <a:lnTo>
                  <a:pt x="27432" y="228569"/>
                </a:lnTo>
                <a:lnTo>
                  <a:pt x="42980" y="228569"/>
                </a:lnTo>
                <a:lnTo>
                  <a:pt x="44423" y="227045"/>
                </a:lnTo>
                <a:close/>
              </a:path>
              <a:path w="248919" h="254634">
                <a:moveTo>
                  <a:pt x="53324" y="53340"/>
                </a:moveTo>
                <a:lnTo>
                  <a:pt x="53324" y="41148"/>
                </a:lnTo>
                <a:lnTo>
                  <a:pt x="39624" y="53340"/>
                </a:lnTo>
                <a:lnTo>
                  <a:pt x="53324" y="53340"/>
                </a:lnTo>
                <a:close/>
              </a:path>
              <a:path w="248919" h="254634">
                <a:moveTo>
                  <a:pt x="53324" y="201152"/>
                </a:moveTo>
                <a:lnTo>
                  <a:pt x="53324" y="53340"/>
                </a:lnTo>
                <a:lnTo>
                  <a:pt x="39624" y="53340"/>
                </a:lnTo>
                <a:lnTo>
                  <a:pt x="39624" y="201152"/>
                </a:lnTo>
                <a:lnTo>
                  <a:pt x="53324" y="201152"/>
                </a:lnTo>
                <a:close/>
              </a:path>
              <a:path w="248919" h="254634">
                <a:moveTo>
                  <a:pt x="208772" y="201152"/>
                </a:moveTo>
                <a:lnTo>
                  <a:pt x="39624" y="201152"/>
                </a:lnTo>
                <a:lnTo>
                  <a:pt x="53324" y="213344"/>
                </a:lnTo>
                <a:lnTo>
                  <a:pt x="53324" y="227045"/>
                </a:lnTo>
                <a:lnTo>
                  <a:pt x="195056" y="227045"/>
                </a:lnTo>
                <a:lnTo>
                  <a:pt x="195056" y="213344"/>
                </a:lnTo>
                <a:lnTo>
                  <a:pt x="208772" y="201152"/>
                </a:lnTo>
                <a:close/>
              </a:path>
              <a:path w="248919" h="254634">
                <a:moveTo>
                  <a:pt x="53324" y="227045"/>
                </a:moveTo>
                <a:lnTo>
                  <a:pt x="53324" y="213344"/>
                </a:lnTo>
                <a:lnTo>
                  <a:pt x="39624" y="201152"/>
                </a:lnTo>
                <a:lnTo>
                  <a:pt x="39624" y="212514"/>
                </a:lnTo>
                <a:lnTo>
                  <a:pt x="48752" y="222473"/>
                </a:lnTo>
                <a:lnTo>
                  <a:pt x="48752" y="227045"/>
                </a:lnTo>
                <a:lnTo>
                  <a:pt x="53324" y="227045"/>
                </a:lnTo>
                <a:close/>
              </a:path>
              <a:path w="248919" h="254634">
                <a:moveTo>
                  <a:pt x="48752" y="227045"/>
                </a:moveTo>
                <a:lnTo>
                  <a:pt x="48752" y="222473"/>
                </a:lnTo>
                <a:lnTo>
                  <a:pt x="44423" y="227045"/>
                </a:lnTo>
                <a:lnTo>
                  <a:pt x="48752" y="227045"/>
                </a:lnTo>
                <a:close/>
              </a:path>
              <a:path w="248919" h="254634">
                <a:moveTo>
                  <a:pt x="202676" y="28956"/>
                </a:moveTo>
                <a:lnTo>
                  <a:pt x="45706" y="28956"/>
                </a:lnTo>
                <a:lnTo>
                  <a:pt x="48752" y="32004"/>
                </a:lnTo>
                <a:lnTo>
                  <a:pt x="48752" y="45216"/>
                </a:lnTo>
                <a:lnTo>
                  <a:pt x="53324" y="41148"/>
                </a:lnTo>
                <a:lnTo>
                  <a:pt x="53324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212"/>
                </a:lnTo>
                <a:lnTo>
                  <a:pt x="199628" y="32004"/>
                </a:lnTo>
                <a:lnTo>
                  <a:pt x="202676" y="28956"/>
                </a:lnTo>
                <a:close/>
              </a:path>
              <a:path w="248919" h="254634">
                <a:moveTo>
                  <a:pt x="208772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8772" y="53340"/>
                </a:lnTo>
                <a:close/>
              </a:path>
              <a:path w="248919" h="254634">
                <a:moveTo>
                  <a:pt x="208772" y="201152"/>
                </a:moveTo>
                <a:lnTo>
                  <a:pt x="208772" y="53340"/>
                </a:lnTo>
                <a:lnTo>
                  <a:pt x="195056" y="53340"/>
                </a:lnTo>
                <a:lnTo>
                  <a:pt x="195056" y="201152"/>
                </a:lnTo>
                <a:lnTo>
                  <a:pt x="208772" y="201152"/>
                </a:lnTo>
                <a:close/>
              </a:path>
              <a:path w="248919" h="254634">
                <a:moveTo>
                  <a:pt x="208772" y="212506"/>
                </a:moveTo>
                <a:lnTo>
                  <a:pt x="208772" y="201152"/>
                </a:lnTo>
                <a:lnTo>
                  <a:pt x="195056" y="213344"/>
                </a:lnTo>
                <a:lnTo>
                  <a:pt x="195056" y="227045"/>
                </a:lnTo>
                <a:lnTo>
                  <a:pt x="199628" y="227045"/>
                </a:lnTo>
                <a:lnTo>
                  <a:pt x="199628" y="222473"/>
                </a:lnTo>
                <a:lnTo>
                  <a:pt x="208772" y="212506"/>
                </a:lnTo>
                <a:close/>
              </a:path>
              <a:path w="248919" h="254634">
                <a:moveTo>
                  <a:pt x="220964" y="45960"/>
                </a:moveTo>
                <a:lnTo>
                  <a:pt x="220964" y="33528"/>
                </a:lnTo>
                <a:lnTo>
                  <a:pt x="214868" y="28956"/>
                </a:lnTo>
                <a:lnTo>
                  <a:pt x="202676" y="28956"/>
                </a:lnTo>
                <a:lnTo>
                  <a:pt x="199628" y="32004"/>
                </a:lnTo>
                <a:lnTo>
                  <a:pt x="216392" y="50292"/>
                </a:lnTo>
                <a:lnTo>
                  <a:pt x="220964" y="45960"/>
                </a:lnTo>
                <a:close/>
              </a:path>
              <a:path w="248919" h="254634">
                <a:moveTo>
                  <a:pt x="220964" y="208770"/>
                </a:moveTo>
                <a:lnTo>
                  <a:pt x="220964" y="45960"/>
                </a:lnTo>
                <a:lnTo>
                  <a:pt x="216392" y="50292"/>
                </a:lnTo>
                <a:lnTo>
                  <a:pt x="199628" y="32004"/>
                </a:lnTo>
                <a:lnTo>
                  <a:pt x="199628" y="45212"/>
                </a:lnTo>
                <a:lnTo>
                  <a:pt x="208772" y="53340"/>
                </a:lnTo>
                <a:lnTo>
                  <a:pt x="208772" y="212506"/>
                </a:lnTo>
                <a:lnTo>
                  <a:pt x="216392" y="204200"/>
                </a:lnTo>
                <a:lnTo>
                  <a:pt x="220964" y="208770"/>
                </a:lnTo>
                <a:close/>
              </a:path>
              <a:path w="248919" h="254634">
                <a:moveTo>
                  <a:pt x="245348" y="233141"/>
                </a:moveTo>
                <a:lnTo>
                  <a:pt x="216392" y="204200"/>
                </a:lnTo>
                <a:lnTo>
                  <a:pt x="199628" y="222473"/>
                </a:lnTo>
                <a:lnTo>
                  <a:pt x="203960" y="227045"/>
                </a:lnTo>
                <a:lnTo>
                  <a:pt x="214868" y="227045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85"/>
                </a:lnTo>
                <a:lnTo>
                  <a:pt x="245348" y="233141"/>
                </a:lnTo>
                <a:close/>
              </a:path>
              <a:path w="248919" h="254634">
                <a:moveTo>
                  <a:pt x="203960" y="227045"/>
                </a:moveTo>
                <a:lnTo>
                  <a:pt x="199628" y="222473"/>
                </a:lnTo>
                <a:lnTo>
                  <a:pt x="199628" y="227045"/>
                </a:lnTo>
                <a:lnTo>
                  <a:pt x="203960" y="227045"/>
                </a:lnTo>
                <a:close/>
              </a:path>
              <a:path w="248919" h="254634">
                <a:moveTo>
                  <a:pt x="236204" y="31522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2676" y="28956"/>
                </a:lnTo>
                <a:lnTo>
                  <a:pt x="214868" y="28956"/>
                </a:lnTo>
                <a:lnTo>
                  <a:pt x="220964" y="33528"/>
                </a:lnTo>
                <a:lnTo>
                  <a:pt x="220964" y="45960"/>
                </a:lnTo>
                <a:lnTo>
                  <a:pt x="236204" y="31522"/>
                </a:lnTo>
                <a:close/>
              </a:path>
              <a:path w="248919" h="254634">
                <a:moveTo>
                  <a:pt x="220964" y="228569"/>
                </a:moveTo>
                <a:lnTo>
                  <a:pt x="220964" y="220949"/>
                </a:lnTo>
                <a:lnTo>
                  <a:pt x="214868" y="227045"/>
                </a:lnTo>
                <a:lnTo>
                  <a:pt x="203960" y="227045"/>
                </a:lnTo>
                <a:lnTo>
                  <a:pt x="205403" y="228569"/>
                </a:lnTo>
                <a:lnTo>
                  <a:pt x="220964" y="228569"/>
                </a:lnTo>
                <a:close/>
              </a:path>
              <a:path w="248919" h="254634">
                <a:moveTo>
                  <a:pt x="236204" y="228569"/>
                </a:moveTo>
                <a:lnTo>
                  <a:pt x="205403" y="228569"/>
                </a:lnTo>
                <a:lnTo>
                  <a:pt x="224012" y="248212"/>
                </a:lnTo>
                <a:lnTo>
                  <a:pt x="224012" y="242285"/>
                </a:lnTo>
                <a:lnTo>
                  <a:pt x="236204" y="228569"/>
                </a:lnTo>
                <a:close/>
              </a:path>
              <a:path w="248919" h="254634">
                <a:moveTo>
                  <a:pt x="245348" y="22860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1522"/>
                </a:lnTo>
                <a:lnTo>
                  <a:pt x="245348" y="22860"/>
                </a:lnTo>
                <a:close/>
              </a:path>
              <a:path w="248919" h="254634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19" h="254634">
                <a:moveTo>
                  <a:pt x="245348" y="233141"/>
                </a:moveTo>
                <a:lnTo>
                  <a:pt x="245348" y="22860"/>
                </a:lnTo>
                <a:lnTo>
                  <a:pt x="224012" y="43073"/>
                </a:lnTo>
                <a:lnTo>
                  <a:pt x="224012" y="211816"/>
                </a:lnTo>
                <a:lnTo>
                  <a:pt x="245348" y="233141"/>
                </a:lnTo>
                <a:close/>
              </a:path>
              <a:path w="248919" h="254634">
                <a:moveTo>
                  <a:pt x="236204" y="242285"/>
                </a:moveTo>
                <a:lnTo>
                  <a:pt x="236204" y="228569"/>
                </a:lnTo>
                <a:lnTo>
                  <a:pt x="224012" y="242285"/>
                </a:lnTo>
                <a:lnTo>
                  <a:pt x="224012" y="248212"/>
                </a:lnTo>
                <a:lnTo>
                  <a:pt x="227060" y="251429"/>
                </a:lnTo>
                <a:lnTo>
                  <a:pt x="236204" y="242285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</a:t>
            </a:r>
            <a:r>
              <a:rPr spc="-80" dirty="0"/>
              <a:t> </a:t>
            </a:r>
            <a:r>
              <a:rPr spc="-5" dirty="0"/>
              <a:t>Quiz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9216" y="2749072"/>
            <a:ext cx="7125970" cy="20008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  <a:buAutoNum type="arabicPeriod" startAt="3"/>
              <a:tabLst>
                <a:tab pos="267335" algn="l"/>
              </a:tabLst>
            </a:pP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What should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you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do if a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patient complains that her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privacy </a:t>
            </a:r>
            <a:r>
              <a:rPr sz="1800" b="1" spc="10" dirty="0">
                <a:solidFill>
                  <a:srgbClr val="003265"/>
                </a:solidFill>
                <a:latin typeface="Arial"/>
                <a:cs typeface="Arial"/>
              </a:rPr>
              <a:t>was 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violated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during her</a:t>
            </a:r>
            <a:r>
              <a:rPr sz="1800" b="1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stay?</a:t>
            </a:r>
            <a:endParaRPr sz="1800">
              <a:latin typeface="Arial"/>
              <a:cs typeface="Arial"/>
            </a:endParaRPr>
          </a:p>
          <a:p>
            <a:pPr marL="545465" marR="111760" lvl="1">
              <a:lnSpc>
                <a:spcPts val="1939"/>
              </a:lnSpc>
              <a:spcBef>
                <a:spcPts val="440"/>
              </a:spcBef>
              <a:buAutoNum type="alphaUcPeriod"/>
              <a:tabLst>
                <a:tab pos="825500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Tell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patient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contact the person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responsible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handling 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complaints listed on the Notice of Privacy</a:t>
            </a:r>
            <a:r>
              <a:rPr sz="18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Practices.</a:t>
            </a:r>
            <a:endParaRPr sz="1800">
              <a:latin typeface="Arial"/>
              <a:cs typeface="Arial"/>
            </a:endParaRPr>
          </a:p>
          <a:p>
            <a:pPr marL="824865" lvl="1" indent="-279400">
              <a:lnSpc>
                <a:spcPct val="100000"/>
              </a:lnSpc>
              <a:spcBef>
                <a:spcPts val="195"/>
              </a:spcBef>
              <a:buAutoNum type="alphaUcPeriod"/>
              <a:tabLst>
                <a:tab pos="825500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Ask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patient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provide</a:t>
            </a:r>
            <a:r>
              <a:rPr sz="18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proof.</a:t>
            </a:r>
            <a:endParaRPr sz="1800">
              <a:latin typeface="Arial"/>
              <a:cs typeface="Arial"/>
            </a:endParaRPr>
          </a:p>
          <a:p>
            <a:pPr marL="838200" lvl="1" indent="-292735">
              <a:lnSpc>
                <a:spcPct val="100000"/>
              </a:lnSpc>
              <a:spcBef>
                <a:spcPts val="215"/>
              </a:spcBef>
              <a:buAutoNum type="alphaUcPeriod"/>
              <a:tabLst>
                <a:tab pos="838835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Both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and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838200" lvl="1" indent="-292735">
              <a:lnSpc>
                <a:spcPct val="100000"/>
              </a:lnSpc>
              <a:spcBef>
                <a:spcPts val="215"/>
              </a:spcBef>
              <a:buAutoNum type="alphaUcPeriod"/>
              <a:tabLst>
                <a:tab pos="838835" algn="l"/>
              </a:tabLst>
            </a:pP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Neither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003265"/>
                </a:solidFill>
                <a:latin typeface="Arial"/>
                <a:cs typeface="Arial"/>
              </a:rPr>
              <a:t>nor</a:t>
            </a:r>
            <a:r>
              <a:rPr sz="18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9218" y="5053174"/>
            <a:ext cx="7596505" cy="20008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67335" marR="5080" indent="-267335">
              <a:lnSpc>
                <a:spcPts val="1939"/>
              </a:lnSpc>
              <a:spcBef>
                <a:spcPts val="345"/>
              </a:spcBef>
              <a:buAutoNum type="arabicPeriod" startAt="4"/>
              <a:tabLst>
                <a:tab pos="267335" algn="l"/>
              </a:tabLst>
            </a:pP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TSCS must </a:t>
            </a:r>
            <a:r>
              <a:rPr sz="1800" b="1" spc="-15" dirty="0">
                <a:solidFill>
                  <a:srgbClr val="003265"/>
                </a:solidFill>
                <a:latin typeface="Arial"/>
                <a:cs typeface="Arial"/>
              </a:rPr>
              <a:t>have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business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associate agreement </a:t>
            </a:r>
            <a:r>
              <a:rPr sz="1800" b="1" spc="10" dirty="0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independent  contractors.</a:t>
            </a:r>
            <a:endParaRPr sz="1800">
              <a:latin typeface="Arial"/>
              <a:cs typeface="Arial"/>
            </a:endParaRPr>
          </a:p>
          <a:p>
            <a:pPr marL="545465">
              <a:lnSpc>
                <a:spcPct val="100000"/>
              </a:lnSpc>
              <a:spcBef>
                <a:spcPts val="195"/>
              </a:spcBef>
              <a:tabLst>
                <a:tab pos="275526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True	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False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267335" marR="450850" indent="-267335">
              <a:lnSpc>
                <a:spcPts val="1939"/>
              </a:lnSpc>
              <a:buAutoNum type="arabicPeriod" startAt="5"/>
              <a:tabLst>
                <a:tab pos="267335" algn="l"/>
              </a:tabLst>
            </a:pP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Willful or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intentional disclosure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PHI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or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records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in </a:t>
            </a:r>
            <a:r>
              <a:rPr sz="1800" b="1" spc="-10" dirty="0">
                <a:solidFill>
                  <a:srgbClr val="003265"/>
                </a:solidFill>
                <a:latin typeface="Arial"/>
                <a:cs typeface="Arial"/>
              </a:rPr>
              <a:t>violation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of  </a:t>
            </a:r>
            <a:r>
              <a:rPr sz="1800" b="1" spc="-15" dirty="0">
                <a:solidFill>
                  <a:srgbClr val="003265"/>
                </a:solidFill>
                <a:latin typeface="Arial"/>
                <a:cs typeface="Arial"/>
              </a:rPr>
              <a:t>HIPAA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may result </a:t>
            </a:r>
            <a:r>
              <a:rPr sz="1800" b="1" dirty="0">
                <a:solidFill>
                  <a:srgbClr val="003265"/>
                </a:solidFill>
                <a:latin typeface="Arial"/>
                <a:cs typeface="Arial"/>
              </a:rPr>
              <a:t>in</a:t>
            </a:r>
            <a:r>
              <a:rPr sz="1800" b="1" spc="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265"/>
                </a:solidFill>
                <a:latin typeface="Arial"/>
                <a:cs typeface="Arial"/>
              </a:rPr>
              <a:t>termination.</a:t>
            </a:r>
            <a:endParaRPr sz="1800">
              <a:latin typeface="Arial"/>
              <a:cs typeface="Arial"/>
            </a:endParaRPr>
          </a:p>
          <a:p>
            <a:pPr marL="545465">
              <a:lnSpc>
                <a:spcPct val="100000"/>
              </a:lnSpc>
              <a:spcBef>
                <a:spcPts val="190"/>
              </a:spcBef>
              <a:tabLst>
                <a:tab pos="2755265" algn="l"/>
              </a:tabLst>
            </a:pPr>
            <a:r>
              <a:rPr sz="1800" dirty="0">
                <a:solidFill>
                  <a:srgbClr val="003265"/>
                </a:solidFill>
                <a:latin typeface="Arial"/>
                <a:cs typeface="Arial"/>
              </a:rPr>
              <a:t>True	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False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608" y="6730948"/>
            <a:ext cx="393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9254" y="5612938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7062" y="5599221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5">
                <a:moveTo>
                  <a:pt x="248396" y="248396"/>
                </a:moveTo>
                <a:lnTo>
                  <a:pt x="248396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1444"/>
                </a:lnTo>
                <a:lnTo>
                  <a:pt x="3048" y="21336"/>
                </a:lnTo>
                <a:lnTo>
                  <a:pt x="21336" y="4572"/>
                </a:lnTo>
                <a:lnTo>
                  <a:pt x="42672" y="25908"/>
                </a:lnTo>
                <a:lnTo>
                  <a:pt x="205736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460"/>
                </a:lnTo>
                <a:lnTo>
                  <a:pt x="248396" y="248396"/>
                </a:lnTo>
                <a:close/>
              </a:path>
              <a:path w="248919" h="254635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480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19" h="254635">
                <a:moveTo>
                  <a:pt x="24384" y="211820"/>
                </a:moveTo>
                <a:lnTo>
                  <a:pt x="24384" y="42672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1820"/>
                </a:lnTo>
                <a:close/>
              </a:path>
              <a:path w="248919" h="254635">
                <a:moveTo>
                  <a:pt x="48768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1538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4196" y="227060"/>
                </a:lnTo>
                <a:lnTo>
                  <a:pt x="48768" y="222488"/>
                </a:lnTo>
                <a:close/>
              </a:path>
              <a:path w="248919" h="254635">
                <a:moveTo>
                  <a:pt x="245348" y="252460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36" y="228584"/>
                </a:lnTo>
                <a:lnTo>
                  <a:pt x="42672" y="228584"/>
                </a:lnTo>
                <a:lnTo>
                  <a:pt x="21336" y="249920"/>
                </a:lnTo>
                <a:lnTo>
                  <a:pt x="3048" y="233156"/>
                </a:lnTo>
                <a:lnTo>
                  <a:pt x="3048" y="251444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460"/>
                </a:lnTo>
                <a:close/>
              </a:path>
              <a:path w="248919" h="254635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5">
                <a:moveTo>
                  <a:pt x="45720" y="28956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3528"/>
                </a:lnTo>
                <a:lnTo>
                  <a:pt x="33528" y="28956"/>
                </a:lnTo>
                <a:lnTo>
                  <a:pt x="45720" y="28956"/>
                </a:lnTo>
                <a:close/>
              </a:path>
              <a:path w="248919" h="254635">
                <a:moveTo>
                  <a:pt x="42672" y="228584"/>
                </a:moveTo>
                <a:lnTo>
                  <a:pt x="12192" y="228584"/>
                </a:lnTo>
                <a:lnTo>
                  <a:pt x="24384" y="242300"/>
                </a:lnTo>
                <a:lnTo>
                  <a:pt x="24384" y="246872"/>
                </a:lnTo>
                <a:lnTo>
                  <a:pt x="42672" y="228584"/>
                </a:lnTo>
                <a:close/>
              </a:path>
              <a:path w="248919" h="254635">
                <a:moveTo>
                  <a:pt x="24384" y="246872"/>
                </a:moveTo>
                <a:lnTo>
                  <a:pt x="24384" y="242300"/>
                </a:lnTo>
                <a:lnTo>
                  <a:pt x="12192" y="228584"/>
                </a:lnTo>
                <a:lnTo>
                  <a:pt x="12192" y="241538"/>
                </a:lnTo>
                <a:lnTo>
                  <a:pt x="21336" y="249920"/>
                </a:lnTo>
                <a:lnTo>
                  <a:pt x="24384" y="246872"/>
                </a:lnTo>
                <a:close/>
              </a:path>
              <a:path w="248919" h="254635">
                <a:moveTo>
                  <a:pt x="48768" y="32004"/>
                </a:moveTo>
                <a:lnTo>
                  <a:pt x="45720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720"/>
                </a:lnTo>
                <a:lnTo>
                  <a:pt x="32004" y="50292"/>
                </a:lnTo>
                <a:lnTo>
                  <a:pt x="48768" y="32004"/>
                </a:lnTo>
                <a:close/>
              </a:path>
              <a:path w="248919" h="254635">
                <a:moveTo>
                  <a:pt x="48768" y="45212"/>
                </a:moveTo>
                <a:lnTo>
                  <a:pt x="48768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08772"/>
                </a:lnTo>
                <a:lnTo>
                  <a:pt x="32004" y="204200"/>
                </a:lnTo>
                <a:lnTo>
                  <a:pt x="39624" y="212513"/>
                </a:lnTo>
                <a:lnTo>
                  <a:pt x="39624" y="53340"/>
                </a:lnTo>
                <a:lnTo>
                  <a:pt x="48768" y="45212"/>
                </a:lnTo>
                <a:close/>
              </a:path>
              <a:path w="248919" h="254635">
                <a:moveTo>
                  <a:pt x="44196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4"/>
                </a:lnTo>
                <a:lnTo>
                  <a:pt x="44196" y="227060"/>
                </a:lnTo>
                <a:close/>
              </a:path>
              <a:path w="248919" h="254635">
                <a:moveTo>
                  <a:pt x="53340" y="53340"/>
                </a:moveTo>
                <a:lnTo>
                  <a:pt x="53340" y="41148"/>
                </a:lnTo>
                <a:lnTo>
                  <a:pt x="39624" y="53340"/>
                </a:lnTo>
                <a:lnTo>
                  <a:pt x="53340" y="53340"/>
                </a:lnTo>
                <a:close/>
              </a:path>
              <a:path w="248919" h="254635">
                <a:moveTo>
                  <a:pt x="53340" y="201152"/>
                </a:moveTo>
                <a:lnTo>
                  <a:pt x="53340" y="53340"/>
                </a:lnTo>
                <a:lnTo>
                  <a:pt x="39624" y="53340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19" h="254635">
                <a:moveTo>
                  <a:pt x="208772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5072" y="227060"/>
                </a:lnTo>
                <a:lnTo>
                  <a:pt x="195072" y="213344"/>
                </a:lnTo>
                <a:lnTo>
                  <a:pt x="208772" y="201152"/>
                </a:lnTo>
                <a:close/>
              </a:path>
              <a:path w="248919" h="254635">
                <a:moveTo>
                  <a:pt x="53340" y="227060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2513"/>
                </a:lnTo>
                <a:lnTo>
                  <a:pt x="48768" y="222488"/>
                </a:lnTo>
                <a:lnTo>
                  <a:pt x="48768" y="227060"/>
                </a:lnTo>
                <a:lnTo>
                  <a:pt x="53340" y="227060"/>
                </a:lnTo>
                <a:close/>
              </a:path>
              <a:path w="248919" h="254635">
                <a:moveTo>
                  <a:pt x="48768" y="227060"/>
                </a:moveTo>
                <a:lnTo>
                  <a:pt x="48768" y="222488"/>
                </a:lnTo>
                <a:lnTo>
                  <a:pt x="44196" y="227060"/>
                </a:lnTo>
                <a:lnTo>
                  <a:pt x="48768" y="227060"/>
                </a:lnTo>
                <a:close/>
              </a:path>
              <a:path w="248919" h="254635">
                <a:moveTo>
                  <a:pt x="202690" y="28956"/>
                </a:moveTo>
                <a:lnTo>
                  <a:pt x="45720" y="28956"/>
                </a:lnTo>
                <a:lnTo>
                  <a:pt x="48768" y="32004"/>
                </a:lnTo>
                <a:lnTo>
                  <a:pt x="48768" y="45212"/>
                </a:lnTo>
                <a:lnTo>
                  <a:pt x="53340" y="41148"/>
                </a:lnTo>
                <a:lnTo>
                  <a:pt x="53340" y="53340"/>
                </a:lnTo>
                <a:lnTo>
                  <a:pt x="195072" y="53340"/>
                </a:lnTo>
                <a:lnTo>
                  <a:pt x="195072" y="41148"/>
                </a:lnTo>
                <a:lnTo>
                  <a:pt x="199644" y="45216"/>
                </a:lnTo>
                <a:lnTo>
                  <a:pt x="199644" y="32004"/>
                </a:lnTo>
                <a:lnTo>
                  <a:pt x="202690" y="28956"/>
                </a:lnTo>
                <a:close/>
              </a:path>
              <a:path w="248919" h="254635">
                <a:moveTo>
                  <a:pt x="208772" y="53340"/>
                </a:moveTo>
                <a:lnTo>
                  <a:pt x="195072" y="41148"/>
                </a:lnTo>
                <a:lnTo>
                  <a:pt x="195072" y="53340"/>
                </a:lnTo>
                <a:lnTo>
                  <a:pt x="208772" y="53340"/>
                </a:lnTo>
                <a:close/>
              </a:path>
              <a:path w="248919" h="254635">
                <a:moveTo>
                  <a:pt x="208772" y="201152"/>
                </a:moveTo>
                <a:lnTo>
                  <a:pt x="208772" y="53340"/>
                </a:lnTo>
                <a:lnTo>
                  <a:pt x="195072" y="53340"/>
                </a:lnTo>
                <a:lnTo>
                  <a:pt x="195072" y="201152"/>
                </a:lnTo>
                <a:lnTo>
                  <a:pt x="208772" y="201152"/>
                </a:lnTo>
                <a:close/>
              </a:path>
              <a:path w="248919" h="254635">
                <a:moveTo>
                  <a:pt x="208772" y="213352"/>
                </a:moveTo>
                <a:lnTo>
                  <a:pt x="208772" y="201152"/>
                </a:lnTo>
                <a:lnTo>
                  <a:pt x="195072" y="213344"/>
                </a:lnTo>
                <a:lnTo>
                  <a:pt x="195072" y="227060"/>
                </a:lnTo>
                <a:lnTo>
                  <a:pt x="199644" y="227060"/>
                </a:lnTo>
                <a:lnTo>
                  <a:pt x="199644" y="222488"/>
                </a:lnTo>
                <a:lnTo>
                  <a:pt x="208772" y="213352"/>
                </a:lnTo>
                <a:close/>
              </a:path>
              <a:path w="248919" h="254635">
                <a:moveTo>
                  <a:pt x="220964" y="47074"/>
                </a:moveTo>
                <a:lnTo>
                  <a:pt x="220964" y="33528"/>
                </a:lnTo>
                <a:lnTo>
                  <a:pt x="214868" y="28956"/>
                </a:lnTo>
                <a:lnTo>
                  <a:pt x="202690" y="28956"/>
                </a:lnTo>
                <a:lnTo>
                  <a:pt x="199644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4891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44" y="32004"/>
                </a:lnTo>
                <a:lnTo>
                  <a:pt x="199644" y="45216"/>
                </a:lnTo>
                <a:lnTo>
                  <a:pt x="208772" y="53340"/>
                </a:lnTo>
                <a:lnTo>
                  <a:pt x="208772" y="213352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48919" h="254635">
                <a:moveTo>
                  <a:pt x="245348" y="233156"/>
                </a:moveTo>
                <a:lnTo>
                  <a:pt x="217916" y="204200"/>
                </a:lnTo>
                <a:lnTo>
                  <a:pt x="199644" y="222488"/>
                </a:lnTo>
                <a:lnTo>
                  <a:pt x="204213" y="227060"/>
                </a:lnTo>
                <a:lnTo>
                  <a:pt x="214868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48919" h="254635">
                <a:moveTo>
                  <a:pt x="204213" y="227060"/>
                </a:moveTo>
                <a:lnTo>
                  <a:pt x="199644" y="222488"/>
                </a:lnTo>
                <a:lnTo>
                  <a:pt x="199644" y="227060"/>
                </a:lnTo>
                <a:lnTo>
                  <a:pt x="204213" y="227060"/>
                </a:lnTo>
                <a:close/>
              </a:path>
              <a:path w="248919" h="254635">
                <a:moveTo>
                  <a:pt x="236204" y="30988"/>
                </a:moveTo>
                <a:lnTo>
                  <a:pt x="236204" y="25908"/>
                </a:lnTo>
                <a:lnTo>
                  <a:pt x="205736" y="25908"/>
                </a:lnTo>
                <a:lnTo>
                  <a:pt x="202690" y="28956"/>
                </a:lnTo>
                <a:lnTo>
                  <a:pt x="214868" y="28956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48919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7060"/>
                </a:lnTo>
                <a:lnTo>
                  <a:pt x="204213" y="227060"/>
                </a:lnTo>
                <a:lnTo>
                  <a:pt x="205736" y="228584"/>
                </a:lnTo>
                <a:lnTo>
                  <a:pt x="220964" y="228584"/>
                </a:lnTo>
                <a:close/>
              </a:path>
              <a:path w="248919" h="254635">
                <a:moveTo>
                  <a:pt x="245348" y="21336"/>
                </a:moveTo>
                <a:lnTo>
                  <a:pt x="227060" y="4572"/>
                </a:lnTo>
                <a:lnTo>
                  <a:pt x="205736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48919" h="254635">
                <a:moveTo>
                  <a:pt x="236204" y="228584"/>
                </a:moveTo>
                <a:lnTo>
                  <a:pt x="205736" y="228584"/>
                </a:lnTo>
                <a:lnTo>
                  <a:pt x="224012" y="246871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48919" h="254635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1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4891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6871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08871" y="5612938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96679" y="5599221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5">
                <a:moveTo>
                  <a:pt x="248396" y="248396"/>
                </a:moveTo>
                <a:lnTo>
                  <a:pt x="248396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1444"/>
                </a:lnTo>
                <a:lnTo>
                  <a:pt x="3048" y="21336"/>
                </a:lnTo>
                <a:lnTo>
                  <a:pt x="21336" y="4572"/>
                </a:lnTo>
                <a:lnTo>
                  <a:pt x="42672" y="25908"/>
                </a:lnTo>
                <a:lnTo>
                  <a:pt x="205736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460"/>
                </a:lnTo>
                <a:lnTo>
                  <a:pt x="248396" y="248396"/>
                </a:lnTo>
                <a:close/>
              </a:path>
              <a:path w="248920" h="254635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480"/>
                </a:ln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20" h="254635">
                <a:moveTo>
                  <a:pt x="24384" y="211820"/>
                </a:moveTo>
                <a:lnTo>
                  <a:pt x="24384" y="42672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1820"/>
                </a:lnTo>
                <a:close/>
              </a:path>
              <a:path w="248920" h="254635">
                <a:moveTo>
                  <a:pt x="48768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1538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4196" y="227060"/>
                </a:lnTo>
                <a:lnTo>
                  <a:pt x="48768" y="222488"/>
                </a:lnTo>
                <a:close/>
              </a:path>
              <a:path w="248920" h="254635">
                <a:moveTo>
                  <a:pt x="245348" y="252460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36" y="228584"/>
                </a:lnTo>
                <a:lnTo>
                  <a:pt x="42672" y="228584"/>
                </a:lnTo>
                <a:lnTo>
                  <a:pt x="21336" y="249920"/>
                </a:lnTo>
                <a:lnTo>
                  <a:pt x="3048" y="233156"/>
                </a:lnTo>
                <a:lnTo>
                  <a:pt x="3048" y="251444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460"/>
                </a:lnTo>
                <a:close/>
              </a:path>
              <a:path w="248920" h="254635">
                <a:moveTo>
                  <a:pt x="24384" y="25908"/>
                </a:move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20" h="254635">
                <a:moveTo>
                  <a:pt x="45720" y="28956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3528"/>
                </a:lnTo>
                <a:lnTo>
                  <a:pt x="33528" y="28956"/>
                </a:lnTo>
                <a:lnTo>
                  <a:pt x="45720" y="28956"/>
                </a:lnTo>
                <a:close/>
              </a:path>
              <a:path w="248920" h="254635">
                <a:moveTo>
                  <a:pt x="42672" y="228584"/>
                </a:moveTo>
                <a:lnTo>
                  <a:pt x="12192" y="228584"/>
                </a:lnTo>
                <a:lnTo>
                  <a:pt x="24384" y="242300"/>
                </a:lnTo>
                <a:lnTo>
                  <a:pt x="24384" y="246872"/>
                </a:lnTo>
                <a:lnTo>
                  <a:pt x="42672" y="228584"/>
                </a:lnTo>
                <a:close/>
              </a:path>
              <a:path w="248920" h="254635">
                <a:moveTo>
                  <a:pt x="24384" y="246872"/>
                </a:moveTo>
                <a:lnTo>
                  <a:pt x="24384" y="242300"/>
                </a:lnTo>
                <a:lnTo>
                  <a:pt x="12192" y="228584"/>
                </a:lnTo>
                <a:lnTo>
                  <a:pt x="12192" y="241538"/>
                </a:lnTo>
                <a:lnTo>
                  <a:pt x="21336" y="249920"/>
                </a:lnTo>
                <a:lnTo>
                  <a:pt x="24384" y="246872"/>
                </a:lnTo>
                <a:close/>
              </a:path>
              <a:path w="248920" h="254635">
                <a:moveTo>
                  <a:pt x="48768" y="32004"/>
                </a:moveTo>
                <a:lnTo>
                  <a:pt x="45720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720"/>
                </a:lnTo>
                <a:lnTo>
                  <a:pt x="32004" y="50292"/>
                </a:lnTo>
                <a:lnTo>
                  <a:pt x="48768" y="32004"/>
                </a:lnTo>
                <a:close/>
              </a:path>
              <a:path w="248920" h="254635">
                <a:moveTo>
                  <a:pt x="48768" y="45212"/>
                </a:moveTo>
                <a:lnTo>
                  <a:pt x="48768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08772"/>
                </a:lnTo>
                <a:lnTo>
                  <a:pt x="32004" y="204200"/>
                </a:lnTo>
                <a:lnTo>
                  <a:pt x="39624" y="212513"/>
                </a:lnTo>
                <a:lnTo>
                  <a:pt x="39624" y="53340"/>
                </a:lnTo>
                <a:lnTo>
                  <a:pt x="48768" y="45212"/>
                </a:lnTo>
                <a:close/>
              </a:path>
              <a:path w="248920" h="254635">
                <a:moveTo>
                  <a:pt x="44196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4"/>
                </a:lnTo>
                <a:lnTo>
                  <a:pt x="44196" y="227060"/>
                </a:lnTo>
                <a:close/>
              </a:path>
              <a:path w="248920" h="254635">
                <a:moveTo>
                  <a:pt x="53340" y="53340"/>
                </a:moveTo>
                <a:lnTo>
                  <a:pt x="53340" y="41148"/>
                </a:lnTo>
                <a:lnTo>
                  <a:pt x="39624" y="53340"/>
                </a:lnTo>
                <a:lnTo>
                  <a:pt x="53340" y="53340"/>
                </a:lnTo>
                <a:close/>
              </a:path>
              <a:path w="248920" h="254635">
                <a:moveTo>
                  <a:pt x="53340" y="201152"/>
                </a:moveTo>
                <a:lnTo>
                  <a:pt x="53340" y="53340"/>
                </a:lnTo>
                <a:lnTo>
                  <a:pt x="39624" y="53340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20" h="254635">
                <a:moveTo>
                  <a:pt x="208788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5072" y="227060"/>
                </a:lnTo>
                <a:lnTo>
                  <a:pt x="195072" y="213344"/>
                </a:lnTo>
                <a:lnTo>
                  <a:pt x="208788" y="201152"/>
                </a:lnTo>
                <a:close/>
              </a:path>
              <a:path w="248920" h="254635">
                <a:moveTo>
                  <a:pt x="53340" y="227060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2513"/>
                </a:lnTo>
                <a:lnTo>
                  <a:pt x="48768" y="222488"/>
                </a:lnTo>
                <a:lnTo>
                  <a:pt x="48768" y="227060"/>
                </a:lnTo>
                <a:lnTo>
                  <a:pt x="53340" y="227060"/>
                </a:lnTo>
                <a:close/>
              </a:path>
              <a:path w="248920" h="254635">
                <a:moveTo>
                  <a:pt x="48768" y="227060"/>
                </a:moveTo>
                <a:lnTo>
                  <a:pt x="48768" y="222488"/>
                </a:lnTo>
                <a:lnTo>
                  <a:pt x="44196" y="227060"/>
                </a:lnTo>
                <a:lnTo>
                  <a:pt x="48768" y="227060"/>
                </a:lnTo>
                <a:close/>
              </a:path>
              <a:path w="248920" h="254635">
                <a:moveTo>
                  <a:pt x="202690" y="28956"/>
                </a:moveTo>
                <a:lnTo>
                  <a:pt x="45720" y="28956"/>
                </a:lnTo>
                <a:lnTo>
                  <a:pt x="48768" y="32004"/>
                </a:lnTo>
                <a:lnTo>
                  <a:pt x="48768" y="45212"/>
                </a:lnTo>
                <a:lnTo>
                  <a:pt x="53340" y="41148"/>
                </a:lnTo>
                <a:lnTo>
                  <a:pt x="53340" y="53340"/>
                </a:lnTo>
                <a:lnTo>
                  <a:pt x="195072" y="53340"/>
                </a:lnTo>
                <a:lnTo>
                  <a:pt x="195072" y="41148"/>
                </a:lnTo>
                <a:lnTo>
                  <a:pt x="199644" y="45212"/>
                </a:lnTo>
                <a:lnTo>
                  <a:pt x="199644" y="32004"/>
                </a:lnTo>
                <a:lnTo>
                  <a:pt x="202690" y="28956"/>
                </a:lnTo>
                <a:close/>
              </a:path>
              <a:path w="248920" h="254635">
                <a:moveTo>
                  <a:pt x="208788" y="53340"/>
                </a:moveTo>
                <a:lnTo>
                  <a:pt x="195072" y="41148"/>
                </a:lnTo>
                <a:lnTo>
                  <a:pt x="195072" y="53340"/>
                </a:lnTo>
                <a:lnTo>
                  <a:pt x="208788" y="53340"/>
                </a:lnTo>
                <a:close/>
              </a:path>
              <a:path w="248920" h="254635">
                <a:moveTo>
                  <a:pt x="208788" y="201152"/>
                </a:moveTo>
                <a:lnTo>
                  <a:pt x="208788" y="53340"/>
                </a:lnTo>
                <a:lnTo>
                  <a:pt x="195072" y="53340"/>
                </a:lnTo>
                <a:lnTo>
                  <a:pt x="195072" y="201152"/>
                </a:lnTo>
                <a:lnTo>
                  <a:pt x="208788" y="201152"/>
                </a:lnTo>
                <a:close/>
              </a:path>
              <a:path w="248920" h="254635">
                <a:moveTo>
                  <a:pt x="208788" y="213337"/>
                </a:moveTo>
                <a:lnTo>
                  <a:pt x="208788" y="201152"/>
                </a:lnTo>
                <a:lnTo>
                  <a:pt x="195072" y="213344"/>
                </a:lnTo>
                <a:lnTo>
                  <a:pt x="195072" y="227060"/>
                </a:lnTo>
                <a:lnTo>
                  <a:pt x="199644" y="227060"/>
                </a:lnTo>
                <a:lnTo>
                  <a:pt x="199644" y="222488"/>
                </a:lnTo>
                <a:lnTo>
                  <a:pt x="208788" y="213337"/>
                </a:lnTo>
                <a:close/>
              </a:path>
              <a:path w="248920" h="254635">
                <a:moveTo>
                  <a:pt x="220964" y="47074"/>
                </a:moveTo>
                <a:lnTo>
                  <a:pt x="220964" y="33528"/>
                </a:lnTo>
                <a:lnTo>
                  <a:pt x="214868" y="28956"/>
                </a:lnTo>
                <a:lnTo>
                  <a:pt x="202690" y="28956"/>
                </a:lnTo>
                <a:lnTo>
                  <a:pt x="199644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48920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44" y="32004"/>
                </a:lnTo>
                <a:lnTo>
                  <a:pt x="199644" y="45212"/>
                </a:lnTo>
                <a:lnTo>
                  <a:pt x="208788" y="53340"/>
                </a:lnTo>
                <a:lnTo>
                  <a:pt x="208788" y="213337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48920" h="254635">
                <a:moveTo>
                  <a:pt x="245348" y="233156"/>
                </a:moveTo>
                <a:lnTo>
                  <a:pt x="217916" y="204200"/>
                </a:lnTo>
                <a:lnTo>
                  <a:pt x="199644" y="222488"/>
                </a:lnTo>
                <a:lnTo>
                  <a:pt x="204213" y="227060"/>
                </a:lnTo>
                <a:lnTo>
                  <a:pt x="214868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48920" h="254635">
                <a:moveTo>
                  <a:pt x="204213" y="227060"/>
                </a:moveTo>
                <a:lnTo>
                  <a:pt x="199644" y="222488"/>
                </a:lnTo>
                <a:lnTo>
                  <a:pt x="199644" y="227060"/>
                </a:lnTo>
                <a:lnTo>
                  <a:pt x="204213" y="227060"/>
                </a:lnTo>
                <a:close/>
              </a:path>
              <a:path w="248920" h="254635">
                <a:moveTo>
                  <a:pt x="236204" y="30988"/>
                </a:moveTo>
                <a:lnTo>
                  <a:pt x="236204" y="25908"/>
                </a:lnTo>
                <a:lnTo>
                  <a:pt x="205736" y="25908"/>
                </a:lnTo>
                <a:lnTo>
                  <a:pt x="202690" y="28956"/>
                </a:lnTo>
                <a:lnTo>
                  <a:pt x="214868" y="28956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48920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7060"/>
                </a:lnTo>
                <a:lnTo>
                  <a:pt x="204213" y="227060"/>
                </a:lnTo>
                <a:lnTo>
                  <a:pt x="205736" y="228584"/>
                </a:lnTo>
                <a:lnTo>
                  <a:pt x="220964" y="228584"/>
                </a:lnTo>
                <a:close/>
              </a:path>
              <a:path w="248920" h="254635">
                <a:moveTo>
                  <a:pt x="245348" y="21336"/>
                </a:moveTo>
                <a:lnTo>
                  <a:pt x="227060" y="4572"/>
                </a:lnTo>
                <a:lnTo>
                  <a:pt x="205736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48920" h="254635">
                <a:moveTo>
                  <a:pt x="236204" y="228584"/>
                </a:moveTo>
                <a:lnTo>
                  <a:pt x="205736" y="228584"/>
                </a:lnTo>
                <a:lnTo>
                  <a:pt x="224012" y="246871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48920" h="254635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20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48920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6871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85538" y="3397224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71837" y="338503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2844" y="4572"/>
                </a:lnTo>
                <a:lnTo>
                  <a:pt x="44180" y="25908"/>
                </a:lnTo>
                <a:lnTo>
                  <a:pt x="206060" y="25908"/>
                </a:lnTo>
                <a:lnTo>
                  <a:pt x="228569" y="4572"/>
                </a:lnTo>
                <a:lnTo>
                  <a:pt x="246857" y="21336"/>
                </a:lnTo>
                <a:lnTo>
                  <a:pt x="246857" y="251444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4180" y="25908"/>
                </a:moveTo>
                <a:lnTo>
                  <a:pt x="22844" y="4572"/>
                </a:lnTo>
                <a:lnTo>
                  <a:pt x="4572" y="21336"/>
                </a:lnTo>
                <a:lnTo>
                  <a:pt x="13700" y="30977"/>
                </a:lnTo>
                <a:lnTo>
                  <a:pt x="13700" y="25908"/>
                </a:lnTo>
                <a:lnTo>
                  <a:pt x="25892" y="12192"/>
                </a:lnTo>
                <a:lnTo>
                  <a:pt x="25892" y="25908"/>
                </a:lnTo>
                <a:lnTo>
                  <a:pt x="44180" y="25908"/>
                </a:lnTo>
                <a:close/>
              </a:path>
              <a:path w="250189" h="254635">
                <a:moveTo>
                  <a:pt x="25892" y="210639"/>
                </a:moveTo>
                <a:lnTo>
                  <a:pt x="25892" y="43853"/>
                </a:lnTo>
                <a:lnTo>
                  <a:pt x="4572" y="21336"/>
                </a:lnTo>
                <a:lnTo>
                  <a:pt x="4572" y="233156"/>
                </a:lnTo>
                <a:lnTo>
                  <a:pt x="25892" y="210639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1988" y="204200"/>
                </a:lnTo>
                <a:lnTo>
                  <a:pt x="4572" y="233156"/>
                </a:lnTo>
                <a:lnTo>
                  <a:pt x="13700" y="241531"/>
                </a:lnTo>
                <a:lnTo>
                  <a:pt x="13700" y="228584"/>
                </a:lnTo>
                <a:lnTo>
                  <a:pt x="28940" y="228584"/>
                </a:lnTo>
                <a:lnTo>
                  <a:pt x="28940" y="220964"/>
                </a:lnTo>
                <a:lnTo>
                  <a:pt x="35036" y="225536"/>
                </a:lnTo>
                <a:lnTo>
                  <a:pt x="47228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6857" y="251444"/>
                </a:moveTo>
                <a:lnTo>
                  <a:pt x="246857" y="233156"/>
                </a:lnTo>
                <a:lnTo>
                  <a:pt x="228569" y="249920"/>
                </a:lnTo>
                <a:lnTo>
                  <a:pt x="206060" y="228584"/>
                </a:lnTo>
                <a:lnTo>
                  <a:pt x="44180" y="228584"/>
                </a:lnTo>
                <a:lnTo>
                  <a:pt x="22844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6857" y="251444"/>
                </a:lnTo>
                <a:close/>
              </a:path>
              <a:path w="250189" h="254635">
                <a:moveTo>
                  <a:pt x="25892" y="25908"/>
                </a:moveTo>
                <a:lnTo>
                  <a:pt x="25892" y="12192"/>
                </a:lnTo>
                <a:lnTo>
                  <a:pt x="13700" y="25908"/>
                </a:lnTo>
                <a:lnTo>
                  <a:pt x="25892" y="25908"/>
                </a:lnTo>
                <a:close/>
              </a:path>
              <a:path w="250189" h="254635">
                <a:moveTo>
                  <a:pt x="45704" y="27432"/>
                </a:moveTo>
                <a:lnTo>
                  <a:pt x="44180" y="25908"/>
                </a:lnTo>
                <a:lnTo>
                  <a:pt x="13700" y="25908"/>
                </a:lnTo>
                <a:lnTo>
                  <a:pt x="13700" y="30977"/>
                </a:lnTo>
                <a:lnTo>
                  <a:pt x="28940" y="47072"/>
                </a:lnTo>
                <a:lnTo>
                  <a:pt x="28940" y="33528"/>
                </a:lnTo>
                <a:lnTo>
                  <a:pt x="35036" y="27432"/>
                </a:lnTo>
                <a:lnTo>
                  <a:pt x="45704" y="27432"/>
                </a:lnTo>
                <a:close/>
              </a:path>
              <a:path w="250189" h="254635">
                <a:moveTo>
                  <a:pt x="44180" y="228584"/>
                </a:moveTo>
                <a:lnTo>
                  <a:pt x="13700" y="228584"/>
                </a:lnTo>
                <a:lnTo>
                  <a:pt x="25892" y="240776"/>
                </a:lnTo>
                <a:lnTo>
                  <a:pt x="25892" y="246872"/>
                </a:lnTo>
                <a:lnTo>
                  <a:pt x="44180" y="228584"/>
                </a:lnTo>
                <a:close/>
              </a:path>
              <a:path w="250189" h="254635">
                <a:moveTo>
                  <a:pt x="25892" y="246872"/>
                </a:moveTo>
                <a:lnTo>
                  <a:pt x="25892" y="240776"/>
                </a:lnTo>
                <a:lnTo>
                  <a:pt x="13700" y="228584"/>
                </a:lnTo>
                <a:lnTo>
                  <a:pt x="13700" y="241531"/>
                </a:lnTo>
                <a:lnTo>
                  <a:pt x="22844" y="249920"/>
                </a:lnTo>
                <a:lnTo>
                  <a:pt x="25892" y="246872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704" y="27432"/>
                </a:lnTo>
                <a:lnTo>
                  <a:pt x="35036" y="27432"/>
                </a:lnTo>
                <a:lnTo>
                  <a:pt x="28940" y="33528"/>
                </a:lnTo>
                <a:lnTo>
                  <a:pt x="28940" y="47072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8940" y="47072"/>
                </a:lnTo>
                <a:lnTo>
                  <a:pt x="28940" y="207419"/>
                </a:lnTo>
                <a:lnTo>
                  <a:pt x="31988" y="204200"/>
                </a:lnTo>
                <a:lnTo>
                  <a:pt x="41132" y="213344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228" y="225536"/>
                </a:moveTo>
                <a:lnTo>
                  <a:pt x="35036" y="225536"/>
                </a:lnTo>
                <a:lnTo>
                  <a:pt x="28940" y="220964"/>
                </a:lnTo>
                <a:lnTo>
                  <a:pt x="28940" y="228584"/>
                </a:lnTo>
                <a:lnTo>
                  <a:pt x="44180" y="228584"/>
                </a:lnTo>
                <a:lnTo>
                  <a:pt x="47228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44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52" y="27432"/>
                </a:moveTo>
                <a:lnTo>
                  <a:pt x="45704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2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228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2473" y="45732"/>
                </a:moveTo>
                <a:lnTo>
                  <a:pt x="222473" y="33528"/>
                </a:lnTo>
                <a:lnTo>
                  <a:pt x="216392" y="27432"/>
                </a:lnTo>
                <a:lnTo>
                  <a:pt x="204452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2473" y="45732"/>
                </a:lnTo>
                <a:close/>
              </a:path>
              <a:path w="250189" h="254635">
                <a:moveTo>
                  <a:pt x="222473" y="208759"/>
                </a:moveTo>
                <a:lnTo>
                  <a:pt x="222473" y="4573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2473" y="208759"/>
                </a:lnTo>
                <a:close/>
              </a:path>
              <a:path w="250189" h="254635">
                <a:moveTo>
                  <a:pt x="246857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4" y="225536"/>
                </a:lnTo>
                <a:lnTo>
                  <a:pt x="216392" y="225536"/>
                </a:lnTo>
                <a:lnTo>
                  <a:pt x="222473" y="220964"/>
                </a:lnTo>
                <a:lnTo>
                  <a:pt x="222473" y="228584"/>
                </a:lnTo>
                <a:lnTo>
                  <a:pt x="237713" y="228584"/>
                </a:lnTo>
                <a:lnTo>
                  <a:pt x="237713" y="241538"/>
                </a:lnTo>
                <a:lnTo>
                  <a:pt x="246857" y="233156"/>
                </a:lnTo>
                <a:close/>
              </a:path>
              <a:path w="250189" h="254635">
                <a:moveTo>
                  <a:pt x="202844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4" y="225536"/>
                </a:lnTo>
                <a:close/>
              </a:path>
              <a:path w="250189" h="254635">
                <a:moveTo>
                  <a:pt x="222473" y="228584"/>
                </a:moveTo>
                <a:lnTo>
                  <a:pt x="222473" y="220964"/>
                </a:lnTo>
                <a:lnTo>
                  <a:pt x="216392" y="225536"/>
                </a:lnTo>
                <a:lnTo>
                  <a:pt x="202844" y="225536"/>
                </a:lnTo>
                <a:lnTo>
                  <a:pt x="206060" y="228584"/>
                </a:lnTo>
                <a:lnTo>
                  <a:pt x="222473" y="228584"/>
                </a:lnTo>
                <a:close/>
              </a:path>
              <a:path w="250189" h="254635">
                <a:moveTo>
                  <a:pt x="237713" y="30484"/>
                </a:moveTo>
                <a:lnTo>
                  <a:pt x="237713" y="25908"/>
                </a:lnTo>
                <a:lnTo>
                  <a:pt x="206060" y="25908"/>
                </a:lnTo>
                <a:lnTo>
                  <a:pt x="204452" y="27432"/>
                </a:lnTo>
                <a:lnTo>
                  <a:pt x="216392" y="27432"/>
                </a:lnTo>
                <a:lnTo>
                  <a:pt x="222473" y="33528"/>
                </a:lnTo>
                <a:lnTo>
                  <a:pt x="222473" y="45732"/>
                </a:lnTo>
                <a:lnTo>
                  <a:pt x="237713" y="30484"/>
                </a:lnTo>
                <a:close/>
              </a:path>
              <a:path w="250189" h="254635">
                <a:moveTo>
                  <a:pt x="246857" y="21336"/>
                </a:moveTo>
                <a:lnTo>
                  <a:pt x="228569" y="4572"/>
                </a:lnTo>
                <a:lnTo>
                  <a:pt x="206060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7713" y="25908"/>
                </a:lnTo>
                <a:lnTo>
                  <a:pt x="237713" y="30484"/>
                </a:lnTo>
                <a:lnTo>
                  <a:pt x="246857" y="21336"/>
                </a:lnTo>
                <a:close/>
              </a:path>
              <a:path w="250189" h="254635">
                <a:moveTo>
                  <a:pt x="237713" y="228584"/>
                </a:moveTo>
                <a:lnTo>
                  <a:pt x="206060" y="228584"/>
                </a:lnTo>
                <a:lnTo>
                  <a:pt x="223997" y="245587"/>
                </a:lnTo>
                <a:lnTo>
                  <a:pt x="223997" y="240776"/>
                </a:lnTo>
                <a:lnTo>
                  <a:pt x="237713" y="228584"/>
                </a:lnTo>
                <a:close/>
              </a:path>
              <a:path w="250189" h="254635">
                <a:moveTo>
                  <a:pt x="237713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7713" y="25908"/>
                </a:lnTo>
                <a:close/>
              </a:path>
              <a:path w="250189" h="254635">
                <a:moveTo>
                  <a:pt x="246857" y="233156"/>
                </a:moveTo>
                <a:lnTo>
                  <a:pt x="246857" y="21336"/>
                </a:lnTo>
                <a:lnTo>
                  <a:pt x="223997" y="44208"/>
                </a:lnTo>
                <a:lnTo>
                  <a:pt x="223997" y="210284"/>
                </a:lnTo>
                <a:lnTo>
                  <a:pt x="246857" y="233156"/>
                </a:lnTo>
                <a:close/>
              </a:path>
              <a:path w="250189" h="254635">
                <a:moveTo>
                  <a:pt x="237713" y="241538"/>
                </a:moveTo>
                <a:lnTo>
                  <a:pt x="237713" y="228584"/>
                </a:lnTo>
                <a:lnTo>
                  <a:pt x="223997" y="240776"/>
                </a:lnTo>
                <a:lnTo>
                  <a:pt x="223997" y="245587"/>
                </a:lnTo>
                <a:lnTo>
                  <a:pt x="228569" y="249920"/>
                </a:lnTo>
                <a:lnTo>
                  <a:pt x="237713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85538" y="3854394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1837" y="384220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57"/>
                </a:lnTo>
                <a:lnTo>
                  <a:pt x="4572" y="21336"/>
                </a:lnTo>
                <a:lnTo>
                  <a:pt x="22844" y="4572"/>
                </a:lnTo>
                <a:lnTo>
                  <a:pt x="44180" y="25908"/>
                </a:lnTo>
                <a:lnTo>
                  <a:pt x="206060" y="25908"/>
                </a:lnTo>
                <a:lnTo>
                  <a:pt x="228569" y="4572"/>
                </a:lnTo>
                <a:lnTo>
                  <a:pt x="246857" y="21336"/>
                </a:lnTo>
                <a:lnTo>
                  <a:pt x="246857" y="251437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4180" y="25908"/>
                </a:moveTo>
                <a:lnTo>
                  <a:pt x="22844" y="4572"/>
                </a:lnTo>
                <a:lnTo>
                  <a:pt x="4572" y="21336"/>
                </a:lnTo>
                <a:lnTo>
                  <a:pt x="13700" y="30977"/>
                </a:lnTo>
                <a:lnTo>
                  <a:pt x="13700" y="25908"/>
                </a:lnTo>
                <a:lnTo>
                  <a:pt x="25892" y="12192"/>
                </a:lnTo>
                <a:lnTo>
                  <a:pt x="25892" y="25908"/>
                </a:lnTo>
                <a:lnTo>
                  <a:pt x="44180" y="25908"/>
                </a:lnTo>
                <a:close/>
              </a:path>
              <a:path w="250189" h="254635">
                <a:moveTo>
                  <a:pt x="25892" y="210639"/>
                </a:moveTo>
                <a:lnTo>
                  <a:pt x="25892" y="43853"/>
                </a:lnTo>
                <a:lnTo>
                  <a:pt x="4572" y="21336"/>
                </a:lnTo>
                <a:lnTo>
                  <a:pt x="4572" y="233156"/>
                </a:lnTo>
                <a:lnTo>
                  <a:pt x="25892" y="210639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1988" y="204200"/>
                </a:lnTo>
                <a:lnTo>
                  <a:pt x="4572" y="233156"/>
                </a:lnTo>
                <a:lnTo>
                  <a:pt x="13700" y="241531"/>
                </a:lnTo>
                <a:lnTo>
                  <a:pt x="13700" y="228584"/>
                </a:lnTo>
                <a:lnTo>
                  <a:pt x="28940" y="228584"/>
                </a:lnTo>
                <a:lnTo>
                  <a:pt x="28940" y="220964"/>
                </a:lnTo>
                <a:lnTo>
                  <a:pt x="35036" y="225536"/>
                </a:lnTo>
                <a:lnTo>
                  <a:pt x="47228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6857" y="251437"/>
                </a:moveTo>
                <a:lnTo>
                  <a:pt x="246857" y="233156"/>
                </a:lnTo>
                <a:lnTo>
                  <a:pt x="228569" y="249920"/>
                </a:lnTo>
                <a:lnTo>
                  <a:pt x="206060" y="228584"/>
                </a:lnTo>
                <a:lnTo>
                  <a:pt x="44180" y="228584"/>
                </a:lnTo>
                <a:lnTo>
                  <a:pt x="22844" y="249920"/>
                </a:lnTo>
                <a:lnTo>
                  <a:pt x="4572" y="233156"/>
                </a:lnTo>
                <a:lnTo>
                  <a:pt x="4572" y="252957"/>
                </a:lnTo>
                <a:lnTo>
                  <a:pt x="6096" y="254477"/>
                </a:lnTo>
                <a:lnTo>
                  <a:pt x="243809" y="254477"/>
                </a:lnTo>
                <a:lnTo>
                  <a:pt x="246857" y="251437"/>
                </a:lnTo>
                <a:close/>
              </a:path>
              <a:path w="250189" h="254635">
                <a:moveTo>
                  <a:pt x="25892" y="25908"/>
                </a:moveTo>
                <a:lnTo>
                  <a:pt x="25892" y="12192"/>
                </a:lnTo>
                <a:lnTo>
                  <a:pt x="13700" y="25908"/>
                </a:lnTo>
                <a:lnTo>
                  <a:pt x="25892" y="25908"/>
                </a:lnTo>
                <a:close/>
              </a:path>
              <a:path w="250189" h="254635">
                <a:moveTo>
                  <a:pt x="45704" y="27432"/>
                </a:moveTo>
                <a:lnTo>
                  <a:pt x="44180" y="25908"/>
                </a:lnTo>
                <a:lnTo>
                  <a:pt x="13700" y="25908"/>
                </a:lnTo>
                <a:lnTo>
                  <a:pt x="13700" y="30977"/>
                </a:lnTo>
                <a:lnTo>
                  <a:pt x="28940" y="47072"/>
                </a:lnTo>
                <a:lnTo>
                  <a:pt x="28940" y="33528"/>
                </a:lnTo>
                <a:lnTo>
                  <a:pt x="35036" y="27432"/>
                </a:lnTo>
                <a:lnTo>
                  <a:pt x="45704" y="27432"/>
                </a:lnTo>
                <a:close/>
              </a:path>
              <a:path w="250189" h="254635">
                <a:moveTo>
                  <a:pt x="44180" y="228584"/>
                </a:moveTo>
                <a:lnTo>
                  <a:pt x="13700" y="228584"/>
                </a:lnTo>
                <a:lnTo>
                  <a:pt x="25892" y="240776"/>
                </a:lnTo>
                <a:lnTo>
                  <a:pt x="25892" y="246872"/>
                </a:lnTo>
                <a:lnTo>
                  <a:pt x="44180" y="228584"/>
                </a:lnTo>
                <a:close/>
              </a:path>
              <a:path w="250189" h="254635">
                <a:moveTo>
                  <a:pt x="25892" y="246872"/>
                </a:moveTo>
                <a:lnTo>
                  <a:pt x="25892" y="240776"/>
                </a:lnTo>
                <a:lnTo>
                  <a:pt x="13700" y="228584"/>
                </a:lnTo>
                <a:lnTo>
                  <a:pt x="13700" y="241531"/>
                </a:lnTo>
                <a:lnTo>
                  <a:pt x="22844" y="249920"/>
                </a:lnTo>
                <a:lnTo>
                  <a:pt x="25892" y="246872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704" y="27432"/>
                </a:lnTo>
                <a:lnTo>
                  <a:pt x="35036" y="27432"/>
                </a:lnTo>
                <a:lnTo>
                  <a:pt x="28940" y="33528"/>
                </a:lnTo>
                <a:lnTo>
                  <a:pt x="28940" y="47072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8940" y="47072"/>
                </a:lnTo>
                <a:lnTo>
                  <a:pt x="28940" y="207419"/>
                </a:lnTo>
                <a:lnTo>
                  <a:pt x="31988" y="204200"/>
                </a:lnTo>
                <a:lnTo>
                  <a:pt x="41132" y="213344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228" y="225536"/>
                </a:moveTo>
                <a:lnTo>
                  <a:pt x="35036" y="225536"/>
                </a:lnTo>
                <a:lnTo>
                  <a:pt x="28940" y="220964"/>
                </a:lnTo>
                <a:lnTo>
                  <a:pt x="28940" y="228584"/>
                </a:lnTo>
                <a:lnTo>
                  <a:pt x="44180" y="228584"/>
                </a:lnTo>
                <a:lnTo>
                  <a:pt x="47228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44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52" y="27432"/>
                </a:moveTo>
                <a:lnTo>
                  <a:pt x="45704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2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228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2473" y="45732"/>
                </a:moveTo>
                <a:lnTo>
                  <a:pt x="222473" y="33528"/>
                </a:lnTo>
                <a:lnTo>
                  <a:pt x="216392" y="27432"/>
                </a:lnTo>
                <a:lnTo>
                  <a:pt x="204452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2473" y="45732"/>
                </a:lnTo>
                <a:close/>
              </a:path>
              <a:path w="250189" h="254635">
                <a:moveTo>
                  <a:pt x="222473" y="208759"/>
                </a:moveTo>
                <a:lnTo>
                  <a:pt x="222473" y="4573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2473" y="208759"/>
                </a:lnTo>
                <a:close/>
              </a:path>
              <a:path w="250189" h="254635">
                <a:moveTo>
                  <a:pt x="246857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4" y="225536"/>
                </a:lnTo>
                <a:lnTo>
                  <a:pt x="216392" y="225536"/>
                </a:lnTo>
                <a:lnTo>
                  <a:pt x="222473" y="220964"/>
                </a:lnTo>
                <a:lnTo>
                  <a:pt x="222473" y="228584"/>
                </a:lnTo>
                <a:lnTo>
                  <a:pt x="237713" y="228584"/>
                </a:lnTo>
                <a:lnTo>
                  <a:pt x="237713" y="241538"/>
                </a:lnTo>
                <a:lnTo>
                  <a:pt x="246857" y="233156"/>
                </a:lnTo>
                <a:close/>
              </a:path>
              <a:path w="250189" h="254635">
                <a:moveTo>
                  <a:pt x="202844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4" y="225536"/>
                </a:lnTo>
                <a:close/>
              </a:path>
              <a:path w="250189" h="254635">
                <a:moveTo>
                  <a:pt x="222473" y="228584"/>
                </a:moveTo>
                <a:lnTo>
                  <a:pt x="222473" y="220964"/>
                </a:lnTo>
                <a:lnTo>
                  <a:pt x="216392" y="225536"/>
                </a:lnTo>
                <a:lnTo>
                  <a:pt x="202844" y="225536"/>
                </a:lnTo>
                <a:lnTo>
                  <a:pt x="206060" y="228584"/>
                </a:lnTo>
                <a:lnTo>
                  <a:pt x="222473" y="228584"/>
                </a:lnTo>
                <a:close/>
              </a:path>
              <a:path w="250189" h="254635">
                <a:moveTo>
                  <a:pt x="237713" y="30484"/>
                </a:moveTo>
                <a:lnTo>
                  <a:pt x="237713" y="25908"/>
                </a:lnTo>
                <a:lnTo>
                  <a:pt x="206060" y="25908"/>
                </a:lnTo>
                <a:lnTo>
                  <a:pt x="204452" y="27432"/>
                </a:lnTo>
                <a:lnTo>
                  <a:pt x="216392" y="27432"/>
                </a:lnTo>
                <a:lnTo>
                  <a:pt x="222473" y="33528"/>
                </a:lnTo>
                <a:lnTo>
                  <a:pt x="222473" y="45732"/>
                </a:lnTo>
                <a:lnTo>
                  <a:pt x="237713" y="30484"/>
                </a:lnTo>
                <a:close/>
              </a:path>
              <a:path w="250189" h="254635">
                <a:moveTo>
                  <a:pt x="246857" y="21336"/>
                </a:moveTo>
                <a:lnTo>
                  <a:pt x="228569" y="4572"/>
                </a:lnTo>
                <a:lnTo>
                  <a:pt x="206060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7713" y="25908"/>
                </a:lnTo>
                <a:lnTo>
                  <a:pt x="237713" y="30484"/>
                </a:lnTo>
                <a:lnTo>
                  <a:pt x="246857" y="21336"/>
                </a:lnTo>
                <a:close/>
              </a:path>
              <a:path w="250189" h="254635">
                <a:moveTo>
                  <a:pt x="237713" y="228584"/>
                </a:moveTo>
                <a:lnTo>
                  <a:pt x="206060" y="228584"/>
                </a:lnTo>
                <a:lnTo>
                  <a:pt x="223997" y="245587"/>
                </a:lnTo>
                <a:lnTo>
                  <a:pt x="223997" y="240776"/>
                </a:lnTo>
                <a:lnTo>
                  <a:pt x="237713" y="228584"/>
                </a:lnTo>
                <a:close/>
              </a:path>
              <a:path w="250189" h="254635">
                <a:moveTo>
                  <a:pt x="237713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7713" y="25908"/>
                </a:lnTo>
                <a:close/>
              </a:path>
              <a:path w="250189" h="254635">
                <a:moveTo>
                  <a:pt x="246857" y="233156"/>
                </a:moveTo>
                <a:lnTo>
                  <a:pt x="246857" y="21336"/>
                </a:lnTo>
                <a:lnTo>
                  <a:pt x="223997" y="44208"/>
                </a:lnTo>
                <a:lnTo>
                  <a:pt x="223997" y="210284"/>
                </a:lnTo>
                <a:lnTo>
                  <a:pt x="246857" y="233156"/>
                </a:lnTo>
                <a:close/>
              </a:path>
              <a:path w="250189" h="254635">
                <a:moveTo>
                  <a:pt x="237713" y="241538"/>
                </a:moveTo>
                <a:lnTo>
                  <a:pt x="237713" y="228584"/>
                </a:lnTo>
                <a:lnTo>
                  <a:pt x="223997" y="240776"/>
                </a:lnTo>
                <a:lnTo>
                  <a:pt x="223997" y="245587"/>
                </a:lnTo>
                <a:lnTo>
                  <a:pt x="228569" y="249920"/>
                </a:lnTo>
                <a:lnTo>
                  <a:pt x="237713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90110" y="4197263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7933" y="4185071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5">
                <a:moveTo>
                  <a:pt x="248381" y="248396"/>
                </a:moveTo>
                <a:lnTo>
                  <a:pt x="248381" y="6096"/>
                </a:lnTo>
                <a:lnTo>
                  <a:pt x="242285" y="0"/>
                </a:lnTo>
                <a:lnTo>
                  <a:pt x="4556" y="0"/>
                </a:lnTo>
                <a:lnTo>
                  <a:pt x="0" y="6096"/>
                </a:lnTo>
                <a:lnTo>
                  <a:pt x="0" y="248396"/>
                </a:lnTo>
                <a:lnTo>
                  <a:pt x="3032" y="252453"/>
                </a:lnTo>
                <a:lnTo>
                  <a:pt x="3032" y="21336"/>
                </a:lnTo>
                <a:lnTo>
                  <a:pt x="21320" y="4572"/>
                </a:lnTo>
                <a:lnTo>
                  <a:pt x="42656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1444"/>
                </a:lnTo>
                <a:lnTo>
                  <a:pt x="248381" y="248396"/>
                </a:lnTo>
                <a:close/>
              </a:path>
              <a:path w="248919" h="254635">
                <a:moveTo>
                  <a:pt x="42656" y="25908"/>
                </a:moveTo>
                <a:lnTo>
                  <a:pt x="21320" y="4572"/>
                </a:lnTo>
                <a:lnTo>
                  <a:pt x="3032" y="21336"/>
                </a:lnTo>
                <a:lnTo>
                  <a:pt x="12176" y="30988"/>
                </a:lnTo>
                <a:lnTo>
                  <a:pt x="12176" y="25908"/>
                </a:lnTo>
                <a:lnTo>
                  <a:pt x="24368" y="12192"/>
                </a:lnTo>
                <a:lnTo>
                  <a:pt x="24368" y="25908"/>
                </a:lnTo>
                <a:lnTo>
                  <a:pt x="42656" y="25908"/>
                </a:lnTo>
                <a:close/>
              </a:path>
              <a:path w="248919" h="254635">
                <a:moveTo>
                  <a:pt x="24368" y="210635"/>
                </a:moveTo>
                <a:lnTo>
                  <a:pt x="24368" y="43857"/>
                </a:lnTo>
                <a:lnTo>
                  <a:pt x="3032" y="21336"/>
                </a:lnTo>
                <a:lnTo>
                  <a:pt x="3032" y="233156"/>
                </a:lnTo>
                <a:lnTo>
                  <a:pt x="24368" y="210635"/>
                </a:lnTo>
                <a:close/>
              </a:path>
              <a:path w="248919" h="254635">
                <a:moveTo>
                  <a:pt x="48752" y="222488"/>
                </a:moveTo>
                <a:lnTo>
                  <a:pt x="30464" y="204200"/>
                </a:lnTo>
                <a:lnTo>
                  <a:pt x="3032" y="233156"/>
                </a:lnTo>
                <a:lnTo>
                  <a:pt x="12176" y="241538"/>
                </a:lnTo>
                <a:lnTo>
                  <a:pt x="12176" y="228584"/>
                </a:lnTo>
                <a:lnTo>
                  <a:pt x="27416" y="228584"/>
                </a:lnTo>
                <a:lnTo>
                  <a:pt x="27416" y="220964"/>
                </a:lnTo>
                <a:lnTo>
                  <a:pt x="33512" y="225536"/>
                </a:lnTo>
                <a:lnTo>
                  <a:pt x="45704" y="225536"/>
                </a:lnTo>
                <a:lnTo>
                  <a:pt x="48752" y="222488"/>
                </a:lnTo>
                <a:close/>
              </a:path>
              <a:path w="248919" h="254635">
                <a:moveTo>
                  <a:pt x="245333" y="251444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2656" y="228584"/>
                </a:lnTo>
                <a:lnTo>
                  <a:pt x="21320" y="249920"/>
                </a:lnTo>
                <a:lnTo>
                  <a:pt x="3032" y="233156"/>
                </a:lnTo>
                <a:lnTo>
                  <a:pt x="3032" y="252453"/>
                </a:lnTo>
                <a:lnTo>
                  <a:pt x="4556" y="254492"/>
                </a:lnTo>
                <a:lnTo>
                  <a:pt x="242285" y="254492"/>
                </a:lnTo>
                <a:lnTo>
                  <a:pt x="245333" y="251444"/>
                </a:lnTo>
                <a:close/>
              </a:path>
              <a:path w="248919" h="254635">
                <a:moveTo>
                  <a:pt x="24368" y="25908"/>
                </a:moveTo>
                <a:lnTo>
                  <a:pt x="24368" y="12192"/>
                </a:lnTo>
                <a:lnTo>
                  <a:pt x="12176" y="25908"/>
                </a:lnTo>
                <a:lnTo>
                  <a:pt x="24368" y="25908"/>
                </a:lnTo>
                <a:close/>
              </a:path>
              <a:path w="248919" h="254635">
                <a:moveTo>
                  <a:pt x="44180" y="27432"/>
                </a:moveTo>
                <a:lnTo>
                  <a:pt x="42656" y="25908"/>
                </a:lnTo>
                <a:lnTo>
                  <a:pt x="12176" y="25908"/>
                </a:lnTo>
                <a:lnTo>
                  <a:pt x="12176" y="30988"/>
                </a:lnTo>
                <a:lnTo>
                  <a:pt x="27416" y="47074"/>
                </a:lnTo>
                <a:lnTo>
                  <a:pt x="27416" y="33528"/>
                </a:lnTo>
                <a:lnTo>
                  <a:pt x="33512" y="27432"/>
                </a:lnTo>
                <a:lnTo>
                  <a:pt x="44180" y="27432"/>
                </a:lnTo>
                <a:close/>
              </a:path>
              <a:path w="248919" h="254635">
                <a:moveTo>
                  <a:pt x="42656" y="228584"/>
                </a:moveTo>
                <a:lnTo>
                  <a:pt x="12176" y="228584"/>
                </a:lnTo>
                <a:lnTo>
                  <a:pt x="24368" y="240776"/>
                </a:lnTo>
                <a:lnTo>
                  <a:pt x="24368" y="246872"/>
                </a:lnTo>
                <a:lnTo>
                  <a:pt x="42656" y="228584"/>
                </a:lnTo>
                <a:close/>
              </a:path>
              <a:path w="248919" h="254635">
                <a:moveTo>
                  <a:pt x="24368" y="246872"/>
                </a:moveTo>
                <a:lnTo>
                  <a:pt x="24368" y="240776"/>
                </a:lnTo>
                <a:lnTo>
                  <a:pt x="12176" y="228584"/>
                </a:lnTo>
                <a:lnTo>
                  <a:pt x="12176" y="241538"/>
                </a:lnTo>
                <a:lnTo>
                  <a:pt x="21320" y="249920"/>
                </a:lnTo>
                <a:lnTo>
                  <a:pt x="24368" y="246872"/>
                </a:lnTo>
                <a:close/>
              </a:path>
              <a:path w="248919" h="254635">
                <a:moveTo>
                  <a:pt x="48752" y="32004"/>
                </a:moveTo>
                <a:lnTo>
                  <a:pt x="44180" y="27432"/>
                </a:lnTo>
                <a:lnTo>
                  <a:pt x="33512" y="27432"/>
                </a:lnTo>
                <a:lnTo>
                  <a:pt x="27416" y="33528"/>
                </a:lnTo>
                <a:lnTo>
                  <a:pt x="27416" y="47074"/>
                </a:lnTo>
                <a:lnTo>
                  <a:pt x="30464" y="50292"/>
                </a:lnTo>
                <a:lnTo>
                  <a:pt x="48752" y="32004"/>
                </a:lnTo>
                <a:close/>
              </a:path>
              <a:path w="248919" h="254635">
                <a:moveTo>
                  <a:pt x="48752" y="45212"/>
                </a:moveTo>
                <a:lnTo>
                  <a:pt x="48752" y="32004"/>
                </a:lnTo>
                <a:lnTo>
                  <a:pt x="30464" y="50292"/>
                </a:lnTo>
                <a:lnTo>
                  <a:pt x="27416" y="47074"/>
                </a:lnTo>
                <a:lnTo>
                  <a:pt x="27416" y="207418"/>
                </a:lnTo>
                <a:lnTo>
                  <a:pt x="30464" y="204200"/>
                </a:lnTo>
                <a:lnTo>
                  <a:pt x="39608" y="213344"/>
                </a:lnTo>
                <a:lnTo>
                  <a:pt x="39608" y="53340"/>
                </a:lnTo>
                <a:lnTo>
                  <a:pt x="48752" y="45212"/>
                </a:lnTo>
                <a:close/>
              </a:path>
              <a:path w="248919" h="254635">
                <a:moveTo>
                  <a:pt x="45704" y="225536"/>
                </a:moveTo>
                <a:lnTo>
                  <a:pt x="33512" y="225536"/>
                </a:lnTo>
                <a:lnTo>
                  <a:pt x="27416" y="220964"/>
                </a:lnTo>
                <a:lnTo>
                  <a:pt x="27416" y="228584"/>
                </a:lnTo>
                <a:lnTo>
                  <a:pt x="42656" y="228584"/>
                </a:lnTo>
                <a:lnTo>
                  <a:pt x="45704" y="225536"/>
                </a:lnTo>
                <a:close/>
              </a:path>
              <a:path w="248919" h="254635">
                <a:moveTo>
                  <a:pt x="53324" y="53340"/>
                </a:moveTo>
                <a:lnTo>
                  <a:pt x="53324" y="41148"/>
                </a:lnTo>
                <a:lnTo>
                  <a:pt x="39608" y="53340"/>
                </a:lnTo>
                <a:lnTo>
                  <a:pt x="53324" y="53340"/>
                </a:lnTo>
                <a:close/>
              </a:path>
              <a:path w="248919" h="254635">
                <a:moveTo>
                  <a:pt x="53324" y="201152"/>
                </a:moveTo>
                <a:lnTo>
                  <a:pt x="53324" y="53340"/>
                </a:lnTo>
                <a:lnTo>
                  <a:pt x="39608" y="53340"/>
                </a:lnTo>
                <a:lnTo>
                  <a:pt x="39608" y="201152"/>
                </a:lnTo>
                <a:lnTo>
                  <a:pt x="53324" y="201152"/>
                </a:lnTo>
                <a:close/>
              </a:path>
              <a:path w="248919" h="254635">
                <a:moveTo>
                  <a:pt x="207248" y="201152"/>
                </a:moveTo>
                <a:lnTo>
                  <a:pt x="39608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5056" y="225536"/>
                </a:lnTo>
                <a:lnTo>
                  <a:pt x="195056" y="213344"/>
                </a:lnTo>
                <a:lnTo>
                  <a:pt x="207248" y="201152"/>
                </a:lnTo>
                <a:close/>
              </a:path>
              <a:path w="248919" h="254635">
                <a:moveTo>
                  <a:pt x="53324" y="225536"/>
                </a:moveTo>
                <a:lnTo>
                  <a:pt x="53324" y="213344"/>
                </a:lnTo>
                <a:lnTo>
                  <a:pt x="39608" y="201152"/>
                </a:lnTo>
                <a:lnTo>
                  <a:pt x="39608" y="213344"/>
                </a:lnTo>
                <a:lnTo>
                  <a:pt x="48752" y="222488"/>
                </a:lnTo>
                <a:lnTo>
                  <a:pt x="48752" y="225536"/>
                </a:lnTo>
                <a:lnTo>
                  <a:pt x="53324" y="225536"/>
                </a:lnTo>
                <a:close/>
              </a:path>
              <a:path w="248919" h="254635">
                <a:moveTo>
                  <a:pt x="204198" y="27432"/>
                </a:moveTo>
                <a:lnTo>
                  <a:pt x="44180" y="27432"/>
                </a:lnTo>
                <a:lnTo>
                  <a:pt x="48752" y="32004"/>
                </a:lnTo>
                <a:lnTo>
                  <a:pt x="48752" y="45212"/>
                </a:lnTo>
                <a:lnTo>
                  <a:pt x="53324" y="41148"/>
                </a:lnTo>
                <a:lnTo>
                  <a:pt x="53324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720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48919" h="254635">
                <a:moveTo>
                  <a:pt x="48752" y="225536"/>
                </a:moveTo>
                <a:lnTo>
                  <a:pt x="48752" y="222488"/>
                </a:lnTo>
                <a:lnTo>
                  <a:pt x="45704" y="225536"/>
                </a:lnTo>
                <a:lnTo>
                  <a:pt x="48752" y="225536"/>
                </a:lnTo>
                <a:close/>
              </a:path>
              <a:path w="248919" h="254635">
                <a:moveTo>
                  <a:pt x="207248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7248" y="53340"/>
                </a:lnTo>
                <a:close/>
              </a:path>
              <a:path w="248919" h="254635">
                <a:moveTo>
                  <a:pt x="207248" y="201152"/>
                </a:moveTo>
                <a:lnTo>
                  <a:pt x="207248" y="53340"/>
                </a:lnTo>
                <a:lnTo>
                  <a:pt x="195056" y="53340"/>
                </a:lnTo>
                <a:lnTo>
                  <a:pt x="195056" y="201152"/>
                </a:lnTo>
                <a:lnTo>
                  <a:pt x="207248" y="201152"/>
                </a:lnTo>
                <a:close/>
              </a:path>
              <a:path w="248919" h="254635">
                <a:moveTo>
                  <a:pt x="207248" y="214168"/>
                </a:moveTo>
                <a:lnTo>
                  <a:pt x="207248" y="201152"/>
                </a:lnTo>
                <a:lnTo>
                  <a:pt x="195056" y="213344"/>
                </a:lnTo>
                <a:lnTo>
                  <a:pt x="195056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7248" y="214168"/>
                </a:lnTo>
                <a:close/>
              </a:path>
              <a:path w="248919" h="254635">
                <a:moveTo>
                  <a:pt x="220949" y="45720"/>
                </a:moveTo>
                <a:lnTo>
                  <a:pt x="220949" y="33528"/>
                </a:lnTo>
                <a:lnTo>
                  <a:pt x="214868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6377" y="50292"/>
                </a:lnTo>
                <a:lnTo>
                  <a:pt x="220949" y="45720"/>
                </a:lnTo>
                <a:close/>
              </a:path>
              <a:path w="248919" h="254635">
                <a:moveTo>
                  <a:pt x="220949" y="208772"/>
                </a:moveTo>
                <a:lnTo>
                  <a:pt x="220949" y="45720"/>
                </a:lnTo>
                <a:lnTo>
                  <a:pt x="216377" y="50292"/>
                </a:lnTo>
                <a:lnTo>
                  <a:pt x="199628" y="32004"/>
                </a:lnTo>
                <a:lnTo>
                  <a:pt x="199628" y="45720"/>
                </a:lnTo>
                <a:lnTo>
                  <a:pt x="207248" y="53340"/>
                </a:lnTo>
                <a:lnTo>
                  <a:pt x="207248" y="214168"/>
                </a:lnTo>
                <a:lnTo>
                  <a:pt x="216377" y="204200"/>
                </a:lnTo>
                <a:lnTo>
                  <a:pt x="220949" y="208772"/>
                </a:lnTo>
                <a:close/>
              </a:path>
              <a:path w="248919" h="254635">
                <a:moveTo>
                  <a:pt x="245333" y="233156"/>
                </a:moveTo>
                <a:lnTo>
                  <a:pt x="216377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4868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4891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48919" h="254635">
                <a:moveTo>
                  <a:pt x="220949" y="228584"/>
                </a:moveTo>
                <a:lnTo>
                  <a:pt x="220949" y="220964"/>
                </a:lnTo>
                <a:lnTo>
                  <a:pt x="214868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49" y="228584"/>
                </a:lnTo>
                <a:close/>
              </a:path>
              <a:path w="248919" h="254635">
                <a:moveTo>
                  <a:pt x="236189" y="30480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4868" y="27432"/>
                </a:lnTo>
                <a:lnTo>
                  <a:pt x="220949" y="33528"/>
                </a:lnTo>
                <a:lnTo>
                  <a:pt x="220949" y="45720"/>
                </a:lnTo>
                <a:lnTo>
                  <a:pt x="236189" y="30480"/>
                </a:lnTo>
                <a:close/>
              </a:path>
              <a:path w="24891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2473" y="25908"/>
                </a:lnTo>
                <a:lnTo>
                  <a:pt x="222473" y="12192"/>
                </a:lnTo>
                <a:lnTo>
                  <a:pt x="236189" y="25908"/>
                </a:lnTo>
                <a:lnTo>
                  <a:pt x="236189" y="30480"/>
                </a:lnTo>
                <a:lnTo>
                  <a:pt x="245333" y="21336"/>
                </a:lnTo>
                <a:close/>
              </a:path>
              <a:path w="248919" h="254635">
                <a:moveTo>
                  <a:pt x="236189" y="228584"/>
                </a:moveTo>
                <a:lnTo>
                  <a:pt x="205721" y="228584"/>
                </a:lnTo>
                <a:lnTo>
                  <a:pt x="222473" y="245346"/>
                </a:lnTo>
                <a:lnTo>
                  <a:pt x="222473" y="240776"/>
                </a:lnTo>
                <a:lnTo>
                  <a:pt x="236189" y="228584"/>
                </a:lnTo>
                <a:close/>
              </a:path>
              <a:path w="248919" h="254635">
                <a:moveTo>
                  <a:pt x="236189" y="25908"/>
                </a:moveTo>
                <a:lnTo>
                  <a:pt x="222473" y="12192"/>
                </a:lnTo>
                <a:lnTo>
                  <a:pt x="222473" y="25908"/>
                </a:lnTo>
                <a:lnTo>
                  <a:pt x="236189" y="25908"/>
                </a:lnTo>
                <a:close/>
              </a:path>
              <a:path w="248919" h="254635">
                <a:moveTo>
                  <a:pt x="245333" y="233156"/>
                </a:moveTo>
                <a:lnTo>
                  <a:pt x="245333" y="21336"/>
                </a:lnTo>
                <a:lnTo>
                  <a:pt x="222473" y="44196"/>
                </a:lnTo>
                <a:lnTo>
                  <a:pt x="222473" y="210296"/>
                </a:lnTo>
                <a:lnTo>
                  <a:pt x="245333" y="233156"/>
                </a:lnTo>
                <a:close/>
              </a:path>
              <a:path w="248919" h="254635">
                <a:moveTo>
                  <a:pt x="236189" y="241538"/>
                </a:moveTo>
                <a:lnTo>
                  <a:pt x="236189" y="228584"/>
                </a:lnTo>
                <a:lnTo>
                  <a:pt x="222473" y="240776"/>
                </a:lnTo>
                <a:lnTo>
                  <a:pt x="222473" y="245346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7062" y="4511177"/>
            <a:ext cx="248396" cy="252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99254" y="6787850"/>
            <a:ext cx="224012" cy="228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87062" y="6775658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19" h="254634">
                <a:moveTo>
                  <a:pt x="248396" y="248381"/>
                </a:moveTo>
                <a:lnTo>
                  <a:pt x="248396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1429"/>
                </a:lnTo>
                <a:lnTo>
                  <a:pt x="3048" y="21336"/>
                </a:lnTo>
                <a:lnTo>
                  <a:pt x="21336" y="4572"/>
                </a:lnTo>
                <a:lnTo>
                  <a:pt x="42668" y="25904"/>
                </a:lnTo>
                <a:lnTo>
                  <a:pt x="205740" y="25904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445"/>
                </a:lnTo>
                <a:lnTo>
                  <a:pt x="248396" y="248381"/>
                </a:lnTo>
                <a:close/>
              </a:path>
              <a:path w="248919" h="254634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475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19" h="254634">
                <a:moveTo>
                  <a:pt x="24384" y="211820"/>
                </a:moveTo>
                <a:lnTo>
                  <a:pt x="24384" y="42660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1820"/>
                </a:lnTo>
                <a:close/>
              </a:path>
              <a:path w="248919" h="254634">
                <a:moveTo>
                  <a:pt x="48768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1531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18" y="225536"/>
                </a:lnTo>
                <a:lnTo>
                  <a:pt x="48768" y="222488"/>
                </a:lnTo>
                <a:close/>
              </a:path>
              <a:path w="248919" h="254634">
                <a:moveTo>
                  <a:pt x="245348" y="252445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40" y="228584"/>
                </a:lnTo>
                <a:lnTo>
                  <a:pt x="42668" y="228584"/>
                </a:lnTo>
                <a:lnTo>
                  <a:pt x="21336" y="249905"/>
                </a:lnTo>
                <a:lnTo>
                  <a:pt x="3048" y="233156"/>
                </a:lnTo>
                <a:lnTo>
                  <a:pt x="3048" y="251429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445"/>
                </a:lnTo>
                <a:close/>
              </a:path>
              <a:path w="248919" h="254634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19" h="254634">
                <a:moveTo>
                  <a:pt x="44196" y="27432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475"/>
                </a:lnTo>
                <a:lnTo>
                  <a:pt x="27432" y="45707"/>
                </a:lnTo>
                <a:lnTo>
                  <a:pt x="27432" y="33512"/>
                </a:lnTo>
                <a:lnTo>
                  <a:pt x="33528" y="27432"/>
                </a:lnTo>
                <a:lnTo>
                  <a:pt x="44196" y="27432"/>
                </a:lnTo>
                <a:close/>
              </a:path>
              <a:path w="248919" h="254634">
                <a:moveTo>
                  <a:pt x="42668" y="228584"/>
                </a:moveTo>
                <a:lnTo>
                  <a:pt x="12192" y="228584"/>
                </a:lnTo>
                <a:lnTo>
                  <a:pt x="24384" y="240776"/>
                </a:lnTo>
                <a:lnTo>
                  <a:pt x="24384" y="246859"/>
                </a:lnTo>
                <a:lnTo>
                  <a:pt x="42668" y="228584"/>
                </a:lnTo>
                <a:close/>
              </a:path>
              <a:path w="248919" h="254634">
                <a:moveTo>
                  <a:pt x="24384" y="246859"/>
                </a:moveTo>
                <a:lnTo>
                  <a:pt x="24384" y="240776"/>
                </a:lnTo>
                <a:lnTo>
                  <a:pt x="12192" y="228584"/>
                </a:lnTo>
                <a:lnTo>
                  <a:pt x="12192" y="241531"/>
                </a:lnTo>
                <a:lnTo>
                  <a:pt x="21336" y="249905"/>
                </a:lnTo>
                <a:lnTo>
                  <a:pt x="24384" y="246859"/>
                </a:lnTo>
                <a:close/>
              </a:path>
              <a:path w="248919" h="254634">
                <a:moveTo>
                  <a:pt x="48768" y="32004"/>
                </a:moveTo>
                <a:lnTo>
                  <a:pt x="44196" y="27432"/>
                </a:lnTo>
                <a:lnTo>
                  <a:pt x="33528" y="27432"/>
                </a:lnTo>
                <a:lnTo>
                  <a:pt x="27432" y="33512"/>
                </a:lnTo>
                <a:lnTo>
                  <a:pt x="27432" y="45707"/>
                </a:lnTo>
                <a:lnTo>
                  <a:pt x="32004" y="50276"/>
                </a:lnTo>
                <a:lnTo>
                  <a:pt x="48768" y="32004"/>
                </a:lnTo>
                <a:close/>
              </a:path>
              <a:path w="248919" h="254634">
                <a:moveTo>
                  <a:pt x="48768" y="45196"/>
                </a:moveTo>
                <a:lnTo>
                  <a:pt x="48768" y="32004"/>
                </a:lnTo>
                <a:lnTo>
                  <a:pt x="32004" y="50276"/>
                </a:lnTo>
                <a:lnTo>
                  <a:pt x="27432" y="45707"/>
                </a:lnTo>
                <a:lnTo>
                  <a:pt x="27432" y="208772"/>
                </a:lnTo>
                <a:lnTo>
                  <a:pt x="32004" y="204200"/>
                </a:lnTo>
                <a:lnTo>
                  <a:pt x="39624" y="212513"/>
                </a:lnTo>
                <a:lnTo>
                  <a:pt x="39624" y="53324"/>
                </a:lnTo>
                <a:lnTo>
                  <a:pt x="48768" y="45196"/>
                </a:lnTo>
                <a:close/>
              </a:path>
              <a:path w="248919" h="254634">
                <a:moveTo>
                  <a:pt x="45718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1"/>
                </a:lnTo>
                <a:lnTo>
                  <a:pt x="45718" y="225536"/>
                </a:lnTo>
                <a:close/>
              </a:path>
              <a:path w="248919" h="254634">
                <a:moveTo>
                  <a:pt x="53340" y="53324"/>
                </a:moveTo>
                <a:lnTo>
                  <a:pt x="53340" y="41132"/>
                </a:lnTo>
                <a:lnTo>
                  <a:pt x="39624" y="53324"/>
                </a:lnTo>
                <a:lnTo>
                  <a:pt x="53340" y="53324"/>
                </a:lnTo>
                <a:close/>
              </a:path>
              <a:path w="248919" h="254634">
                <a:moveTo>
                  <a:pt x="53340" y="201152"/>
                </a:moveTo>
                <a:lnTo>
                  <a:pt x="53340" y="53324"/>
                </a:lnTo>
                <a:lnTo>
                  <a:pt x="39624" y="53324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19" h="254634">
                <a:moveTo>
                  <a:pt x="208772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5072" y="225536"/>
                </a:lnTo>
                <a:lnTo>
                  <a:pt x="195072" y="213344"/>
                </a:lnTo>
                <a:lnTo>
                  <a:pt x="208772" y="201152"/>
                </a:lnTo>
                <a:close/>
              </a:path>
              <a:path w="248919" h="254634">
                <a:moveTo>
                  <a:pt x="53340" y="225536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2513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40" y="225536"/>
                </a:lnTo>
                <a:close/>
              </a:path>
              <a:path w="248919" h="254634">
                <a:moveTo>
                  <a:pt x="204213" y="27432"/>
                </a:moveTo>
                <a:lnTo>
                  <a:pt x="44196" y="27432"/>
                </a:lnTo>
                <a:lnTo>
                  <a:pt x="48768" y="32004"/>
                </a:lnTo>
                <a:lnTo>
                  <a:pt x="48768" y="45196"/>
                </a:lnTo>
                <a:lnTo>
                  <a:pt x="53340" y="41132"/>
                </a:lnTo>
                <a:lnTo>
                  <a:pt x="53340" y="53324"/>
                </a:lnTo>
                <a:lnTo>
                  <a:pt x="195072" y="53324"/>
                </a:lnTo>
                <a:lnTo>
                  <a:pt x="195072" y="41132"/>
                </a:lnTo>
                <a:lnTo>
                  <a:pt x="199644" y="45201"/>
                </a:lnTo>
                <a:lnTo>
                  <a:pt x="199644" y="32004"/>
                </a:lnTo>
                <a:lnTo>
                  <a:pt x="204213" y="27432"/>
                </a:lnTo>
                <a:close/>
              </a:path>
              <a:path w="248919" h="254634">
                <a:moveTo>
                  <a:pt x="48768" y="225536"/>
                </a:moveTo>
                <a:lnTo>
                  <a:pt x="48768" y="222488"/>
                </a:lnTo>
                <a:lnTo>
                  <a:pt x="45718" y="225536"/>
                </a:lnTo>
                <a:lnTo>
                  <a:pt x="48768" y="225536"/>
                </a:lnTo>
                <a:close/>
              </a:path>
              <a:path w="248919" h="254634">
                <a:moveTo>
                  <a:pt x="208772" y="53324"/>
                </a:moveTo>
                <a:lnTo>
                  <a:pt x="195072" y="41132"/>
                </a:lnTo>
                <a:lnTo>
                  <a:pt x="195072" y="53324"/>
                </a:lnTo>
                <a:lnTo>
                  <a:pt x="208772" y="53324"/>
                </a:lnTo>
                <a:close/>
              </a:path>
              <a:path w="248919" h="254634">
                <a:moveTo>
                  <a:pt x="208772" y="201152"/>
                </a:moveTo>
                <a:lnTo>
                  <a:pt x="208772" y="53324"/>
                </a:lnTo>
                <a:lnTo>
                  <a:pt x="195072" y="53324"/>
                </a:lnTo>
                <a:lnTo>
                  <a:pt x="195072" y="201152"/>
                </a:lnTo>
                <a:lnTo>
                  <a:pt x="208772" y="201152"/>
                </a:lnTo>
                <a:close/>
              </a:path>
              <a:path w="248919" h="254634">
                <a:moveTo>
                  <a:pt x="208772" y="213352"/>
                </a:moveTo>
                <a:lnTo>
                  <a:pt x="208772" y="201152"/>
                </a:lnTo>
                <a:lnTo>
                  <a:pt x="195072" y="213344"/>
                </a:lnTo>
                <a:lnTo>
                  <a:pt x="195072" y="225536"/>
                </a:lnTo>
                <a:lnTo>
                  <a:pt x="199644" y="225536"/>
                </a:lnTo>
                <a:lnTo>
                  <a:pt x="199644" y="222488"/>
                </a:lnTo>
                <a:lnTo>
                  <a:pt x="208772" y="213352"/>
                </a:lnTo>
                <a:close/>
              </a:path>
              <a:path w="248919" h="254634">
                <a:moveTo>
                  <a:pt x="220964" y="47061"/>
                </a:moveTo>
                <a:lnTo>
                  <a:pt x="220964" y="33512"/>
                </a:lnTo>
                <a:lnTo>
                  <a:pt x="214868" y="27432"/>
                </a:lnTo>
                <a:lnTo>
                  <a:pt x="204213" y="27432"/>
                </a:lnTo>
                <a:lnTo>
                  <a:pt x="199644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48919" h="254634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44" y="32004"/>
                </a:lnTo>
                <a:lnTo>
                  <a:pt x="199644" y="45201"/>
                </a:lnTo>
                <a:lnTo>
                  <a:pt x="208772" y="53324"/>
                </a:lnTo>
                <a:lnTo>
                  <a:pt x="208772" y="213352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48919" h="254634">
                <a:moveTo>
                  <a:pt x="245348" y="233156"/>
                </a:moveTo>
                <a:lnTo>
                  <a:pt x="217916" y="204200"/>
                </a:lnTo>
                <a:lnTo>
                  <a:pt x="199644" y="222488"/>
                </a:lnTo>
                <a:lnTo>
                  <a:pt x="202692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48919" h="254634">
                <a:moveTo>
                  <a:pt x="202692" y="225536"/>
                </a:moveTo>
                <a:lnTo>
                  <a:pt x="199644" y="222488"/>
                </a:lnTo>
                <a:lnTo>
                  <a:pt x="199644" y="225536"/>
                </a:lnTo>
                <a:lnTo>
                  <a:pt x="202692" y="225536"/>
                </a:lnTo>
                <a:close/>
              </a:path>
              <a:path w="248919" h="254634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92" y="225536"/>
                </a:lnTo>
                <a:lnTo>
                  <a:pt x="205736" y="228581"/>
                </a:lnTo>
                <a:lnTo>
                  <a:pt x="220964" y="228584"/>
                </a:lnTo>
                <a:close/>
              </a:path>
              <a:path w="248919" h="254634">
                <a:moveTo>
                  <a:pt x="236204" y="30982"/>
                </a:moveTo>
                <a:lnTo>
                  <a:pt x="236204" y="25908"/>
                </a:lnTo>
                <a:lnTo>
                  <a:pt x="205736" y="25908"/>
                </a:lnTo>
                <a:lnTo>
                  <a:pt x="204213" y="27432"/>
                </a:lnTo>
                <a:lnTo>
                  <a:pt x="214868" y="27432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48919" h="254634">
                <a:moveTo>
                  <a:pt x="245348" y="21336"/>
                </a:moveTo>
                <a:lnTo>
                  <a:pt x="227060" y="4572"/>
                </a:lnTo>
                <a:lnTo>
                  <a:pt x="205736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48919" h="254634">
                <a:moveTo>
                  <a:pt x="236204" y="228584"/>
                </a:moveTo>
                <a:lnTo>
                  <a:pt x="205740" y="228584"/>
                </a:lnTo>
                <a:lnTo>
                  <a:pt x="224012" y="246857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48919" h="254634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19" h="254634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48919" h="254634">
                <a:moveTo>
                  <a:pt x="236204" y="241531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08871" y="6787850"/>
            <a:ext cx="224012" cy="228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96679" y="6775658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4">
                <a:moveTo>
                  <a:pt x="248396" y="248381"/>
                </a:moveTo>
                <a:lnTo>
                  <a:pt x="248396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1429"/>
                </a:lnTo>
                <a:lnTo>
                  <a:pt x="3048" y="21336"/>
                </a:lnTo>
                <a:lnTo>
                  <a:pt x="21336" y="4572"/>
                </a:lnTo>
                <a:lnTo>
                  <a:pt x="42668" y="25904"/>
                </a:lnTo>
                <a:lnTo>
                  <a:pt x="205740" y="25904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445"/>
                </a:lnTo>
                <a:lnTo>
                  <a:pt x="248396" y="248381"/>
                </a:lnTo>
                <a:close/>
              </a:path>
              <a:path w="248920" h="254634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475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20" h="254634">
                <a:moveTo>
                  <a:pt x="24384" y="211820"/>
                </a:moveTo>
                <a:lnTo>
                  <a:pt x="24384" y="42660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1820"/>
                </a:lnTo>
                <a:close/>
              </a:path>
              <a:path w="248920" h="254634">
                <a:moveTo>
                  <a:pt x="48768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1531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18" y="225536"/>
                </a:lnTo>
                <a:lnTo>
                  <a:pt x="48768" y="222488"/>
                </a:lnTo>
                <a:close/>
              </a:path>
              <a:path w="248920" h="254634">
                <a:moveTo>
                  <a:pt x="245348" y="252445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40" y="228584"/>
                </a:lnTo>
                <a:lnTo>
                  <a:pt x="42668" y="228584"/>
                </a:lnTo>
                <a:lnTo>
                  <a:pt x="21336" y="249905"/>
                </a:lnTo>
                <a:lnTo>
                  <a:pt x="3048" y="233156"/>
                </a:lnTo>
                <a:lnTo>
                  <a:pt x="3048" y="251429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445"/>
                </a:lnTo>
                <a:close/>
              </a:path>
              <a:path w="248920" h="254634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20" h="254634">
                <a:moveTo>
                  <a:pt x="44196" y="27432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475"/>
                </a:lnTo>
                <a:lnTo>
                  <a:pt x="27432" y="45707"/>
                </a:lnTo>
                <a:lnTo>
                  <a:pt x="27432" y="33512"/>
                </a:lnTo>
                <a:lnTo>
                  <a:pt x="33528" y="27432"/>
                </a:lnTo>
                <a:lnTo>
                  <a:pt x="44196" y="27432"/>
                </a:lnTo>
                <a:close/>
              </a:path>
              <a:path w="248920" h="254634">
                <a:moveTo>
                  <a:pt x="42668" y="228584"/>
                </a:moveTo>
                <a:lnTo>
                  <a:pt x="12192" y="228584"/>
                </a:lnTo>
                <a:lnTo>
                  <a:pt x="24384" y="240776"/>
                </a:lnTo>
                <a:lnTo>
                  <a:pt x="24384" y="246859"/>
                </a:lnTo>
                <a:lnTo>
                  <a:pt x="42668" y="228584"/>
                </a:lnTo>
                <a:close/>
              </a:path>
              <a:path w="248920" h="254634">
                <a:moveTo>
                  <a:pt x="24384" y="246859"/>
                </a:moveTo>
                <a:lnTo>
                  <a:pt x="24384" y="240776"/>
                </a:lnTo>
                <a:lnTo>
                  <a:pt x="12192" y="228584"/>
                </a:lnTo>
                <a:lnTo>
                  <a:pt x="12192" y="241531"/>
                </a:lnTo>
                <a:lnTo>
                  <a:pt x="21336" y="249905"/>
                </a:lnTo>
                <a:lnTo>
                  <a:pt x="24384" y="246859"/>
                </a:lnTo>
                <a:close/>
              </a:path>
              <a:path w="248920" h="254634">
                <a:moveTo>
                  <a:pt x="48768" y="32004"/>
                </a:moveTo>
                <a:lnTo>
                  <a:pt x="44196" y="27432"/>
                </a:lnTo>
                <a:lnTo>
                  <a:pt x="33528" y="27432"/>
                </a:lnTo>
                <a:lnTo>
                  <a:pt x="27432" y="33512"/>
                </a:lnTo>
                <a:lnTo>
                  <a:pt x="27432" y="45707"/>
                </a:lnTo>
                <a:lnTo>
                  <a:pt x="32004" y="50276"/>
                </a:lnTo>
                <a:lnTo>
                  <a:pt x="48768" y="32004"/>
                </a:lnTo>
                <a:close/>
              </a:path>
              <a:path w="248920" h="254634">
                <a:moveTo>
                  <a:pt x="48768" y="45196"/>
                </a:moveTo>
                <a:lnTo>
                  <a:pt x="48768" y="32004"/>
                </a:lnTo>
                <a:lnTo>
                  <a:pt x="32004" y="50276"/>
                </a:lnTo>
                <a:lnTo>
                  <a:pt x="27432" y="45707"/>
                </a:lnTo>
                <a:lnTo>
                  <a:pt x="27432" y="208772"/>
                </a:lnTo>
                <a:lnTo>
                  <a:pt x="32004" y="204200"/>
                </a:lnTo>
                <a:lnTo>
                  <a:pt x="39624" y="212513"/>
                </a:lnTo>
                <a:lnTo>
                  <a:pt x="39624" y="53324"/>
                </a:lnTo>
                <a:lnTo>
                  <a:pt x="48768" y="45196"/>
                </a:lnTo>
                <a:close/>
              </a:path>
              <a:path w="248920" h="254634">
                <a:moveTo>
                  <a:pt x="45718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1"/>
                </a:lnTo>
                <a:lnTo>
                  <a:pt x="45718" y="225536"/>
                </a:lnTo>
                <a:close/>
              </a:path>
              <a:path w="248920" h="254634">
                <a:moveTo>
                  <a:pt x="53340" y="53324"/>
                </a:moveTo>
                <a:lnTo>
                  <a:pt x="53340" y="41132"/>
                </a:lnTo>
                <a:lnTo>
                  <a:pt x="39624" y="53324"/>
                </a:lnTo>
                <a:lnTo>
                  <a:pt x="53340" y="53324"/>
                </a:lnTo>
                <a:close/>
              </a:path>
              <a:path w="248920" h="254634">
                <a:moveTo>
                  <a:pt x="53340" y="201152"/>
                </a:moveTo>
                <a:lnTo>
                  <a:pt x="53340" y="53324"/>
                </a:lnTo>
                <a:lnTo>
                  <a:pt x="39624" y="53324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20" h="254634">
                <a:moveTo>
                  <a:pt x="208788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5072" y="225536"/>
                </a:lnTo>
                <a:lnTo>
                  <a:pt x="195072" y="213344"/>
                </a:lnTo>
                <a:lnTo>
                  <a:pt x="208788" y="201152"/>
                </a:lnTo>
                <a:close/>
              </a:path>
              <a:path w="248920" h="254634">
                <a:moveTo>
                  <a:pt x="53340" y="225536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2513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40" y="225536"/>
                </a:lnTo>
                <a:close/>
              </a:path>
              <a:path w="248920" h="254634">
                <a:moveTo>
                  <a:pt x="204213" y="27432"/>
                </a:moveTo>
                <a:lnTo>
                  <a:pt x="44196" y="27432"/>
                </a:lnTo>
                <a:lnTo>
                  <a:pt x="48768" y="32004"/>
                </a:lnTo>
                <a:lnTo>
                  <a:pt x="48768" y="45196"/>
                </a:lnTo>
                <a:lnTo>
                  <a:pt x="53340" y="41132"/>
                </a:lnTo>
                <a:lnTo>
                  <a:pt x="53340" y="53324"/>
                </a:lnTo>
                <a:lnTo>
                  <a:pt x="195072" y="53324"/>
                </a:lnTo>
                <a:lnTo>
                  <a:pt x="195072" y="41132"/>
                </a:lnTo>
                <a:lnTo>
                  <a:pt x="199644" y="45196"/>
                </a:lnTo>
                <a:lnTo>
                  <a:pt x="199644" y="32004"/>
                </a:lnTo>
                <a:lnTo>
                  <a:pt x="204213" y="27432"/>
                </a:lnTo>
                <a:close/>
              </a:path>
              <a:path w="248920" h="254634">
                <a:moveTo>
                  <a:pt x="48768" y="225536"/>
                </a:moveTo>
                <a:lnTo>
                  <a:pt x="48768" y="222488"/>
                </a:lnTo>
                <a:lnTo>
                  <a:pt x="45718" y="225536"/>
                </a:lnTo>
                <a:lnTo>
                  <a:pt x="48768" y="225536"/>
                </a:lnTo>
                <a:close/>
              </a:path>
              <a:path w="248920" h="254634">
                <a:moveTo>
                  <a:pt x="208788" y="53324"/>
                </a:moveTo>
                <a:lnTo>
                  <a:pt x="195072" y="41132"/>
                </a:lnTo>
                <a:lnTo>
                  <a:pt x="195072" y="53324"/>
                </a:lnTo>
                <a:lnTo>
                  <a:pt x="208788" y="53324"/>
                </a:lnTo>
                <a:close/>
              </a:path>
              <a:path w="248920" h="254634">
                <a:moveTo>
                  <a:pt x="208788" y="201152"/>
                </a:moveTo>
                <a:lnTo>
                  <a:pt x="208788" y="53324"/>
                </a:lnTo>
                <a:lnTo>
                  <a:pt x="195072" y="53324"/>
                </a:lnTo>
                <a:lnTo>
                  <a:pt x="195072" y="201152"/>
                </a:lnTo>
                <a:lnTo>
                  <a:pt x="208788" y="201152"/>
                </a:lnTo>
                <a:close/>
              </a:path>
              <a:path w="248920" h="254634">
                <a:moveTo>
                  <a:pt x="208788" y="213337"/>
                </a:moveTo>
                <a:lnTo>
                  <a:pt x="208788" y="201152"/>
                </a:lnTo>
                <a:lnTo>
                  <a:pt x="195072" y="213344"/>
                </a:lnTo>
                <a:lnTo>
                  <a:pt x="195072" y="225536"/>
                </a:lnTo>
                <a:lnTo>
                  <a:pt x="199644" y="225536"/>
                </a:lnTo>
                <a:lnTo>
                  <a:pt x="199644" y="222488"/>
                </a:lnTo>
                <a:lnTo>
                  <a:pt x="208788" y="213337"/>
                </a:lnTo>
                <a:close/>
              </a:path>
              <a:path w="248920" h="254634">
                <a:moveTo>
                  <a:pt x="220964" y="47061"/>
                </a:moveTo>
                <a:lnTo>
                  <a:pt x="220964" y="33512"/>
                </a:lnTo>
                <a:lnTo>
                  <a:pt x="214868" y="27432"/>
                </a:lnTo>
                <a:lnTo>
                  <a:pt x="204213" y="27432"/>
                </a:lnTo>
                <a:lnTo>
                  <a:pt x="199644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48920" h="254634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44" y="32004"/>
                </a:lnTo>
                <a:lnTo>
                  <a:pt x="199644" y="45196"/>
                </a:lnTo>
                <a:lnTo>
                  <a:pt x="208788" y="53324"/>
                </a:lnTo>
                <a:lnTo>
                  <a:pt x="208788" y="213337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48920" h="254634">
                <a:moveTo>
                  <a:pt x="245348" y="233156"/>
                </a:moveTo>
                <a:lnTo>
                  <a:pt x="217916" y="204200"/>
                </a:lnTo>
                <a:lnTo>
                  <a:pt x="199644" y="222488"/>
                </a:lnTo>
                <a:lnTo>
                  <a:pt x="202692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48920" h="254634">
                <a:moveTo>
                  <a:pt x="202692" y="225536"/>
                </a:moveTo>
                <a:lnTo>
                  <a:pt x="199644" y="222488"/>
                </a:lnTo>
                <a:lnTo>
                  <a:pt x="199644" y="225536"/>
                </a:lnTo>
                <a:lnTo>
                  <a:pt x="202692" y="225536"/>
                </a:lnTo>
                <a:close/>
              </a:path>
              <a:path w="248920" h="254634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92" y="225536"/>
                </a:lnTo>
                <a:lnTo>
                  <a:pt x="205736" y="228581"/>
                </a:lnTo>
                <a:lnTo>
                  <a:pt x="220964" y="228584"/>
                </a:lnTo>
                <a:close/>
              </a:path>
              <a:path w="248920" h="254634">
                <a:moveTo>
                  <a:pt x="236204" y="30982"/>
                </a:moveTo>
                <a:lnTo>
                  <a:pt x="236204" y="25908"/>
                </a:lnTo>
                <a:lnTo>
                  <a:pt x="205736" y="25908"/>
                </a:lnTo>
                <a:lnTo>
                  <a:pt x="204213" y="27432"/>
                </a:lnTo>
                <a:lnTo>
                  <a:pt x="214868" y="27432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48920" h="254634">
                <a:moveTo>
                  <a:pt x="245348" y="21336"/>
                </a:moveTo>
                <a:lnTo>
                  <a:pt x="227060" y="4572"/>
                </a:lnTo>
                <a:lnTo>
                  <a:pt x="205736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48920" h="254634">
                <a:moveTo>
                  <a:pt x="236204" y="228584"/>
                </a:moveTo>
                <a:lnTo>
                  <a:pt x="205740" y="228584"/>
                </a:lnTo>
                <a:lnTo>
                  <a:pt x="224012" y="246857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48920" h="254634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20" h="254634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48920" h="254634">
                <a:moveTo>
                  <a:pt x="236204" y="241531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6401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HIPAA </a:t>
            </a:r>
            <a:r>
              <a:rPr dirty="0"/>
              <a:t>– </a:t>
            </a:r>
            <a:r>
              <a:rPr spc="-5" dirty="0"/>
              <a:t>Privacy Rule</a:t>
            </a:r>
            <a:r>
              <a:rPr spc="-40" dirty="0"/>
              <a:t> </a:t>
            </a:r>
            <a:r>
              <a:rPr spc="-5" dirty="0"/>
              <a:t>Review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3016" y="2701840"/>
            <a:ext cx="7586980" cy="40855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Went into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effect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April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2003.</a:t>
            </a:r>
            <a:endParaRPr sz="2400">
              <a:latin typeface="Arial"/>
              <a:cs typeface="Arial"/>
            </a:endParaRPr>
          </a:p>
          <a:p>
            <a:pPr marL="354965" marR="376555" indent="-342265">
              <a:lnSpc>
                <a:spcPts val="2590"/>
              </a:lnSpc>
              <a:spcBef>
                <a:spcPts val="61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Gives clients increased control over their protected  health care information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known as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It sets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boundaries on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 and disclosure of health  records.</a:t>
            </a:r>
            <a:endParaRPr sz="2400">
              <a:latin typeface="Arial"/>
              <a:cs typeface="Arial"/>
            </a:endParaRPr>
          </a:p>
          <a:p>
            <a:pPr marL="354965" marR="193675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establishes safeguards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protect privacy of health  care information.</a:t>
            </a:r>
            <a:endParaRPr sz="2400">
              <a:latin typeface="Arial"/>
              <a:cs typeface="Arial"/>
            </a:endParaRPr>
          </a:p>
          <a:p>
            <a:pPr marL="354965" marR="342900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holds violators accountable with civil and criminal  penalties.</a:t>
            </a:r>
            <a:endParaRPr sz="2400">
              <a:latin typeface="Arial"/>
              <a:cs typeface="Arial"/>
            </a:endParaRPr>
          </a:p>
          <a:p>
            <a:pPr marL="354965" marR="466090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balances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public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responsibility when health care  information must be released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protect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public.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19110"/>
            <a:ext cx="4495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HIPAA Security</a:t>
            </a:r>
            <a:r>
              <a:rPr spc="-60" dirty="0"/>
              <a:t> </a:t>
            </a:r>
            <a:r>
              <a:rPr spc="-5" dirty="0"/>
              <a:t>Rule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629" y="2778027"/>
            <a:ext cx="6984365" cy="417067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Effective April 21, 2006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“small</a:t>
            </a:r>
            <a:r>
              <a:rPr sz="2400" spc="2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plans.”</a:t>
            </a:r>
            <a:endParaRPr sz="2400">
              <a:latin typeface="Arial"/>
              <a:cs typeface="Arial"/>
            </a:endParaRPr>
          </a:p>
          <a:p>
            <a:pPr marL="354965" marR="106362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Safeguards of electronic protected health  information.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Covers: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Stored</a:t>
            </a:r>
            <a:r>
              <a:rPr sz="2000" spc="-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On: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40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Hard</a:t>
            </a:r>
            <a:r>
              <a:rPr sz="18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drives</a:t>
            </a:r>
            <a:endParaRPr sz="18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30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Disks, CD-RW’s,</a:t>
            </a:r>
            <a:r>
              <a:rPr sz="18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DVD’s</a:t>
            </a:r>
            <a:endParaRPr sz="18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34"/>
              </a:spcBef>
              <a:buSzPct val="75000"/>
              <a:buFont typeface="Wingdings"/>
              <a:buChar char=""/>
              <a:tabLst>
                <a:tab pos="1155700" algn="l"/>
              </a:tabLst>
            </a:pPr>
            <a:r>
              <a:rPr sz="1800" spc="-5" dirty="0">
                <a:solidFill>
                  <a:srgbClr val="003265"/>
                </a:solid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7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transmitted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through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e-mail,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internet or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other  means.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Faxes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and voice transmissions are not</a:t>
            </a:r>
            <a:r>
              <a:rPr sz="2400" spc="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covered.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559" y="6730948"/>
            <a:ext cx="2095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393" y="1295297"/>
            <a:ext cx="5967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</a:t>
            </a:r>
            <a:r>
              <a:rPr spc="-5" dirty="0"/>
              <a:t>Covered</a:t>
            </a:r>
            <a:r>
              <a:rPr spc="-60" dirty="0"/>
              <a:t> </a:t>
            </a:r>
            <a:r>
              <a:rPr spc="-5" dirty="0"/>
              <a:t>Entities?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761969"/>
            <a:ext cx="7206615" cy="35407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The scope of the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HIPAA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is limited</a:t>
            </a:r>
            <a:r>
              <a:rPr sz="2800" spc="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756285" marR="307975" lvl="1" indent="-287020">
              <a:lnSpc>
                <a:spcPct val="100000"/>
              </a:lnSpc>
              <a:spcBef>
                <a:spcPts val="5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Health Care Providers who transmit health  information in electronic transactions</a:t>
            </a:r>
            <a:r>
              <a:rPr sz="2400" spc="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(TSCS).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Health Plans (OCCMHA, Blue Cross, Medicare, 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etc.)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Health Care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Clearinghouses.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6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And……...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Business Associate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relationships.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7581" y="1295297"/>
            <a:ext cx="6758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is </a:t>
            </a:r>
            <a:r>
              <a:rPr dirty="0"/>
              <a:t>a </a:t>
            </a:r>
            <a:r>
              <a:rPr spc="-5" dirty="0"/>
              <a:t>Business</a:t>
            </a:r>
            <a:r>
              <a:rPr spc="-20" dirty="0"/>
              <a:t> </a:t>
            </a:r>
            <a:r>
              <a:rPr spc="-5" dirty="0"/>
              <a:t>Associate?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778098"/>
            <a:ext cx="7466330" cy="39878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Business Associate is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person or entity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that: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51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Performs certain functions or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activities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that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involve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use  or disclosure of protected health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information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on behalf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of,</a:t>
            </a:r>
            <a:r>
              <a:rPr sz="2000" spc="-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756285" marR="111760" lvl="1" indent="-287020">
              <a:lnSpc>
                <a:spcPts val="2160"/>
              </a:lnSpc>
              <a:spcBef>
                <a:spcPts val="48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Provides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services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 covered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entity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including claims  processing, benefit management,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legal,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actuarial,  consulting, data aggregation, management,</a:t>
            </a:r>
            <a:r>
              <a:rPr sz="2000" spc="-2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administrative,  accreditation, and</a:t>
            </a:r>
            <a:r>
              <a:rPr sz="2000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financial.</a:t>
            </a:r>
            <a:endParaRPr sz="2000">
              <a:latin typeface="Arial"/>
              <a:cs typeface="Arial"/>
            </a:endParaRPr>
          </a:p>
          <a:p>
            <a:pPr marL="354965" marR="240029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Covered entities must insure that Business  Associates safeguard protected health information, 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limit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use and</a:t>
            </a:r>
            <a:r>
              <a:rPr sz="2400" spc="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disclosure.</a:t>
            </a:r>
            <a:endParaRPr sz="2400">
              <a:latin typeface="Arial"/>
              <a:cs typeface="Arial"/>
            </a:endParaRPr>
          </a:p>
          <a:p>
            <a:pPr marL="354965" marR="343535" indent="-342265">
              <a:lnSpc>
                <a:spcPts val="259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TSCS must have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business associate agreement  with independent</a:t>
            </a:r>
            <a:r>
              <a:rPr sz="2400" spc="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contractors.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5197" y="1295297"/>
            <a:ext cx="7822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</a:t>
            </a:r>
            <a:r>
              <a:rPr spc="-5" dirty="0"/>
              <a:t>client Privacy Rule</a:t>
            </a:r>
            <a:r>
              <a:rPr spc="-30" dirty="0"/>
              <a:t> </a:t>
            </a:r>
            <a:r>
              <a:rPr spc="-5" dirty="0"/>
              <a:t>rights?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8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629" y="2778027"/>
            <a:ext cx="7314565" cy="38290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Privacy Notice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notice of our information</a:t>
            </a:r>
            <a:r>
              <a:rPr sz="2400" spc="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practices.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Inspection and obtaining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copy of their</a:t>
            </a:r>
            <a:r>
              <a:rPr sz="2400" spc="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Obtaining an accounting of disclosures of their</a:t>
            </a:r>
            <a:r>
              <a:rPr sz="2400" spc="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PHI.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Amending their</a:t>
            </a:r>
            <a:r>
              <a:rPr sz="2400" spc="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records.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Requesting restrictions on uses and</a:t>
            </a:r>
            <a:r>
              <a:rPr sz="24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disclosures.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Requesting confidential</a:t>
            </a:r>
            <a:r>
              <a:rPr sz="2400" spc="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communications.</a:t>
            </a:r>
            <a:endParaRPr sz="2400">
              <a:latin typeface="Arial"/>
              <a:cs typeface="Arial"/>
            </a:endParaRPr>
          </a:p>
          <a:p>
            <a:pPr marL="354965" marR="176530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File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complaint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us or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the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U.S. Department of  Health and Human Services about our failure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protect client Privacy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Rule</a:t>
            </a:r>
            <a:r>
              <a:rPr sz="2400" spc="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rights.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0477" y="1912208"/>
            <a:ext cx="7847965" cy="0"/>
          </a:xfrm>
          <a:custGeom>
            <a:avLst/>
            <a:gdLst/>
            <a:ahLst/>
            <a:cxnLst/>
            <a:rect l="l" t="t" r="r" b="b"/>
            <a:pathLst>
              <a:path w="7847965">
                <a:moveTo>
                  <a:pt x="0" y="0"/>
                </a:moveTo>
                <a:lnTo>
                  <a:pt x="7847944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781" y="1219110"/>
            <a:ext cx="792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are Uses </a:t>
            </a:r>
            <a:r>
              <a:rPr spc="-5" dirty="0"/>
              <a:t>and Disclosures </a:t>
            </a:r>
            <a:r>
              <a:rPr dirty="0"/>
              <a:t>(1)</a:t>
            </a:r>
            <a:r>
              <a:rPr spc="-70" dirty="0"/>
              <a:t> </a:t>
            </a:r>
            <a:r>
              <a:rPr dirty="0"/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4859" y="6762273"/>
            <a:ext cx="234950" cy="394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975"/>
              </a:lnSpc>
            </a:pPr>
            <a:fld id="{81D60167-4931-47E6-BA6A-407CBD079E47}" type="slidenum"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9</a:t>
            </a:fld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34226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473075" algn="l"/>
                <a:tab pos="473709" algn="l"/>
              </a:tabLst>
            </a:pPr>
            <a:r>
              <a:rPr spc="-5" dirty="0"/>
              <a:t>HIPAA focuses on how </a:t>
            </a:r>
            <a:r>
              <a:rPr dirty="0"/>
              <a:t>a </a:t>
            </a:r>
            <a:r>
              <a:rPr spc="-5" dirty="0"/>
              <a:t>Covered Entity may use or  disclose client</a:t>
            </a:r>
            <a:r>
              <a:rPr spc="45" dirty="0"/>
              <a:t> </a:t>
            </a:r>
            <a:r>
              <a:rPr spc="-5" dirty="0"/>
              <a:t>PHI.</a:t>
            </a:r>
          </a:p>
          <a:p>
            <a:pPr marL="874394" marR="360045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client PHI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 purposes of</a:t>
            </a:r>
            <a:r>
              <a:rPr sz="2000" spc="-1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treatment,  payment,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and health care</a:t>
            </a:r>
            <a:r>
              <a:rPr sz="2000" spc="-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operations.</a:t>
            </a:r>
            <a:endParaRPr sz="2000">
              <a:latin typeface="Arial"/>
              <a:cs typeface="Arial"/>
            </a:endParaRPr>
          </a:p>
          <a:p>
            <a:pPr marL="874394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PHI directly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the</a:t>
            </a:r>
            <a:r>
              <a:rPr sz="2000" spc="-17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client.</a:t>
            </a:r>
            <a:endParaRPr sz="2000">
              <a:latin typeface="Arial"/>
              <a:cs typeface="Arial"/>
            </a:endParaRPr>
          </a:p>
          <a:p>
            <a:pPr marL="874394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client</a:t>
            </a:r>
            <a:r>
              <a:rPr sz="2000" spc="-1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authorization.</a:t>
            </a:r>
            <a:endParaRPr sz="2000">
              <a:latin typeface="Arial"/>
              <a:cs typeface="Arial"/>
            </a:endParaRPr>
          </a:p>
          <a:p>
            <a:pPr marL="874394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for HIPAA</a:t>
            </a:r>
            <a:r>
              <a:rPr sz="2000" spc="-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compliance.</a:t>
            </a:r>
            <a:endParaRPr sz="2000">
              <a:latin typeface="Arial"/>
              <a:cs typeface="Arial"/>
            </a:endParaRPr>
          </a:p>
          <a:p>
            <a:pPr marL="874394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</a:t>
            </a:r>
            <a:r>
              <a:rPr sz="2000" spc="-5" dirty="0">
                <a:solidFill>
                  <a:srgbClr val="003265"/>
                </a:solidFill>
                <a:latin typeface="Arial"/>
                <a:cs typeface="Arial"/>
              </a:rPr>
              <a:t>for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an HHS enforcement</a:t>
            </a:r>
            <a:r>
              <a:rPr sz="2000" spc="-1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purpose.</a:t>
            </a:r>
            <a:endParaRPr sz="2000">
              <a:latin typeface="Arial"/>
              <a:cs typeface="Arial"/>
            </a:endParaRPr>
          </a:p>
          <a:p>
            <a:pPr marL="874394" lvl="1" indent="-287020">
              <a:lnSpc>
                <a:spcPct val="100000"/>
              </a:lnSpc>
              <a:spcBef>
                <a:spcPts val="480"/>
              </a:spcBef>
              <a:buSzPct val="75000"/>
              <a:buChar char="–"/>
              <a:tabLst>
                <a:tab pos="874394" algn="l"/>
                <a:tab pos="875030" algn="l"/>
              </a:tabLst>
            </a:pP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Use or disclose as required by another</a:t>
            </a:r>
            <a:r>
              <a:rPr sz="2000" spc="-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265"/>
                </a:solidFill>
                <a:latin typeface="Arial"/>
                <a:cs typeface="Arial"/>
              </a:rPr>
              <a:t>law.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2010</Words>
  <Application>Microsoft Office PowerPoint</Application>
  <PresentationFormat>Custom</PresentationFormat>
  <Paragraphs>265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HIPAA Training</vt:lpstr>
      <vt:lpstr>Privacy &amp; Security Team</vt:lpstr>
      <vt:lpstr>Introduction</vt:lpstr>
      <vt:lpstr>HIPAA – Privacy Rule Review</vt:lpstr>
      <vt:lpstr>HIPAA Security Rule</vt:lpstr>
      <vt:lpstr>What are Covered Entities?</vt:lpstr>
      <vt:lpstr>What is a Business Associate?</vt:lpstr>
      <vt:lpstr>What are client Privacy Rule rights?</vt:lpstr>
      <vt:lpstr>What are Uses and Disclosures (1) ?</vt:lpstr>
      <vt:lpstr>What are Uses and Disclosures (2) ?</vt:lpstr>
      <vt:lpstr>What are Uses and Disclosures (3) ?</vt:lpstr>
      <vt:lpstr>What are Incidental Disclosures?</vt:lpstr>
      <vt:lpstr>What does minimal necessary mean?</vt:lpstr>
      <vt:lpstr>What about Parents and Minors?</vt:lpstr>
      <vt:lpstr>What about Public Policy Disclosures?</vt:lpstr>
      <vt:lpstr>General Requirements</vt:lpstr>
      <vt:lpstr>What is Information Security?</vt:lpstr>
      <vt:lpstr>Security Awareness</vt:lpstr>
      <vt:lpstr>Passwords</vt:lpstr>
      <vt:lpstr>How to choose a password</vt:lpstr>
      <vt:lpstr>Physical Security</vt:lpstr>
      <vt:lpstr>Electronic Media</vt:lpstr>
      <vt:lpstr>Viruses and Malicious Software</vt:lpstr>
      <vt:lpstr>E-mail Use &amp; Transmission of Data</vt:lpstr>
      <vt:lpstr>Offsite Security</vt:lpstr>
      <vt:lpstr>Sanctions</vt:lpstr>
      <vt:lpstr>Sanctions Level One – Carelessness</vt:lpstr>
      <vt:lpstr>Level Two – Improper Access   Without Disclosure</vt:lpstr>
      <vt:lpstr>Level Three – Improper Disclosure</vt:lpstr>
      <vt:lpstr>Sanctions Process</vt:lpstr>
      <vt:lpstr>Violations and Noncompliance</vt:lpstr>
      <vt:lpstr>So, what does this mean to you?</vt:lpstr>
      <vt:lpstr>HIPAA Shortcut</vt:lpstr>
      <vt:lpstr>PowerPoint Presentation</vt:lpstr>
      <vt:lpstr>Sample Quiz</vt:lpstr>
      <vt:lpstr>Sample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HIPAA Training [Compatibility Mode]</dc:title>
  <dc:creator>spop</dc:creator>
  <cp:lastModifiedBy>officehelp</cp:lastModifiedBy>
  <cp:revision>4</cp:revision>
  <dcterms:created xsi:type="dcterms:W3CDTF">2019-06-06T13:41:54Z</dcterms:created>
  <dcterms:modified xsi:type="dcterms:W3CDTF">2023-07-25T17:50:48Z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2019-06-06T00:00:00Z</vt:filetime>
  </property>
</Properties>
</file>