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3751CA6-3FDA-4520-9A52-B257F3D5938B}" type="datetimeFigureOut">
              <a:rPr lang="en-US" smtClean="0"/>
              <a:t>7/3/2019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6F9792A-2B1C-47EC-B2E5-67C0C638903E}" type="slidenum">
              <a:rPr lang="en-US" smtClean="0"/>
              <a:t>‹#›</a:t>
            </a:fld>
            <a:endParaRPr lang="en-US"/>
          </a:p>
        </p:txBody>
      </p:sp>
    </p:spTree>
    <p:extLst>
      <p:ext uri="{BB962C8B-B14F-4D97-AF65-F5344CB8AC3E}">
        <p14:creationId xmlns:p14="http://schemas.microsoft.com/office/powerpoint/2010/main" val="2106463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EB3901-F8A3-48C9-9D4E-95338FEAEB41}" type="datetime1">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677847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1B6A28-B322-48D3-A677-A201D825C7FF}" type="datetime1">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311649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21FD06-B3AE-4781-A0C0-2A6AF7D2CB25}" type="datetime1">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69992-C7D9-42F2-8D8A-9C9C826514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896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DA6178-9591-4D14-8C20-8B56E2A02F04}" type="datetime1">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2355597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94AB4-5CB5-43AC-AF72-055B4D46489E}" type="datetime1">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69992-C7D9-42F2-8D8A-9C9C826514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9836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A296A1-8849-4842-BC4E-2FCE8EF833BF}" type="datetime1">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3440933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DE78E6-AA8F-4944-A198-8034A7F09D9F}" type="datetime1">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3819669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69C7C-6DF2-4CD2-9438-498247C26D80}" type="datetime1">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380578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36BEBE-491A-4FF8-B7CD-A4C24286B5C9}" type="datetime1">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127752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06883-D5E6-4324-A6EB-FFB14792122E}" type="datetime1">
              <a:rPr lang="en-US" smtClean="0"/>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2708022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4B34AF-B223-4E47-8050-B3A3DF9EE554}" type="datetime1">
              <a:rPr lang="en-US" smtClean="0"/>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26055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03E142-ADC3-4847-8712-9C9F2649A1E1}" type="datetime1">
              <a:rPr lang="en-US" smtClean="0"/>
              <a:t>7/3/2019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590401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770EAA-1D6E-4D9D-AC0D-EA165C275170}" type="datetime1">
              <a:rPr lang="en-US" smtClean="0"/>
              <a:t>7/3/2019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422597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71F09-04B7-40A6-91B8-C704549E7162}" type="datetime1">
              <a:rPr lang="en-US" smtClean="0"/>
              <a:t>7/3/2019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85865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5D05A3-CCC1-4F7B-815F-A126B9CFC650}" type="datetime1">
              <a:rPr lang="en-US" smtClean="0"/>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69992-C7D9-42F2-8D8A-9C9C826514A3}" type="slidenum">
              <a:rPr lang="en-US" smtClean="0"/>
              <a:t>‹#›</a:t>
            </a:fld>
            <a:endParaRPr lang="en-US"/>
          </a:p>
        </p:txBody>
      </p:sp>
    </p:spTree>
    <p:extLst>
      <p:ext uri="{BB962C8B-B14F-4D97-AF65-F5344CB8AC3E}">
        <p14:creationId xmlns:p14="http://schemas.microsoft.com/office/powerpoint/2010/main" val="272356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69992-C7D9-42F2-8D8A-9C9C826514A3}" type="slidenum">
              <a:rPr lang="en-US" smtClean="0"/>
              <a:t>‹#›</a:t>
            </a:fld>
            <a:endParaRPr lang="en-US"/>
          </a:p>
        </p:txBody>
      </p:sp>
      <p:sp>
        <p:nvSpPr>
          <p:cNvPr id="5" name="Date Placeholder 4"/>
          <p:cNvSpPr>
            <a:spLocks noGrp="1"/>
          </p:cNvSpPr>
          <p:nvPr>
            <p:ph type="dt" sz="half" idx="10"/>
          </p:nvPr>
        </p:nvSpPr>
        <p:spPr/>
        <p:txBody>
          <a:bodyPr/>
          <a:lstStyle/>
          <a:p>
            <a:fld id="{7195DB0E-3A68-4FA4-AB88-3B8EB4CDE777}" type="datetime1">
              <a:rPr lang="en-US" smtClean="0"/>
              <a:t>7/3/2019</a:t>
            </a:fld>
            <a:endParaRPr lang="en-US"/>
          </a:p>
        </p:txBody>
      </p:sp>
    </p:spTree>
    <p:extLst>
      <p:ext uri="{BB962C8B-B14F-4D97-AF65-F5344CB8AC3E}">
        <p14:creationId xmlns:p14="http://schemas.microsoft.com/office/powerpoint/2010/main" val="2737541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7F8470-4B93-4A3E-9A14-93BE34C5AD27}" type="datetime1">
              <a:rPr lang="en-US" smtClean="0"/>
              <a:t>7/3/2019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4169992-C7D9-42F2-8D8A-9C9C826514A3}" type="slidenum">
              <a:rPr lang="en-US" smtClean="0"/>
              <a:t>‹#›</a:t>
            </a:fld>
            <a:endParaRPr lang="en-US"/>
          </a:p>
        </p:txBody>
      </p:sp>
    </p:spTree>
    <p:extLst>
      <p:ext uri="{BB962C8B-B14F-4D97-AF65-F5344CB8AC3E}">
        <p14:creationId xmlns:p14="http://schemas.microsoft.com/office/powerpoint/2010/main" val="303645237"/>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avidellis.ca/voltage-vs-teksavvy-are-we-fighting-the-right-battles/"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socialbrite.org/2011/11/22/free-tools-to-help-geo-target-your-socialsphere/"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ute-pictures.blogspot.com/2011/08/75-free-stock-images-3d-human-character.html" TargetMode="External"/><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hyperlink" Target="http://www.socialbrite.org/2011/11/22/free-tools-to-help-geo-target-your-socialsphere/"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www.the-generous-husband.com/2017/02/05/do-you-need-a-zero-tolerance-policy/" TargetMode="External"/><Relationship Id="rId4" Type="http://schemas.openxmlformats.org/officeDocument/2006/relationships/image" Target="../media/image6.jpg"/></Relationships>
</file>

<file path=ppt/slides/_rels/slide17.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www.mrscienceshow.com/2010/06/bring-us-your-burning-science-questions.html" TargetMode="External"/><Relationship Id="rId4" Type="http://schemas.openxmlformats.org/officeDocument/2006/relationships/image" Target="../media/image7.jpg"/></Relationships>
</file>

<file path=ppt/slides/_rels/slide24.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www.mrscienceshow.com/2010/06/bring-us-your-burning-science-questions.html" TargetMode="External"/><Relationship Id="rId4" Type="http://schemas.openxmlformats.org/officeDocument/2006/relationships/image" Target="../media/image7.jpg"/></Relationships>
</file>

<file path=ppt/slides/_rels/slide25.xml.rels><?xml version="1.0" encoding="UTF-8" standalone="yes"?>
<Relationships xmlns="http://schemas.openxmlformats.org/package/2006/relationships"><Relationship Id="rId3" Type="http://schemas.openxmlformats.org/officeDocument/2006/relationships/hyperlink" Target="http://www.mrscienceshow.com/2010/06/bring-us-your-burning-science-questions.html" TargetMode="External"/><Relationship Id="rId2" Type="http://schemas.openxmlformats.org/officeDocument/2006/relationships/image" Target="../media/image7.jpg"/><Relationship Id="rId1" Type="http://schemas.openxmlformats.org/officeDocument/2006/relationships/slideLayout" Target="../slideLayouts/slideLayout7.xml"/><Relationship Id="rId5" Type="http://schemas.openxmlformats.org/officeDocument/2006/relationships/hyperlink" Target="http://www.socialbrite.org/2011/11/22/free-tools-to-help-geo-target-your-socialsphere/" TargetMode="Externa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www.mrscienceshow.com/2010/06/bring-us-your-burning-science-questions.html" TargetMode="External"/><Relationship Id="rId4" Type="http://schemas.openxmlformats.org/officeDocument/2006/relationships/image" Target="../media/image7.jpg"/></Relationships>
</file>

<file path=ppt/slides/_rels/slide27.xml.rels><?xml version="1.0" encoding="UTF-8" standalone="yes"?>
<Relationships xmlns="http://schemas.openxmlformats.org/package/2006/relationships"><Relationship Id="rId3" Type="http://schemas.openxmlformats.org/officeDocument/2006/relationships/hyperlink" Target="http://www.mrscienceshow.com/2010/06/bring-us-your-burning-science-questions.html" TargetMode="External"/><Relationship Id="rId2" Type="http://schemas.openxmlformats.org/officeDocument/2006/relationships/image" Target="../media/image7.jpg"/><Relationship Id="rId1" Type="http://schemas.openxmlformats.org/officeDocument/2006/relationships/slideLayout" Target="../slideLayouts/slideLayout7.xml"/><Relationship Id="rId5" Type="http://schemas.openxmlformats.org/officeDocument/2006/relationships/hyperlink" Target="http://www.socialbrite.org/2011/11/22/free-tools-to-help-geo-target-your-socialsphere/"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renovatingyourmind.com/2013/06/23/renovating-your-mind-wonders-if-james-gandolfini-could-have-been-saved-with-hypothermia-therapy/"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www.publicdomainpictures.net/view-image.php?image=57465&amp;picture=business-people-group" TargetMode="Externa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ocialbrite.org/2011/11/22/free-tools-to-help-geo-target-your-socialspher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FD1A0-DC98-433D-805D-17DF2F190B47}"/>
              </a:ext>
            </a:extLst>
          </p:cNvPr>
          <p:cNvSpPr>
            <a:spLocks noGrp="1"/>
          </p:cNvSpPr>
          <p:nvPr>
            <p:ph type="ctrTitle"/>
          </p:nvPr>
        </p:nvSpPr>
        <p:spPr>
          <a:xfrm>
            <a:off x="2183364" y="1007706"/>
            <a:ext cx="8658808" cy="2845837"/>
          </a:xfrm>
        </p:spPr>
        <p:txBody>
          <a:bodyPr>
            <a:normAutofit/>
          </a:bodyPr>
          <a:lstStyle/>
          <a:p>
            <a:pPr algn="ctr"/>
            <a:r>
              <a:rPr lang="en-US" sz="3600" b="1" dirty="0">
                <a:solidFill>
                  <a:srgbClr val="FF0000"/>
                </a:solidFill>
                <a:latin typeface="Bahnschrift Light SemiCondensed" panose="020B0502040204020203" pitchFamily="34" charset="0"/>
              </a:rPr>
              <a:t>Sexual Harassment in the Workplace</a:t>
            </a:r>
            <a:br>
              <a:rPr lang="en-US" sz="3600" b="1" dirty="0">
                <a:solidFill>
                  <a:srgbClr val="FF0000"/>
                </a:solidFill>
                <a:latin typeface="Bahnschrift Light SemiCondensed" panose="020B0502040204020203" pitchFamily="34" charset="0"/>
              </a:rPr>
            </a:br>
            <a:r>
              <a:rPr lang="en-US" sz="3600" b="1" dirty="0">
                <a:solidFill>
                  <a:srgbClr val="FF0000"/>
                </a:solidFill>
                <a:latin typeface="Bahnschrift Light SemiCondensed" panose="020B0502040204020203" pitchFamily="34" charset="0"/>
              </a:rPr>
              <a:t>Understand </a:t>
            </a:r>
            <a:r>
              <a:rPr lang="en-US" sz="3600" b="1" dirty="0">
                <a:solidFill>
                  <a:schemeClr val="tx1"/>
                </a:solidFill>
                <a:latin typeface="Bahnschrift Light SemiCondensed" panose="020B0502040204020203" pitchFamily="34" charset="0"/>
              </a:rPr>
              <a:t>Prevent</a:t>
            </a:r>
            <a:r>
              <a:rPr lang="en-US" sz="3600" b="1" dirty="0">
                <a:solidFill>
                  <a:srgbClr val="FF0000"/>
                </a:solidFill>
                <a:latin typeface="Bahnschrift Light SemiCondensed" panose="020B0502040204020203" pitchFamily="34" charset="0"/>
              </a:rPr>
              <a:t> Respond</a:t>
            </a:r>
          </a:p>
        </p:txBody>
      </p:sp>
      <p:sp>
        <p:nvSpPr>
          <p:cNvPr id="3" name="Subtitle 2">
            <a:extLst>
              <a:ext uri="{FF2B5EF4-FFF2-40B4-BE49-F238E27FC236}">
                <a16:creationId xmlns:a16="http://schemas.microsoft.com/office/drawing/2014/main" id="{B399548E-DE4F-4768-B59C-424498018CF1}"/>
              </a:ext>
            </a:extLst>
          </p:cNvPr>
          <p:cNvSpPr>
            <a:spLocks noGrp="1"/>
          </p:cNvSpPr>
          <p:nvPr>
            <p:ph type="subTitle" idx="1"/>
          </p:nvPr>
        </p:nvSpPr>
        <p:spPr>
          <a:xfrm>
            <a:off x="3060441" y="3853543"/>
            <a:ext cx="6475116" cy="1520890"/>
          </a:xfrm>
        </p:spPr>
        <p:txBody>
          <a:bodyPr>
            <a:normAutofit fontScale="62500" lnSpcReduction="20000"/>
          </a:bodyPr>
          <a:lstStyle/>
          <a:p>
            <a:pPr algn="ctr"/>
            <a:endParaRPr lang="en-US" b="1" dirty="0">
              <a:solidFill>
                <a:schemeClr val="tx1"/>
              </a:solidFill>
            </a:endParaRPr>
          </a:p>
          <a:p>
            <a:pPr algn="ctr"/>
            <a:r>
              <a:rPr lang="en-US" b="1" dirty="0">
                <a:solidFill>
                  <a:schemeClr val="tx1"/>
                </a:solidFill>
              </a:rPr>
              <a:t>A course on….</a:t>
            </a:r>
          </a:p>
          <a:p>
            <a:pPr algn="ctr"/>
            <a:r>
              <a:rPr lang="en-US" b="1" dirty="0">
                <a:solidFill>
                  <a:schemeClr val="tx1"/>
                </a:solidFill>
              </a:rPr>
              <a:t>PREVENTION OF SEXUAL HARRASSMENT</a:t>
            </a:r>
          </a:p>
          <a:p>
            <a:pPr algn="ctr"/>
            <a:r>
              <a:rPr lang="en-US" b="1" dirty="0">
                <a:solidFill>
                  <a:srgbClr val="FF0000"/>
                </a:solidFill>
              </a:rPr>
              <a:t>(POSH)</a:t>
            </a:r>
          </a:p>
          <a:p>
            <a:pPr algn="ctr"/>
            <a:r>
              <a:rPr lang="en-US" sz="4600" b="1" dirty="0">
                <a:solidFill>
                  <a:srgbClr val="FF0000"/>
                </a:solidFill>
              </a:rPr>
              <a:t>TAYLOR’S SPECIAL CARE</a:t>
            </a:r>
          </a:p>
        </p:txBody>
      </p:sp>
      <p:sp>
        <p:nvSpPr>
          <p:cNvPr id="8" name="Slide Number Placeholder 7">
            <a:extLst>
              <a:ext uri="{FF2B5EF4-FFF2-40B4-BE49-F238E27FC236}">
                <a16:creationId xmlns:a16="http://schemas.microsoft.com/office/drawing/2014/main" id="{0A91E4E7-FAED-4FB5-9069-75D0440CB0A4}"/>
              </a:ext>
            </a:extLst>
          </p:cNvPr>
          <p:cNvSpPr>
            <a:spLocks noGrp="1"/>
          </p:cNvSpPr>
          <p:nvPr>
            <p:ph type="sldNum" sz="quarter" idx="12"/>
          </p:nvPr>
        </p:nvSpPr>
        <p:spPr/>
        <p:txBody>
          <a:bodyPr/>
          <a:lstStyle/>
          <a:p>
            <a:fld id="{64169992-C7D9-42F2-8D8A-9C9C826514A3}" type="slidenum">
              <a:rPr lang="en-US" smtClean="0"/>
              <a:t>1</a:t>
            </a:fld>
            <a:endParaRPr lang="en-US"/>
          </a:p>
        </p:txBody>
      </p:sp>
      <p:pic>
        <p:nvPicPr>
          <p:cNvPr id="9" name="Picture 8">
            <a:extLst>
              <a:ext uri="{FF2B5EF4-FFF2-40B4-BE49-F238E27FC236}">
                <a16:creationId xmlns:a16="http://schemas.microsoft.com/office/drawing/2014/main" id="{E1CCF700-9C46-443D-B13B-E759048FA77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91774" y="4663438"/>
            <a:ext cx="1598597" cy="1743049"/>
          </a:xfrm>
          <a:prstGeom prst="rect">
            <a:avLst/>
          </a:prstGeom>
        </p:spPr>
      </p:pic>
      <p:pic>
        <p:nvPicPr>
          <p:cNvPr id="10" name="Picture 9">
            <a:extLst>
              <a:ext uri="{FF2B5EF4-FFF2-40B4-BE49-F238E27FC236}">
                <a16:creationId xmlns:a16="http://schemas.microsoft.com/office/drawing/2014/main" id="{9697C9C2-0A2E-498D-84EC-B5FBB4A616F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91774" y="437931"/>
            <a:ext cx="1598597" cy="1743049"/>
          </a:xfrm>
          <a:prstGeom prst="rect">
            <a:avLst/>
          </a:prstGeom>
        </p:spPr>
      </p:pic>
      <p:pic>
        <p:nvPicPr>
          <p:cNvPr id="11" name="Picture 10">
            <a:extLst>
              <a:ext uri="{FF2B5EF4-FFF2-40B4-BE49-F238E27FC236}">
                <a16:creationId xmlns:a16="http://schemas.microsoft.com/office/drawing/2014/main" id="{59342B4B-2376-4187-8656-0D371E0400D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535557" y="3763593"/>
            <a:ext cx="2395092" cy="2367720"/>
          </a:xfrm>
          <a:prstGeom prst="rect">
            <a:avLst/>
          </a:prstGeom>
        </p:spPr>
      </p:pic>
    </p:spTree>
    <p:extLst>
      <p:ext uri="{BB962C8B-B14F-4D97-AF65-F5344CB8AC3E}">
        <p14:creationId xmlns:p14="http://schemas.microsoft.com/office/powerpoint/2010/main" val="2357402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804E7-BAEB-41F6-83D2-DA8C7758C0C7}"/>
              </a:ext>
            </a:extLst>
          </p:cNvPr>
          <p:cNvSpPr>
            <a:spLocks noGrp="1"/>
          </p:cNvSpPr>
          <p:nvPr>
            <p:ph type="title"/>
          </p:nvPr>
        </p:nvSpPr>
        <p:spPr/>
        <p:txBody>
          <a:bodyPr/>
          <a:lstStyle/>
          <a:p>
            <a:pPr algn="ctr"/>
            <a:r>
              <a:rPr lang="en-US" dirty="0">
                <a:solidFill>
                  <a:srgbClr val="FF0000"/>
                </a:solidFill>
              </a:rPr>
              <a:t>Types of Sexual Harassment </a:t>
            </a:r>
          </a:p>
        </p:txBody>
      </p:sp>
      <p:sp>
        <p:nvSpPr>
          <p:cNvPr id="3" name="Content Placeholder 2">
            <a:extLst>
              <a:ext uri="{FF2B5EF4-FFF2-40B4-BE49-F238E27FC236}">
                <a16:creationId xmlns:a16="http://schemas.microsoft.com/office/drawing/2014/main" id="{C85F7903-D808-4BEC-81DD-36A3F97EC75E}"/>
              </a:ext>
            </a:extLst>
          </p:cNvPr>
          <p:cNvSpPr>
            <a:spLocks noGrp="1"/>
          </p:cNvSpPr>
          <p:nvPr>
            <p:ph idx="1"/>
          </p:nvPr>
        </p:nvSpPr>
        <p:spPr/>
        <p:txBody>
          <a:bodyPr>
            <a:normAutofit/>
          </a:bodyPr>
          <a:lstStyle/>
          <a:p>
            <a:r>
              <a:rPr lang="en-US" sz="2400" dirty="0"/>
              <a:t>Examples of Quid Pro Quo Sexual Harassment </a:t>
            </a:r>
          </a:p>
          <a:p>
            <a:r>
              <a:rPr lang="en-US" sz="2400" dirty="0"/>
              <a:t>A manager informs an associate that he/she would lose their job if he/she does not give into his/her sexual advances. </a:t>
            </a:r>
          </a:p>
          <a:p>
            <a:r>
              <a:rPr lang="en-US" sz="2400" dirty="0"/>
              <a:t>A manager informs an Associate that he/she would get a better rating in the appraisal or a promotion if he/she gives into his/her sexual advances. </a:t>
            </a:r>
          </a:p>
          <a:p>
            <a:r>
              <a:rPr lang="en-US" sz="2400" dirty="0"/>
              <a:t>A manager promises an Associate a particular project or a role in exchange of sexual favors.</a:t>
            </a:r>
          </a:p>
        </p:txBody>
      </p:sp>
      <p:sp>
        <p:nvSpPr>
          <p:cNvPr id="4" name="Slide Number Placeholder 3">
            <a:extLst>
              <a:ext uri="{FF2B5EF4-FFF2-40B4-BE49-F238E27FC236}">
                <a16:creationId xmlns:a16="http://schemas.microsoft.com/office/drawing/2014/main" id="{CC98A63D-4B3E-41A9-BD20-2DB723DF90F6}"/>
              </a:ext>
            </a:extLst>
          </p:cNvPr>
          <p:cNvSpPr>
            <a:spLocks noGrp="1"/>
          </p:cNvSpPr>
          <p:nvPr>
            <p:ph type="sldNum" sz="quarter" idx="12"/>
          </p:nvPr>
        </p:nvSpPr>
        <p:spPr/>
        <p:txBody>
          <a:bodyPr/>
          <a:lstStyle/>
          <a:p>
            <a:fld id="{64169992-C7D9-42F2-8D8A-9C9C826514A3}" type="slidenum">
              <a:rPr lang="en-US" smtClean="0"/>
              <a:t>10</a:t>
            </a:fld>
            <a:endParaRPr lang="en-US"/>
          </a:p>
        </p:txBody>
      </p:sp>
      <p:pic>
        <p:nvPicPr>
          <p:cNvPr id="5" name="Picture 4">
            <a:extLst>
              <a:ext uri="{FF2B5EF4-FFF2-40B4-BE49-F238E27FC236}">
                <a16:creationId xmlns:a16="http://schemas.microsoft.com/office/drawing/2014/main" id="{BB5F747A-8C66-4D6C-9BBB-F97F81862BD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1130039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F5F6-5253-4F34-8414-44F6B6B4297B}"/>
              </a:ext>
            </a:extLst>
          </p:cNvPr>
          <p:cNvSpPr>
            <a:spLocks noGrp="1"/>
          </p:cNvSpPr>
          <p:nvPr>
            <p:ph type="title"/>
          </p:nvPr>
        </p:nvSpPr>
        <p:spPr/>
        <p:txBody>
          <a:bodyPr/>
          <a:lstStyle/>
          <a:p>
            <a:pPr algn="ctr"/>
            <a:r>
              <a:rPr lang="en-US" dirty="0">
                <a:solidFill>
                  <a:srgbClr val="FF0000"/>
                </a:solidFill>
              </a:rPr>
              <a:t>Types of Sexual Harassment</a:t>
            </a:r>
          </a:p>
        </p:txBody>
      </p:sp>
      <p:sp>
        <p:nvSpPr>
          <p:cNvPr id="3" name="Content Placeholder 2">
            <a:extLst>
              <a:ext uri="{FF2B5EF4-FFF2-40B4-BE49-F238E27FC236}">
                <a16:creationId xmlns:a16="http://schemas.microsoft.com/office/drawing/2014/main" id="{DC3F5F27-767A-498A-9286-677FC153049C}"/>
              </a:ext>
            </a:extLst>
          </p:cNvPr>
          <p:cNvSpPr>
            <a:spLocks noGrp="1"/>
          </p:cNvSpPr>
          <p:nvPr>
            <p:ph idx="1"/>
          </p:nvPr>
        </p:nvSpPr>
        <p:spPr/>
        <p:txBody>
          <a:bodyPr>
            <a:normAutofit/>
          </a:bodyPr>
          <a:lstStyle/>
          <a:p>
            <a:pPr marL="0" indent="0" algn="ctr">
              <a:buNone/>
            </a:pPr>
            <a:r>
              <a:rPr lang="en-US" sz="2400" b="1" dirty="0"/>
              <a:t>Hostile Environment Sexual Harassment </a:t>
            </a:r>
          </a:p>
          <a:p>
            <a:r>
              <a:rPr lang="en-US" sz="2400" dirty="0"/>
              <a:t>Hostile environment sexual harassment occurs when either speech or conduct of a sexual nature takes place, and is seen or perceived as offensive and interferes with the work performance of the recipient, or any one or more associates. </a:t>
            </a:r>
          </a:p>
          <a:p>
            <a:r>
              <a:rPr lang="en-US" sz="2400" dirty="0"/>
              <a:t>Hostile environment sexual harassment may also include intimidating or harassing conduct that is directed at an individual, or a group of individuals.</a:t>
            </a:r>
          </a:p>
        </p:txBody>
      </p:sp>
      <p:sp>
        <p:nvSpPr>
          <p:cNvPr id="4" name="Slide Number Placeholder 3">
            <a:extLst>
              <a:ext uri="{FF2B5EF4-FFF2-40B4-BE49-F238E27FC236}">
                <a16:creationId xmlns:a16="http://schemas.microsoft.com/office/drawing/2014/main" id="{B73DDBAC-4B14-417C-A065-23E668F711C8}"/>
              </a:ext>
            </a:extLst>
          </p:cNvPr>
          <p:cNvSpPr>
            <a:spLocks noGrp="1"/>
          </p:cNvSpPr>
          <p:nvPr>
            <p:ph type="sldNum" sz="quarter" idx="12"/>
          </p:nvPr>
        </p:nvSpPr>
        <p:spPr/>
        <p:txBody>
          <a:bodyPr/>
          <a:lstStyle/>
          <a:p>
            <a:fld id="{64169992-C7D9-42F2-8D8A-9C9C826514A3}" type="slidenum">
              <a:rPr lang="en-US" smtClean="0"/>
              <a:t>11</a:t>
            </a:fld>
            <a:endParaRPr lang="en-US"/>
          </a:p>
        </p:txBody>
      </p:sp>
      <p:pic>
        <p:nvPicPr>
          <p:cNvPr id="6" name="Picture 5">
            <a:extLst>
              <a:ext uri="{FF2B5EF4-FFF2-40B4-BE49-F238E27FC236}">
                <a16:creationId xmlns:a16="http://schemas.microsoft.com/office/drawing/2014/main" id="{249389AC-22C2-4F5C-B5BF-478077570AE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793216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D96C6-3BAE-4EAF-BB31-682633FC13B4}"/>
              </a:ext>
            </a:extLst>
          </p:cNvPr>
          <p:cNvSpPr>
            <a:spLocks noGrp="1"/>
          </p:cNvSpPr>
          <p:nvPr>
            <p:ph type="title"/>
          </p:nvPr>
        </p:nvSpPr>
        <p:spPr/>
        <p:txBody>
          <a:bodyPr/>
          <a:lstStyle/>
          <a:p>
            <a:pPr algn="ctr"/>
            <a:r>
              <a:rPr lang="en-US" dirty="0">
                <a:solidFill>
                  <a:srgbClr val="FF0000"/>
                </a:solidFill>
              </a:rPr>
              <a:t>Types of Sexual Harassment</a:t>
            </a:r>
          </a:p>
        </p:txBody>
      </p:sp>
      <p:sp>
        <p:nvSpPr>
          <p:cNvPr id="3" name="Content Placeholder 2">
            <a:extLst>
              <a:ext uri="{FF2B5EF4-FFF2-40B4-BE49-F238E27FC236}">
                <a16:creationId xmlns:a16="http://schemas.microsoft.com/office/drawing/2014/main" id="{D07D0CBF-7D2F-424A-BD93-6DAAF27621D0}"/>
              </a:ext>
            </a:extLst>
          </p:cNvPr>
          <p:cNvSpPr>
            <a:spLocks noGrp="1"/>
          </p:cNvSpPr>
          <p:nvPr>
            <p:ph idx="1"/>
          </p:nvPr>
        </p:nvSpPr>
        <p:spPr>
          <a:xfrm>
            <a:off x="677334" y="1669003"/>
            <a:ext cx="8596668" cy="4900474"/>
          </a:xfrm>
        </p:spPr>
        <p:txBody>
          <a:bodyPr>
            <a:normAutofit/>
          </a:bodyPr>
          <a:lstStyle/>
          <a:p>
            <a:r>
              <a:rPr lang="en-US" dirty="0"/>
              <a:t>Examples of Conduct that creates a Hostile Environment </a:t>
            </a:r>
          </a:p>
          <a:p>
            <a:r>
              <a:rPr lang="en-US" dirty="0"/>
              <a:t>Talking about sex </a:t>
            </a:r>
          </a:p>
          <a:p>
            <a:r>
              <a:rPr lang="en-US" dirty="0"/>
              <a:t>Telling obscene jokes </a:t>
            </a:r>
          </a:p>
          <a:p>
            <a:r>
              <a:rPr lang="en-US" dirty="0"/>
              <a:t>Using endearments, crude or offensive language </a:t>
            </a:r>
          </a:p>
          <a:p>
            <a:r>
              <a:rPr lang="en-US" dirty="0"/>
              <a:t>Unsolicited or unwanted touching of any part of clothing or body or commenting on someone's physical appearance </a:t>
            </a:r>
          </a:p>
          <a:p>
            <a:r>
              <a:rPr lang="en-US" dirty="0"/>
              <a:t>Talking about /spreading rumors about someone’s sexual orientation or sex life </a:t>
            </a:r>
          </a:p>
          <a:p>
            <a:r>
              <a:rPr lang="en-US" dirty="0"/>
              <a:t>Showing sexually suggestive pictures, notes, magazines or cartoons </a:t>
            </a:r>
          </a:p>
          <a:p>
            <a:r>
              <a:rPr lang="en-US" dirty="0"/>
              <a:t>Using sexually suggestive gestures </a:t>
            </a:r>
          </a:p>
          <a:p>
            <a:r>
              <a:rPr lang="en-US" dirty="0"/>
              <a:t>Staring, cornering, following, blocking the pathway, or stalking </a:t>
            </a:r>
          </a:p>
          <a:p>
            <a:r>
              <a:rPr lang="en-US" dirty="0"/>
              <a:t>Persistent requests for dates, outings, lunches, dinners etc.</a:t>
            </a:r>
          </a:p>
        </p:txBody>
      </p:sp>
      <p:sp>
        <p:nvSpPr>
          <p:cNvPr id="4" name="Slide Number Placeholder 3">
            <a:extLst>
              <a:ext uri="{FF2B5EF4-FFF2-40B4-BE49-F238E27FC236}">
                <a16:creationId xmlns:a16="http://schemas.microsoft.com/office/drawing/2014/main" id="{8DEAAC8A-F8E8-46C0-BD32-19585F68ACA8}"/>
              </a:ext>
            </a:extLst>
          </p:cNvPr>
          <p:cNvSpPr>
            <a:spLocks noGrp="1"/>
          </p:cNvSpPr>
          <p:nvPr>
            <p:ph type="sldNum" sz="quarter" idx="12"/>
          </p:nvPr>
        </p:nvSpPr>
        <p:spPr/>
        <p:txBody>
          <a:bodyPr/>
          <a:lstStyle/>
          <a:p>
            <a:fld id="{64169992-C7D9-42F2-8D8A-9C9C826514A3}" type="slidenum">
              <a:rPr lang="en-US" smtClean="0"/>
              <a:t>12</a:t>
            </a:fld>
            <a:endParaRPr lang="en-US"/>
          </a:p>
        </p:txBody>
      </p:sp>
      <p:pic>
        <p:nvPicPr>
          <p:cNvPr id="5" name="Picture 4">
            <a:extLst>
              <a:ext uri="{FF2B5EF4-FFF2-40B4-BE49-F238E27FC236}">
                <a16:creationId xmlns:a16="http://schemas.microsoft.com/office/drawing/2014/main" id="{F6AB30B3-12CD-4F4B-9648-3DDCDEED7AC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1926965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6C86-5999-4937-A44C-D6E483C16C59}"/>
              </a:ext>
            </a:extLst>
          </p:cNvPr>
          <p:cNvSpPr>
            <a:spLocks noGrp="1"/>
          </p:cNvSpPr>
          <p:nvPr>
            <p:ph type="title"/>
          </p:nvPr>
        </p:nvSpPr>
        <p:spPr/>
        <p:txBody>
          <a:bodyPr/>
          <a:lstStyle/>
          <a:p>
            <a:pPr algn="ctr"/>
            <a:r>
              <a:rPr lang="en-US" dirty="0">
                <a:solidFill>
                  <a:srgbClr val="FF0000"/>
                </a:solidFill>
              </a:rPr>
              <a:t>Consensual Relationships </a:t>
            </a:r>
          </a:p>
        </p:txBody>
      </p:sp>
      <p:sp>
        <p:nvSpPr>
          <p:cNvPr id="3" name="Content Placeholder 2">
            <a:extLst>
              <a:ext uri="{FF2B5EF4-FFF2-40B4-BE49-F238E27FC236}">
                <a16:creationId xmlns:a16="http://schemas.microsoft.com/office/drawing/2014/main" id="{2A2F35BB-874A-404F-AA92-C4153D03EF49}"/>
              </a:ext>
            </a:extLst>
          </p:cNvPr>
          <p:cNvSpPr>
            <a:spLocks noGrp="1"/>
          </p:cNvSpPr>
          <p:nvPr>
            <p:ph idx="1"/>
          </p:nvPr>
        </p:nvSpPr>
        <p:spPr/>
        <p:txBody>
          <a:bodyPr>
            <a:normAutofit/>
          </a:bodyPr>
          <a:lstStyle/>
          <a:p>
            <a:r>
              <a:rPr lang="en-US" sz="2400" dirty="0"/>
              <a:t>Consensual relationships are not harassment if they are welcomed by the person involved. Only unwelcome conduct can be sexual harassment. Conduct is unwelcome if the recipient does not appreciate it, initiate it, or regards it as offensive. </a:t>
            </a:r>
          </a:p>
          <a:p>
            <a:r>
              <a:rPr lang="en-US" sz="2400" dirty="0"/>
              <a:t>However, if such behavior violates other associates’ sensibilities, such behavior is considered creating an hostile environment and is inappropriate at the workplace.</a:t>
            </a:r>
          </a:p>
        </p:txBody>
      </p:sp>
      <p:sp>
        <p:nvSpPr>
          <p:cNvPr id="4" name="Slide Number Placeholder 3">
            <a:extLst>
              <a:ext uri="{FF2B5EF4-FFF2-40B4-BE49-F238E27FC236}">
                <a16:creationId xmlns:a16="http://schemas.microsoft.com/office/drawing/2014/main" id="{0F3BB384-A66F-4285-9D64-CFDF76662916}"/>
              </a:ext>
            </a:extLst>
          </p:cNvPr>
          <p:cNvSpPr>
            <a:spLocks noGrp="1"/>
          </p:cNvSpPr>
          <p:nvPr>
            <p:ph type="sldNum" sz="quarter" idx="12"/>
          </p:nvPr>
        </p:nvSpPr>
        <p:spPr/>
        <p:txBody>
          <a:bodyPr/>
          <a:lstStyle/>
          <a:p>
            <a:fld id="{64169992-C7D9-42F2-8D8A-9C9C826514A3}" type="slidenum">
              <a:rPr lang="en-US" smtClean="0"/>
              <a:t>13</a:t>
            </a:fld>
            <a:endParaRPr lang="en-US"/>
          </a:p>
        </p:txBody>
      </p:sp>
      <p:pic>
        <p:nvPicPr>
          <p:cNvPr id="8" name="Picture 7">
            <a:extLst>
              <a:ext uri="{FF2B5EF4-FFF2-40B4-BE49-F238E27FC236}">
                <a16:creationId xmlns:a16="http://schemas.microsoft.com/office/drawing/2014/main" id="{5C9B2D61-2962-4BAD-B361-1D24F34302F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35731" y="218090"/>
            <a:ext cx="1956925" cy="1712310"/>
          </a:xfrm>
          <a:prstGeom prst="rect">
            <a:avLst/>
          </a:prstGeom>
        </p:spPr>
      </p:pic>
      <p:pic>
        <p:nvPicPr>
          <p:cNvPr id="10" name="Picture 9">
            <a:extLst>
              <a:ext uri="{FF2B5EF4-FFF2-40B4-BE49-F238E27FC236}">
                <a16:creationId xmlns:a16="http://schemas.microsoft.com/office/drawing/2014/main" id="{B3F6B00C-475E-4AC6-A94D-EB3499C3A81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1022107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021E-DA63-450E-9B3A-BF9F555A5FD8}"/>
              </a:ext>
            </a:extLst>
          </p:cNvPr>
          <p:cNvSpPr>
            <a:spLocks noGrp="1"/>
          </p:cNvSpPr>
          <p:nvPr>
            <p:ph type="title"/>
          </p:nvPr>
        </p:nvSpPr>
        <p:spPr/>
        <p:txBody>
          <a:bodyPr/>
          <a:lstStyle/>
          <a:p>
            <a:pPr algn="ctr"/>
            <a:r>
              <a:rPr lang="en-US" dirty="0">
                <a:solidFill>
                  <a:srgbClr val="FF0000"/>
                </a:solidFill>
              </a:rPr>
              <a:t>Consensual Relationships</a:t>
            </a:r>
          </a:p>
        </p:txBody>
      </p:sp>
      <p:sp>
        <p:nvSpPr>
          <p:cNvPr id="3" name="Content Placeholder 2">
            <a:extLst>
              <a:ext uri="{FF2B5EF4-FFF2-40B4-BE49-F238E27FC236}">
                <a16:creationId xmlns:a16="http://schemas.microsoft.com/office/drawing/2014/main" id="{F495DC4E-3C05-4691-8AB0-64A1E0327173}"/>
              </a:ext>
            </a:extLst>
          </p:cNvPr>
          <p:cNvSpPr>
            <a:spLocks noGrp="1"/>
          </p:cNvSpPr>
          <p:nvPr>
            <p:ph idx="1"/>
          </p:nvPr>
        </p:nvSpPr>
        <p:spPr/>
        <p:txBody>
          <a:bodyPr>
            <a:normAutofit/>
          </a:bodyPr>
          <a:lstStyle/>
          <a:p>
            <a:r>
              <a:rPr lang="en-US" sz="2000" dirty="0"/>
              <a:t>If a consensual relationship ceases to exist, conduct once considered welcome may later be seen as unwelcome. Either person in a consensual relationship has the right to end it, at any point in time, and do so without fear of retaliation at the job. </a:t>
            </a:r>
          </a:p>
          <a:p>
            <a:r>
              <a:rPr lang="en-US" sz="2000" dirty="0"/>
              <a:t>In such cases of ceased consensual relationships, if one of them objects to behavior that was earlier welcome, the other is required to stop such behavior. In the event of continuance of such behavior despite objecting, it would be treated as sexual harassment. </a:t>
            </a:r>
          </a:p>
        </p:txBody>
      </p:sp>
      <p:sp>
        <p:nvSpPr>
          <p:cNvPr id="4" name="Slide Number Placeholder 3">
            <a:extLst>
              <a:ext uri="{FF2B5EF4-FFF2-40B4-BE49-F238E27FC236}">
                <a16:creationId xmlns:a16="http://schemas.microsoft.com/office/drawing/2014/main" id="{00EE4ED0-6065-4B4C-899D-72396986CD1B}"/>
              </a:ext>
            </a:extLst>
          </p:cNvPr>
          <p:cNvSpPr>
            <a:spLocks noGrp="1"/>
          </p:cNvSpPr>
          <p:nvPr>
            <p:ph type="sldNum" sz="quarter" idx="12"/>
          </p:nvPr>
        </p:nvSpPr>
        <p:spPr/>
        <p:txBody>
          <a:bodyPr/>
          <a:lstStyle/>
          <a:p>
            <a:fld id="{64169992-C7D9-42F2-8D8A-9C9C826514A3}" type="slidenum">
              <a:rPr lang="en-US" smtClean="0"/>
              <a:t>14</a:t>
            </a:fld>
            <a:endParaRPr lang="en-US"/>
          </a:p>
        </p:txBody>
      </p:sp>
      <p:pic>
        <p:nvPicPr>
          <p:cNvPr id="5" name="Picture 4">
            <a:extLst>
              <a:ext uri="{FF2B5EF4-FFF2-40B4-BE49-F238E27FC236}">
                <a16:creationId xmlns:a16="http://schemas.microsoft.com/office/drawing/2014/main" id="{FF45414E-25B7-4B18-8B71-EE8501DA168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424568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8D8A1-CF21-41D5-A83F-D67F5C5F0DCE}"/>
              </a:ext>
            </a:extLst>
          </p:cNvPr>
          <p:cNvSpPr>
            <a:spLocks noGrp="1"/>
          </p:cNvSpPr>
          <p:nvPr>
            <p:ph type="title"/>
          </p:nvPr>
        </p:nvSpPr>
        <p:spPr/>
        <p:txBody>
          <a:bodyPr/>
          <a:lstStyle/>
          <a:p>
            <a:pPr algn="ctr"/>
            <a:r>
              <a:rPr lang="en-US" dirty="0">
                <a:solidFill>
                  <a:srgbClr val="FF0000"/>
                </a:solidFill>
              </a:rPr>
              <a:t>What Steps Can Employees Take to Avoid Sexual Harassment?</a:t>
            </a:r>
          </a:p>
        </p:txBody>
      </p:sp>
      <p:sp>
        <p:nvSpPr>
          <p:cNvPr id="3" name="Content Placeholder 2">
            <a:extLst>
              <a:ext uri="{FF2B5EF4-FFF2-40B4-BE49-F238E27FC236}">
                <a16:creationId xmlns:a16="http://schemas.microsoft.com/office/drawing/2014/main" id="{7B66C5F0-2088-43B2-9501-2C5965C75038}"/>
              </a:ext>
            </a:extLst>
          </p:cNvPr>
          <p:cNvSpPr>
            <a:spLocks noGrp="1"/>
          </p:cNvSpPr>
          <p:nvPr>
            <p:ph idx="1"/>
          </p:nvPr>
        </p:nvSpPr>
        <p:spPr>
          <a:xfrm>
            <a:off x="677334" y="1846555"/>
            <a:ext cx="8596668" cy="4194807"/>
          </a:xfrm>
        </p:spPr>
        <p:txBody>
          <a:bodyPr>
            <a:noAutofit/>
          </a:bodyPr>
          <a:lstStyle/>
          <a:p>
            <a:r>
              <a:rPr lang="en-US" dirty="0"/>
              <a:t>Dealing with the harasser upfront </a:t>
            </a:r>
          </a:p>
          <a:p>
            <a:r>
              <a:rPr lang="en-US" dirty="0"/>
              <a:t>Do not pretend it did not happen</a:t>
            </a:r>
          </a:p>
          <a:p>
            <a:r>
              <a:rPr lang="en-US" dirty="0"/>
              <a:t>Immediately inform the alleged harasser that the behavior is unwelcome </a:t>
            </a:r>
          </a:p>
          <a:p>
            <a:r>
              <a:rPr lang="en-US" dirty="0"/>
              <a:t>Demand that the harassment be stopped </a:t>
            </a:r>
          </a:p>
          <a:p>
            <a:r>
              <a:rPr lang="en-US" dirty="0"/>
              <a:t>Reinforce your statements with a firm tone and professional body language. </a:t>
            </a:r>
          </a:p>
          <a:p>
            <a:r>
              <a:rPr lang="en-US" b="1" dirty="0"/>
              <a:t>Other Steps </a:t>
            </a:r>
          </a:p>
          <a:p>
            <a:r>
              <a:rPr lang="en-US" dirty="0"/>
              <a:t>Trust your own instincts about possible danger </a:t>
            </a:r>
          </a:p>
          <a:p>
            <a:r>
              <a:rPr lang="en-US" dirty="0"/>
              <a:t>Discuss it with a close friend or confidant </a:t>
            </a:r>
          </a:p>
          <a:p>
            <a:r>
              <a:rPr lang="en-US" dirty="0"/>
              <a:t>Report sexual harassment to the company’s Harassment Redressal Committee. </a:t>
            </a:r>
          </a:p>
          <a:p>
            <a:r>
              <a:rPr lang="en-US" dirty="0"/>
              <a:t>Be professional at all times. ß Do not feel compelled to accept behavior that makes you uncomfortable, even if others are willing to tolerate it. ß Be supportive of people who wish to talk about their being sexually harassed &amp; direct them to the appropriate persons/authorities.</a:t>
            </a:r>
          </a:p>
        </p:txBody>
      </p:sp>
      <p:sp>
        <p:nvSpPr>
          <p:cNvPr id="4" name="Slide Number Placeholder 3">
            <a:extLst>
              <a:ext uri="{FF2B5EF4-FFF2-40B4-BE49-F238E27FC236}">
                <a16:creationId xmlns:a16="http://schemas.microsoft.com/office/drawing/2014/main" id="{5C7E4276-123B-4BB6-A2EE-E8E5293EDF41}"/>
              </a:ext>
            </a:extLst>
          </p:cNvPr>
          <p:cNvSpPr>
            <a:spLocks noGrp="1"/>
          </p:cNvSpPr>
          <p:nvPr>
            <p:ph type="sldNum" sz="quarter" idx="12"/>
          </p:nvPr>
        </p:nvSpPr>
        <p:spPr/>
        <p:txBody>
          <a:bodyPr/>
          <a:lstStyle/>
          <a:p>
            <a:fld id="{64169992-C7D9-42F2-8D8A-9C9C826514A3}" type="slidenum">
              <a:rPr lang="en-US" smtClean="0"/>
              <a:t>15</a:t>
            </a:fld>
            <a:endParaRPr lang="en-US"/>
          </a:p>
        </p:txBody>
      </p:sp>
      <p:pic>
        <p:nvPicPr>
          <p:cNvPr id="5" name="Picture 4">
            <a:extLst>
              <a:ext uri="{FF2B5EF4-FFF2-40B4-BE49-F238E27FC236}">
                <a16:creationId xmlns:a16="http://schemas.microsoft.com/office/drawing/2014/main" id="{52AF9497-39EB-4C66-8613-D8BA21D0FB4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2219126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9E344-88F9-43A8-99BF-7E6DE3A7FB09}"/>
              </a:ext>
            </a:extLst>
          </p:cNvPr>
          <p:cNvSpPr>
            <a:spLocks noGrp="1"/>
          </p:cNvSpPr>
          <p:nvPr>
            <p:ph type="title"/>
          </p:nvPr>
        </p:nvSpPr>
        <p:spPr/>
        <p:txBody>
          <a:bodyPr/>
          <a:lstStyle/>
          <a:p>
            <a:pPr algn="ctr"/>
            <a:r>
              <a:rPr lang="en-US" dirty="0">
                <a:solidFill>
                  <a:srgbClr val="FF0000"/>
                </a:solidFill>
              </a:rPr>
              <a:t>Taylor’s Special Care-</a:t>
            </a:r>
            <a:br>
              <a:rPr lang="en-US" dirty="0">
                <a:solidFill>
                  <a:srgbClr val="FF0000"/>
                </a:solidFill>
              </a:rPr>
            </a:br>
            <a:r>
              <a:rPr lang="en-US" dirty="0">
                <a:solidFill>
                  <a:srgbClr val="FF0000"/>
                </a:solidFill>
              </a:rPr>
              <a:t>Zero Tolerance Harassment Policy</a:t>
            </a:r>
          </a:p>
        </p:txBody>
      </p:sp>
      <p:sp>
        <p:nvSpPr>
          <p:cNvPr id="3" name="Content Placeholder 2">
            <a:extLst>
              <a:ext uri="{FF2B5EF4-FFF2-40B4-BE49-F238E27FC236}">
                <a16:creationId xmlns:a16="http://schemas.microsoft.com/office/drawing/2014/main" id="{B4B2C488-D722-4EAF-A78C-3BF9500AD2C1}"/>
              </a:ext>
            </a:extLst>
          </p:cNvPr>
          <p:cNvSpPr>
            <a:spLocks noGrp="1"/>
          </p:cNvSpPr>
          <p:nvPr>
            <p:ph idx="1"/>
          </p:nvPr>
        </p:nvSpPr>
        <p:spPr/>
        <p:txBody>
          <a:bodyPr>
            <a:normAutofit fontScale="92500"/>
          </a:bodyPr>
          <a:lstStyle/>
          <a:p>
            <a:r>
              <a:rPr lang="en-US" dirty="0"/>
              <a:t>The objective of the Prevention of Sexual Harassment policy at Taylor’s Special Care is to bring in a ‘zero tolerance’ on discrimination and promote a work environment that encourages mutual respect, promotes respectful and congenial relationships between associates, and is free from all forms of sexual harassment to any associate or applicant for employment by anyone including vendors, or customers. </a:t>
            </a:r>
          </a:p>
          <a:p>
            <a:r>
              <a:rPr lang="en-US" dirty="0"/>
              <a:t>All associates of the Company, both management and non-management, are responsible for assuring that a workplace free of sexual harassment is maintained. </a:t>
            </a:r>
          </a:p>
          <a:p>
            <a:r>
              <a:rPr lang="en-US" dirty="0"/>
              <a:t>Any associate may file a sexual harassment complaint regarding incidents experienced personally or incidents observed in the workplace. </a:t>
            </a:r>
          </a:p>
          <a:p>
            <a:r>
              <a:rPr lang="en-US" dirty="0"/>
              <a:t>The Company strives to maintain a lawful, pleasant work environment where all associates are able to effectively perform their work without interference of any type and requests the assistance of all associates in this effort.</a:t>
            </a:r>
          </a:p>
        </p:txBody>
      </p:sp>
      <p:sp>
        <p:nvSpPr>
          <p:cNvPr id="4" name="Slide Number Placeholder 3">
            <a:extLst>
              <a:ext uri="{FF2B5EF4-FFF2-40B4-BE49-F238E27FC236}">
                <a16:creationId xmlns:a16="http://schemas.microsoft.com/office/drawing/2014/main" id="{3F613CCA-71A4-4348-9059-4909A7B1F916}"/>
              </a:ext>
            </a:extLst>
          </p:cNvPr>
          <p:cNvSpPr>
            <a:spLocks noGrp="1"/>
          </p:cNvSpPr>
          <p:nvPr>
            <p:ph type="sldNum" sz="quarter" idx="12"/>
          </p:nvPr>
        </p:nvSpPr>
        <p:spPr/>
        <p:txBody>
          <a:bodyPr/>
          <a:lstStyle/>
          <a:p>
            <a:fld id="{64169992-C7D9-42F2-8D8A-9C9C826514A3}" type="slidenum">
              <a:rPr lang="en-US" smtClean="0"/>
              <a:t>16</a:t>
            </a:fld>
            <a:endParaRPr lang="en-US"/>
          </a:p>
        </p:txBody>
      </p:sp>
      <p:pic>
        <p:nvPicPr>
          <p:cNvPr id="5" name="Picture 4">
            <a:extLst>
              <a:ext uri="{FF2B5EF4-FFF2-40B4-BE49-F238E27FC236}">
                <a16:creationId xmlns:a16="http://schemas.microsoft.com/office/drawing/2014/main" id="{09AF6A0C-B232-4599-9773-AD02C80EFAA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pic>
        <p:nvPicPr>
          <p:cNvPr id="7" name="Picture 6">
            <a:extLst>
              <a:ext uri="{FF2B5EF4-FFF2-40B4-BE49-F238E27FC236}">
                <a16:creationId xmlns:a16="http://schemas.microsoft.com/office/drawing/2014/main" id="{6D158B7D-D225-423D-8618-090F69D6CCF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32627" y="84328"/>
            <a:ext cx="1587839" cy="1123035"/>
          </a:xfrm>
          <a:prstGeom prst="rect">
            <a:avLst/>
          </a:prstGeom>
        </p:spPr>
      </p:pic>
    </p:spTree>
    <p:extLst>
      <p:ext uri="{BB962C8B-B14F-4D97-AF65-F5344CB8AC3E}">
        <p14:creationId xmlns:p14="http://schemas.microsoft.com/office/powerpoint/2010/main" val="1457934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DF57D-05E3-4BBE-A733-30E002B2B092}"/>
              </a:ext>
            </a:extLst>
          </p:cNvPr>
          <p:cNvSpPr>
            <a:spLocks noGrp="1"/>
          </p:cNvSpPr>
          <p:nvPr>
            <p:ph type="title"/>
          </p:nvPr>
        </p:nvSpPr>
        <p:spPr/>
        <p:txBody>
          <a:bodyPr/>
          <a:lstStyle/>
          <a:p>
            <a:pPr algn="ctr"/>
            <a:r>
              <a:rPr lang="en-US" dirty="0">
                <a:solidFill>
                  <a:srgbClr val="FF0000"/>
                </a:solidFill>
              </a:rPr>
              <a:t>Taylor’s Special Care-</a:t>
            </a:r>
            <a:br>
              <a:rPr lang="en-US" dirty="0">
                <a:solidFill>
                  <a:srgbClr val="FF0000"/>
                </a:solidFill>
              </a:rPr>
            </a:br>
            <a:r>
              <a:rPr lang="en-US" dirty="0">
                <a:solidFill>
                  <a:srgbClr val="FF0000"/>
                </a:solidFill>
              </a:rPr>
              <a:t>Zero Tolerance Harassment Policy</a:t>
            </a:r>
            <a:endParaRPr lang="en-US" dirty="0"/>
          </a:p>
        </p:txBody>
      </p:sp>
      <p:sp>
        <p:nvSpPr>
          <p:cNvPr id="3" name="Content Placeholder 2">
            <a:extLst>
              <a:ext uri="{FF2B5EF4-FFF2-40B4-BE49-F238E27FC236}">
                <a16:creationId xmlns:a16="http://schemas.microsoft.com/office/drawing/2014/main" id="{42F78FA8-876C-457B-9DEF-9AA1BB8AF523}"/>
              </a:ext>
            </a:extLst>
          </p:cNvPr>
          <p:cNvSpPr>
            <a:spLocks noGrp="1"/>
          </p:cNvSpPr>
          <p:nvPr>
            <p:ph idx="1"/>
          </p:nvPr>
        </p:nvSpPr>
        <p:spPr/>
        <p:txBody>
          <a:bodyPr>
            <a:normAutofit/>
          </a:bodyPr>
          <a:lstStyle/>
          <a:p>
            <a:r>
              <a:rPr lang="en-US" sz="2400" dirty="0"/>
              <a:t>All Company supervisors and managers are expected to adhere to the Company’s plan for Prevention of Sexual Harassment attached to Policy below. </a:t>
            </a:r>
          </a:p>
          <a:p>
            <a:r>
              <a:rPr lang="en-US" sz="2400" dirty="0"/>
              <a:t>To view the complete policy please see attached – </a:t>
            </a:r>
          </a:p>
          <a:p>
            <a:pPr marL="0" indent="0" algn="ctr">
              <a:buNone/>
            </a:pPr>
            <a:r>
              <a:rPr lang="en-US" sz="2400" dirty="0"/>
              <a:t>‘Anti-Discrimination and Anti- Harassment Policy’</a:t>
            </a:r>
          </a:p>
        </p:txBody>
      </p:sp>
      <p:sp>
        <p:nvSpPr>
          <p:cNvPr id="4" name="Slide Number Placeholder 3">
            <a:extLst>
              <a:ext uri="{FF2B5EF4-FFF2-40B4-BE49-F238E27FC236}">
                <a16:creationId xmlns:a16="http://schemas.microsoft.com/office/drawing/2014/main" id="{3024BF74-BF88-4641-9A61-8831A147BAD3}"/>
              </a:ext>
            </a:extLst>
          </p:cNvPr>
          <p:cNvSpPr>
            <a:spLocks noGrp="1"/>
          </p:cNvSpPr>
          <p:nvPr>
            <p:ph type="sldNum" sz="quarter" idx="12"/>
          </p:nvPr>
        </p:nvSpPr>
        <p:spPr/>
        <p:txBody>
          <a:bodyPr/>
          <a:lstStyle/>
          <a:p>
            <a:fld id="{64169992-C7D9-42F2-8D8A-9C9C826514A3}" type="slidenum">
              <a:rPr lang="en-US" smtClean="0"/>
              <a:t>17</a:t>
            </a:fld>
            <a:endParaRPr lang="en-US"/>
          </a:p>
        </p:txBody>
      </p:sp>
      <p:pic>
        <p:nvPicPr>
          <p:cNvPr id="5" name="Picture 4">
            <a:extLst>
              <a:ext uri="{FF2B5EF4-FFF2-40B4-BE49-F238E27FC236}">
                <a16:creationId xmlns:a16="http://schemas.microsoft.com/office/drawing/2014/main" id="{68588134-9526-428E-A007-D1265CC1A4A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2385033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5437A-4BC6-46DA-9C28-B1F0C49FA3E6}"/>
              </a:ext>
            </a:extLst>
          </p:cNvPr>
          <p:cNvSpPr>
            <a:spLocks noGrp="1"/>
          </p:cNvSpPr>
          <p:nvPr>
            <p:ph type="title"/>
          </p:nvPr>
        </p:nvSpPr>
        <p:spPr/>
        <p:txBody>
          <a:bodyPr/>
          <a:lstStyle/>
          <a:p>
            <a:pPr algn="ctr"/>
            <a:r>
              <a:rPr lang="en-US" dirty="0">
                <a:solidFill>
                  <a:srgbClr val="FF0000"/>
                </a:solidFill>
              </a:rPr>
              <a:t>What to do if You Are Being or Have Been Sexually Harassed</a:t>
            </a:r>
          </a:p>
        </p:txBody>
      </p:sp>
      <p:sp>
        <p:nvSpPr>
          <p:cNvPr id="3" name="Content Placeholder 2">
            <a:extLst>
              <a:ext uri="{FF2B5EF4-FFF2-40B4-BE49-F238E27FC236}">
                <a16:creationId xmlns:a16="http://schemas.microsoft.com/office/drawing/2014/main" id="{F9123CBB-C41F-453B-96A0-09F82E0E819C}"/>
              </a:ext>
            </a:extLst>
          </p:cNvPr>
          <p:cNvSpPr>
            <a:spLocks noGrp="1"/>
          </p:cNvSpPr>
          <p:nvPr>
            <p:ph idx="1"/>
          </p:nvPr>
        </p:nvSpPr>
        <p:spPr/>
        <p:txBody>
          <a:bodyPr>
            <a:normAutofit/>
          </a:bodyPr>
          <a:lstStyle/>
          <a:p>
            <a:r>
              <a:rPr lang="en-US" sz="2000" dirty="0"/>
              <a:t>Any associate who feels that they have been or are being harassed, is encouraged to immediately inform the alleged harasser, either verbally or in writing, that the behavior is unwelcome. It is advisable to do this step at the first instance before referring to the authorities concerned. In most instances, the person is unaware that their conduct is offensive and when so advised can easily and willingly correct the conduct so that it does not recur.</a:t>
            </a:r>
          </a:p>
          <a:p>
            <a:r>
              <a:rPr lang="en-US" sz="2000" dirty="0"/>
              <a:t>If the verbal / written efforts with the alleged harasser are unsuccessful in remedying the problem, or if such an approach is not possible, the associate should immediately inform one of the members of the Administration Team</a:t>
            </a:r>
          </a:p>
        </p:txBody>
      </p:sp>
      <p:sp>
        <p:nvSpPr>
          <p:cNvPr id="4" name="Slide Number Placeholder 3">
            <a:extLst>
              <a:ext uri="{FF2B5EF4-FFF2-40B4-BE49-F238E27FC236}">
                <a16:creationId xmlns:a16="http://schemas.microsoft.com/office/drawing/2014/main" id="{EA0ABAD7-80AD-4EF0-AC37-E30CCA1F926B}"/>
              </a:ext>
            </a:extLst>
          </p:cNvPr>
          <p:cNvSpPr>
            <a:spLocks noGrp="1"/>
          </p:cNvSpPr>
          <p:nvPr>
            <p:ph type="sldNum" sz="quarter" idx="12"/>
          </p:nvPr>
        </p:nvSpPr>
        <p:spPr/>
        <p:txBody>
          <a:bodyPr/>
          <a:lstStyle/>
          <a:p>
            <a:fld id="{64169992-C7D9-42F2-8D8A-9C9C826514A3}" type="slidenum">
              <a:rPr lang="en-US" smtClean="0"/>
              <a:t>18</a:t>
            </a:fld>
            <a:endParaRPr lang="en-US"/>
          </a:p>
        </p:txBody>
      </p:sp>
      <p:pic>
        <p:nvPicPr>
          <p:cNvPr id="5" name="Picture 4">
            <a:extLst>
              <a:ext uri="{FF2B5EF4-FFF2-40B4-BE49-F238E27FC236}">
                <a16:creationId xmlns:a16="http://schemas.microsoft.com/office/drawing/2014/main" id="{A85BB97D-5323-4122-A0F3-94FB0CF7C55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3020456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5BB65-2438-472F-BEE8-98C18965346B}"/>
              </a:ext>
            </a:extLst>
          </p:cNvPr>
          <p:cNvSpPr>
            <a:spLocks noGrp="1"/>
          </p:cNvSpPr>
          <p:nvPr>
            <p:ph type="title"/>
          </p:nvPr>
        </p:nvSpPr>
        <p:spPr/>
        <p:txBody>
          <a:bodyPr/>
          <a:lstStyle/>
          <a:p>
            <a:pPr algn="ctr"/>
            <a:r>
              <a:rPr lang="en-US" dirty="0">
                <a:solidFill>
                  <a:srgbClr val="FF0000"/>
                </a:solidFill>
              </a:rPr>
              <a:t>What to do if You Are Being or Have Been Sexually Harassed</a:t>
            </a:r>
            <a:endParaRPr lang="en-US" dirty="0"/>
          </a:p>
        </p:txBody>
      </p:sp>
      <p:sp>
        <p:nvSpPr>
          <p:cNvPr id="3" name="Content Placeholder 2">
            <a:extLst>
              <a:ext uri="{FF2B5EF4-FFF2-40B4-BE49-F238E27FC236}">
                <a16:creationId xmlns:a16="http://schemas.microsoft.com/office/drawing/2014/main" id="{E62B114D-2750-423D-A6A5-047A1DD92CC2}"/>
              </a:ext>
            </a:extLst>
          </p:cNvPr>
          <p:cNvSpPr>
            <a:spLocks noGrp="1"/>
          </p:cNvSpPr>
          <p:nvPr>
            <p:ph idx="1"/>
          </p:nvPr>
        </p:nvSpPr>
        <p:spPr/>
        <p:txBody>
          <a:bodyPr>
            <a:normAutofit/>
          </a:bodyPr>
          <a:lstStyle/>
          <a:p>
            <a:r>
              <a:rPr lang="en-US" sz="2400" dirty="0"/>
              <a:t>The Company will promptly investigate any allegations of sexual harassment in as confidential a manner as possible, and take appropriate corrective action, if warranted. </a:t>
            </a:r>
          </a:p>
          <a:p>
            <a:r>
              <a:rPr lang="en-US" sz="2400" dirty="0"/>
              <a:t>Associates are strongly advised to keep all records in sequence (events with date, time etc.) along with nature of the incident and description of those involved.</a:t>
            </a:r>
          </a:p>
        </p:txBody>
      </p:sp>
      <p:sp>
        <p:nvSpPr>
          <p:cNvPr id="4" name="Slide Number Placeholder 3">
            <a:extLst>
              <a:ext uri="{FF2B5EF4-FFF2-40B4-BE49-F238E27FC236}">
                <a16:creationId xmlns:a16="http://schemas.microsoft.com/office/drawing/2014/main" id="{8353556A-7B81-4FFB-AE8E-C2412A718F39}"/>
              </a:ext>
            </a:extLst>
          </p:cNvPr>
          <p:cNvSpPr>
            <a:spLocks noGrp="1"/>
          </p:cNvSpPr>
          <p:nvPr>
            <p:ph type="sldNum" sz="quarter" idx="12"/>
          </p:nvPr>
        </p:nvSpPr>
        <p:spPr/>
        <p:txBody>
          <a:bodyPr/>
          <a:lstStyle/>
          <a:p>
            <a:fld id="{64169992-C7D9-42F2-8D8A-9C9C826514A3}" type="slidenum">
              <a:rPr lang="en-US" smtClean="0"/>
              <a:t>19</a:t>
            </a:fld>
            <a:endParaRPr lang="en-US"/>
          </a:p>
        </p:txBody>
      </p:sp>
      <p:pic>
        <p:nvPicPr>
          <p:cNvPr id="5" name="Picture 4">
            <a:extLst>
              <a:ext uri="{FF2B5EF4-FFF2-40B4-BE49-F238E27FC236}">
                <a16:creationId xmlns:a16="http://schemas.microsoft.com/office/drawing/2014/main" id="{7CF12FBB-5A29-439D-A2A4-49BD59F2CF6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469213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F7940-C5CC-4589-B9DF-FB40F31E0AB3}"/>
              </a:ext>
            </a:extLst>
          </p:cNvPr>
          <p:cNvSpPr>
            <a:spLocks noGrp="1"/>
          </p:cNvSpPr>
          <p:nvPr>
            <p:ph type="title"/>
          </p:nvPr>
        </p:nvSpPr>
        <p:spPr/>
        <p:txBody>
          <a:bodyPr/>
          <a:lstStyle/>
          <a:p>
            <a:r>
              <a:rPr lang="en-US" b="1" dirty="0">
                <a:solidFill>
                  <a:srgbClr val="FF0000"/>
                </a:solidFill>
              </a:rPr>
              <a:t>INTRODUCTION</a:t>
            </a:r>
          </a:p>
        </p:txBody>
      </p:sp>
      <p:sp>
        <p:nvSpPr>
          <p:cNvPr id="3" name="Content Placeholder 2">
            <a:extLst>
              <a:ext uri="{FF2B5EF4-FFF2-40B4-BE49-F238E27FC236}">
                <a16:creationId xmlns:a16="http://schemas.microsoft.com/office/drawing/2014/main" id="{6A4A4C44-248A-4175-819C-3A26507FCC16}"/>
              </a:ext>
            </a:extLst>
          </p:cNvPr>
          <p:cNvSpPr>
            <a:spLocks noGrp="1"/>
          </p:cNvSpPr>
          <p:nvPr>
            <p:ph idx="1"/>
          </p:nvPr>
        </p:nvSpPr>
        <p:spPr>
          <a:xfrm>
            <a:off x="784194" y="2502887"/>
            <a:ext cx="10112403" cy="3372981"/>
          </a:xfrm>
        </p:spPr>
        <p:txBody>
          <a:bodyPr/>
          <a:lstStyle/>
          <a:p>
            <a:endParaRPr lang="en-US" sz="2000" dirty="0"/>
          </a:p>
          <a:p>
            <a:r>
              <a:rPr lang="en-US" sz="3200" dirty="0"/>
              <a:t>Welcome to the module on Understanding Sexual Harassment at workplace. In this module you will learn what sexual harassment is, with special emphasis on harassment at workplace. </a:t>
            </a:r>
          </a:p>
        </p:txBody>
      </p:sp>
      <p:sp>
        <p:nvSpPr>
          <p:cNvPr id="13" name="Slide Number Placeholder 12">
            <a:extLst>
              <a:ext uri="{FF2B5EF4-FFF2-40B4-BE49-F238E27FC236}">
                <a16:creationId xmlns:a16="http://schemas.microsoft.com/office/drawing/2014/main" id="{AFD912E6-B6A0-44F6-A1C1-E9B1335BDECC}"/>
              </a:ext>
            </a:extLst>
          </p:cNvPr>
          <p:cNvSpPr>
            <a:spLocks noGrp="1"/>
          </p:cNvSpPr>
          <p:nvPr>
            <p:ph type="sldNum" sz="quarter" idx="12"/>
          </p:nvPr>
        </p:nvSpPr>
        <p:spPr/>
        <p:txBody>
          <a:bodyPr/>
          <a:lstStyle/>
          <a:p>
            <a:fld id="{64169992-C7D9-42F2-8D8A-9C9C826514A3}" type="slidenum">
              <a:rPr lang="en-US" smtClean="0"/>
              <a:t>2</a:t>
            </a:fld>
            <a:endParaRPr lang="en-US"/>
          </a:p>
        </p:txBody>
      </p:sp>
      <p:pic>
        <p:nvPicPr>
          <p:cNvPr id="14" name="Picture 13">
            <a:extLst>
              <a:ext uri="{FF2B5EF4-FFF2-40B4-BE49-F238E27FC236}">
                <a16:creationId xmlns:a16="http://schemas.microsoft.com/office/drawing/2014/main" id="{04AA70C3-00C6-4CEB-AE8E-F2B7804B933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442251" y="4189377"/>
            <a:ext cx="2395092" cy="2367720"/>
          </a:xfrm>
          <a:prstGeom prst="rect">
            <a:avLst/>
          </a:prstGeom>
        </p:spPr>
      </p:pic>
    </p:spTree>
    <p:extLst>
      <p:ext uri="{BB962C8B-B14F-4D97-AF65-F5344CB8AC3E}">
        <p14:creationId xmlns:p14="http://schemas.microsoft.com/office/powerpoint/2010/main" val="2988800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F494D-312A-4A63-99F9-9B6E41CD4086}"/>
              </a:ext>
            </a:extLst>
          </p:cNvPr>
          <p:cNvSpPr>
            <a:spLocks noGrp="1"/>
          </p:cNvSpPr>
          <p:nvPr>
            <p:ph type="title"/>
          </p:nvPr>
        </p:nvSpPr>
        <p:spPr/>
        <p:txBody>
          <a:bodyPr/>
          <a:lstStyle/>
          <a:p>
            <a:pPr algn="ctr"/>
            <a:r>
              <a:rPr lang="en-US" dirty="0">
                <a:solidFill>
                  <a:srgbClr val="FF0000"/>
                </a:solidFill>
              </a:rPr>
              <a:t>Protection Against Retaliation</a:t>
            </a:r>
          </a:p>
        </p:txBody>
      </p:sp>
      <p:sp>
        <p:nvSpPr>
          <p:cNvPr id="3" name="Content Placeholder 2">
            <a:extLst>
              <a:ext uri="{FF2B5EF4-FFF2-40B4-BE49-F238E27FC236}">
                <a16:creationId xmlns:a16="http://schemas.microsoft.com/office/drawing/2014/main" id="{E5F4DB24-9463-4999-B9A1-C79346FCBBB5}"/>
              </a:ext>
            </a:extLst>
          </p:cNvPr>
          <p:cNvSpPr>
            <a:spLocks noGrp="1"/>
          </p:cNvSpPr>
          <p:nvPr>
            <p:ph idx="1"/>
          </p:nvPr>
        </p:nvSpPr>
        <p:spPr/>
        <p:txBody>
          <a:bodyPr>
            <a:normAutofit/>
          </a:bodyPr>
          <a:lstStyle/>
          <a:p>
            <a:r>
              <a:rPr lang="en-US" sz="2400" dirty="0"/>
              <a:t>Retaliation includes: </a:t>
            </a:r>
          </a:p>
          <a:p>
            <a:r>
              <a:rPr lang="en-US" sz="2400" dirty="0"/>
              <a:t>marginalizing someone in the workplace with regard to their roles and responsibilities </a:t>
            </a:r>
          </a:p>
          <a:p>
            <a:r>
              <a:rPr lang="en-US" sz="2400" dirty="0"/>
              <a:t>socially ostracizing </a:t>
            </a:r>
          </a:p>
          <a:p>
            <a:r>
              <a:rPr lang="en-US" sz="2400" dirty="0"/>
              <a:t>intimidating someone or someone close or related to the victim; physically, psychologically, and emotionally</a:t>
            </a:r>
          </a:p>
        </p:txBody>
      </p:sp>
      <p:sp>
        <p:nvSpPr>
          <p:cNvPr id="4" name="Slide Number Placeholder 3">
            <a:extLst>
              <a:ext uri="{FF2B5EF4-FFF2-40B4-BE49-F238E27FC236}">
                <a16:creationId xmlns:a16="http://schemas.microsoft.com/office/drawing/2014/main" id="{71E309E2-A39F-4200-A688-D22EC8091942}"/>
              </a:ext>
            </a:extLst>
          </p:cNvPr>
          <p:cNvSpPr>
            <a:spLocks noGrp="1"/>
          </p:cNvSpPr>
          <p:nvPr>
            <p:ph type="sldNum" sz="quarter" idx="12"/>
          </p:nvPr>
        </p:nvSpPr>
        <p:spPr/>
        <p:txBody>
          <a:bodyPr/>
          <a:lstStyle/>
          <a:p>
            <a:fld id="{64169992-C7D9-42F2-8D8A-9C9C826514A3}" type="slidenum">
              <a:rPr lang="en-US" smtClean="0"/>
              <a:t>20</a:t>
            </a:fld>
            <a:endParaRPr lang="en-US"/>
          </a:p>
        </p:txBody>
      </p:sp>
      <p:pic>
        <p:nvPicPr>
          <p:cNvPr id="5" name="Picture 4">
            <a:extLst>
              <a:ext uri="{FF2B5EF4-FFF2-40B4-BE49-F238E27FC236}">
                <a16:creationId xmlns:a16="http://schemas.microsoft.com/office/drawing/2014/main" id="{9967082B-B987-4CDD-AF46-029A09AC044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11887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BD97D-A1FC-43AB-A0DD-DB0A519B25FC}"/>
              </a:ext>
            </a:extLst>
          </p:cNvPr>
          <p:cNvSpPr>
            <a:spLocks noGrp="1"/>
          </p:cNvSpPr>
          <p:nvPr>
            <p:ph type="title"/>
          </p:nvPr>
        </p:nvSpPr>
        <p:spPr/>
        <p:txBody>
          <a:bodyPr/>
          <a:lstStyle/>
          <a:p>
            <a:pPr algn="ctr"/>
            <a:r>
              <a:rPr lang="en-US" dirty="0">
                <a:solidFill>
                  <a:srgbClr val="FF0000"/>
                </a:solidFill>
              </a:rPr>
              <a:t>Protection Against Retaliation</a:t>
            </a:r>
          </a:p>
        </p:txBody>
      </p:sp>
      <p:sp>
        <p:nvSpPr>
          <p:cNvPr id="3" name="Content Placeholder 2">
            <a:extLst>
              <a:ext uri="{FF2B5EF4-FFF2-40B4-BE49-F238E27FC236}">
                <a16:creationId xmlns:a16="http://schemas.microsoft.com/office/drawing/2014/main" id="{8A5ABEFB-4B21-4DFB-9838-F4207409B03E}"/>
              </a:ext>
            </a:extLst>
          </p:cNvPr>
          <p:cNvSpPr>
            <a:spLocks noGrp="1"/>
          </p:cNvSpPr>
          <p:nvPr>
            <p:ph idx="1"/>
          </p:nvPr>
        </p:nvSpPr>
        <p:spPr/>
        <p:txBody>
          <a:bodyPr>
            <a:normAutofit lnSpcReduction="10000"/>
          </a:bodyPr>
          <a:lstStyle/>
          <a:p>
            <a:r>
              <a:rPr lang="en-US" dirty="0"/>
              <a:t>Retaliation is a serious violation of the Anti-Discrimination/Anti-Harassment  policy and Taylor’s Special Care forbids any form of retaliation against anyone who has reported a suspected episode of harassment or has cooperated in any investigation involving a reported episode of harassment. </a:t>
            </a:r>
          </a:p>
          <a:p>
            <a:r>
              <a:rPr lang="en-US" dirty="0"/>
              <a:t>Any person found to have retaliated against an individual for reporting harassment will be subject to appropriate disciplinary procedures. </a:t>
            </a:r>
          </a:p>
          <a:p>
            <a:r>
              <a:rPr lang="en-US" dirty="0"/>
              <a:t>Anyone who experiences retaliation in the nature of intimidation, pressure to withdraw the case or threats for reporting, testifying or otherwise participating in the proceedings should report to the Administration immediately.</a:t>
            </a:r>
          </a:p>
          <a:p>
            <a:r>
              <a:rPr lang="en-US" dirty="0"/>
              <a:t>As with complaints of harassment, this too will be treated as a major misconduct and the Administration will take appropriate action to prevent/rectify the retaliation.</a:t>
            </a:r>
          </a:p>
        </p:txBody>
      </p:sp>
      <p:sp>
        <p:nvSpPr>
          <p:cNvPr id="4" name="Slide Number Placeholder 3">
            <a:extLst>
              <a:ext uri="{FF2B5EF4-FFF2-40B4-BE49-F238E27FC236}">
                <a16:creationId xmlns:a16="http://schemas.microsoft.com/office/drawing/2014/main" id="{14EB043B-93D6-464A-B70E-DA7C4B4E6FEE}"/>
              </a:ext>
            </a:extLst>
          </p:cNvPr>
          <p:cNvSpPr>
            <a:spLocks noGrp="1"/>
          </p:cNvSpPr>
          <p:nvPr>
            <p:ph type="sldNum" sz="quarter" idx="12"/>
          </p:nvPr>
        </p:nvSpPr>
        <p:spPr/>
        <p:txBody>
          <a:bodyPr/>
          <a:lstStyle/>
          <a:p>
            <a:fld id="{64169992-C7D9-42F2-8D8A-9C9C826514A3}" type="slidenum">
              <a:rPr lang="en-US" smtClean="0"/>
              <a:t>21</a:t>
            </a:fld>
            <a:endParaRPr lang="en-US"/>
          </a:p>
        </p:txBody>
      </p:sp>
      <p:pic>
        <p:nvPicPr>
          <p:cNvPr id="5" name="Picture 4">
            <a:extLst>
              <a:ext uri="{FF2B5EF4-FFF2-40B4-BE49-F238E27FC236}">
                <a16:creationId xmlns:a16="http://schemas.microsoft.com/office/drawing/2014/main" id="{C7CA2A31-5B82-4AC2-B7C3-DCDB5D3F152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103953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5BA7-ED83-4C8B-A8C4-57AF9E97676B}"/>
              </a:ext>
            </a:extLst>
          </p:cNvPr>
          <p:cNvSpPr>
            <a:spLocks noGrp="1"/>
          </p:cNvSpPr>
          <p:nvPr>
            <p:ph type="title"/>
          </p:nvPr>
        </p:nvSpPr>
        <p:spPr/>
        <p:txBody>
          <a:bodyPr/>
          <a:lstStyle/>
          <a:p>
            <a:pPr algn="ctr"/>
            <a:r>
              <a:rPr lang="en-US" dirty="0">
                <a:solidFill>
                  <a:srgbClr val="FF0000"/>
                </a:solidFill>
              </a:rPr>
              <a:t>Consequences of Sexual Harassment</a:t>
            </a:r>
          </a:p>
        </p:txBody>
      </p:sp>
      <p:sp>
        <p:nvSpPr>
          <p:cNvPr id="3" name="Content Placeholder 2">
            <a:extLst>
              <a:ext uri="{FF2B5EF4-FFF2-40B4-BE49-F238E27FC236}">
                <a16:creationId xmlns:a16="http://schemas.microsoft.com/office/drawing/2014/main" id="{9E2FE26B-769C-4EB8-BFE5-4F0618199094}"/>
              </a:ext>
            </a:extLst>
          </p:cNvPr>
          <p:cNvSpPr>
            <a:spLocks noGrp="1"/>
          </p:cNvSpPr>
          <p:nvPr>
            <p:ph idx="1"/>
          </p:nvPr>
        </p:nvSpPr>
        <p:spPr/>
        <p:txBody>
          <a:bodyPr>
            <a:normAutofit/>
          </a:bodyPr>
          <a:lstStyle/>
          <a:p>
            <a:r>
              <a:rPr lang="en-US" sz="2000" dirty="0"/>
              <a:t>After a complaint is received, and once the investigation has been carried out, a determination will be made regarding the validity of the harassment allegations. If it is determined that harassment has occurred; prompt, remedial action will be taken. This may include some or all of the following steps: </a:t>
            </a:r>
          </a:p>
          <a:p>
            <a:r>
              <a:rPr lang="en-US" sz="2000" dirty="0"/>
              <a:t>Restore any lost terms, conditions or benefits of employment to the complaining associate. </a:t>
            </a:r>
          </a:p>
          <a:p>
            <a:r>
              <a:rPr lang="en-US" sz="2000" dirty="0"/>
              <a:t>Discipline the harasser. This discipline can include written disciplinary warnings, transfer, demotion, suspension, or termination. </a:t>
            </a:r>
          </a:p>
        </p:txBody>
      </p:sp>
      <p:sp>
        <p:nvSpPr>
          <p:cNvPr id="4" name="Slide Number Placeholder 3">
            <a:extLst>
              <a:ext uri="{FF2B5EF4-FFF2-40B4-BE49-F238E27FC236}">
                <a16:creationId xmlns:a16="http://schemas.microsoft.com/office/drawing/2014/main" id="{0F70A4C6-67F1-4919-903E-0A5814FF979E}"/>
              </a:ext>
            </a:extLst>
          </p:cNvPr>
          <p:cNvSpPr>
            <a:spLocks noGrp="1"/>
          </p:cNvSpPr>
          <p:nvPr>
            <p:ph type="sldNum" sz="quarter" idx="12"/>
          </p:nvPr>
        </p:nvSpPr>
        <p:spPr/>
        <p:txBody>
          <a:bodyPr/>
          <a:lstStyle/>
          <a:p>
            <a:fld id="{64169992-C7D9-42F2-8D8A-9C9C826514A3}" type="slidenum">
              <a:rPr lang="en-US" smtClean="0"/>
              <a:t>22</a:t>
            </a:fld>
            <a:endParaRPr lang="en-US"/>
          </a:p>
        </p:txBody>
      </p:sp>
      <p:pic>
        <p:nvPicPr>
          <p:cNvPr id="5" name="Picture 4">
            <a:extLst>
              <a:ext uri="{FF2B5EF4-FFF2-40B4-BE49-F238E27FC236}">
                <a16:creationId xmlns:a16="http://schemas.microsoft.com/office/drawing/2014/main" id="{B940FFC5-8FFE-4586-B3DC-C423E8D59DF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721962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E7AC9-201B-4A16-860E-FCC0F54B8F83}"/>
              </a:ext>
            </a:extLst>
          </p:cNvPr>
          <p:cNvSpPr>
            <a:spLocks noGrp="1"/>
          </p:cNvSpPr>
          <p:nvPr>
            <p:ph type="sldNum" sz="quarter" idx="12"/>
          </p:nvPr>
        </p:nvSpPr>
        <p:spPr/>
        <p:txBody>
          <a:bodyPr/>
          <a:lstStyle/>
          <a:p>
            <a:fld id="{64169992-C7D9-42F2-8D8A-9C9C826514A3}" type="slidenum">
              <a:rPr lang="en-US" smtClean="0"/>
              <a:t>23</a:t>
            </a:fld>
            <a:endParaRPr lang="en-US"/>
          </a:p>
        </p:txBody>
      </p:sp>
      <p:sp>
        <p:nvSpPr>
          <p:cNvPr id="3" name="Rectangle 2">
            <a:extLst>
              <a:ext uri="{FF2B5EF4-FFF2-40B4-BE49-F238E27FC236}">
                <a16:creationId xmlns:a16="http://schemas.microsoft.com/office/drawing/2014/main" id="{DBD572EF-9C7D-4A1F-BE0B-18746188D88E}"/>
              </a:ext>
            </a:extLst>
          </p:cNvPr>
          <p:cNvSpPr/>
          <p:nvPr/>
        </p:nvSpPr>
        <p:spPr>
          <a:xfrm>
            <a:off x="390617" y="58847"/>
            <a:ext cx="9365942" cy="6401753"/>
          </a:xfrm>
          <a:prstGeom prst="rect">
            <a:avLst/>
          </a:prstGeom>
        </p:spPr>
        <p:txBody>
          <a:bodyPr wrap="square">
            <a:spAutoFit/>
          </a:bodyPr>
          <a:lstStyle/>
          <a:p>
            <a:pPr algn="ctr"/>
            <a:r>
              <a:rPr lang="en-US" sz="3200" dirty="0"/>
              <a:t>Scenario 1 </a:t>
            </a:r>
          </a:p>
          <a:p>
            <a:endParaRPr lang="en-US" dirty="0"/>
          </a:p>
          <a:p>
            <a:r>
              <a:rPr lang="en-US" sz="2000" dirty="0"/>
              <a:t>Indira was introduced to Varun during a training program. During the training, Indira and Varun started talking and to Indira’s delight she found that Varun was from the training division the department she was planning to move to. Varun asked Indira to send him her resume after the training program. Indira sent her profile to Varun and was excited to hear that he had an opening for her. Indira joined Varun’s team. Varun asked Indira out for dinner a few times and she agreed willingly. Slowly the work load increased and once when Varun asked Indira out to Dinner, she refused. At this Varun insisted that Indira go out for dinner with him as she ‘owed it to him’. Indira then told Varun that from then on their relationship was to be strictly professional. Varun kept calling her and sending her emails. Indira begged Varun to stop but he didn’t and she started taking time off from work to avoid him. </a:t>
            </a:r>
          </a:p>
          <a:p>
            <a:pPr marL="285750" indent="-285750">
              <a:buFont typeface="Wingdings" panose="05000000000000000000" pitchFamily="2" charset="2"/>
              <a:buChar char="Ø"/>
            </a:pPr>
            <a:r>
              <a:rPr lang="en-US" sz="2000" u="sng" dirty="0"/>
              <a:t>True or False</a:t>
            </a:r>
            <a:r>
              <a:rPr lang="en-US" sz="2000" dirty="0"/>
              <a:t>: Indira is not a victim of sexual harassment because her relationship with Varun was consensual.</a:t>
            </a:r>
          </a:p>
          <a:p>
            <a:pPr marL="285750" indent="-285750">
              <a:buFont typeface="Wingdings" panose="05000000000000000000" pitchFamily="2" charset="2"/>
              <a:buChar char="Ø"/>
            </a:pPr>
            <a:r>
              <a:rPr lang="en-US" sz="2000" b="1" dirty="0"/>
              <a:t>Answer</a:t>
            </a:r>
            <a:r>
              <a:rPr lang="en-US" sz="2000" dirty="0"/>
              <a:t> : </a:t>
            </a:r>
            <a:r>
              <a:rPr lang="en-US" sz="2000" dirty="0">
                <a:solidFill>
                  <a:srgbClr val="FF0000"/>
                </a:solidFill>
              </a:rPr>
              <a:t>False</a:t>
            </a:r>
            <a:r>
              <a:rPr lang="en-US" sz="2000" dirty="0"/>
              <a:t>. Accepting an outing once does not give Varun the right to expect Indira to go out repeatedly with him. Since Indira is avoiding work, Varun's conduct is interfering unreasonably with her work performance. Varun is guilty of sexually harassing Indira</a:t>
            </a:r>
          </a:p>
        </p:txBody>
      </p:sp>
      <p:pic>
        <p:nvPicPr>
          <p:cNvPr id="4" name="Picture 3">
            <a:extLst>
              <a:ext uri="{FF2B5EF4-FFF2-40B4-BE49-F238E27FC236}">
                <a16:creationId xmlns:a16="http://schemas.microsoft.com/office/drawing/2014/main" id="{96E3DE1F-9460-42EA-BA02-A5124326A1D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96908" y="3922217"/>
            <a:ext cx="2395092" cy="2367720"/>
          </a:xfrm>
          <a:prstGeom prst="rect">
            <a:avLst/>
          </a:prstGeom>
        </p:spPr>
      </p:pic>
      <p:pic>
        <p:nvPicPr>
          <p:cNvPr id="5" name="Picture 4">
            <a:extLst>
              <a:ext uri="{FF2B5EF4-FFF2-40B4-BE49-F238E27FC236}">
                <a16:creationId xmlns:a16="http://schemas.microsoft.com/office/drawing/2014/main" id="{9A234F9D-31DC-4019-A3B7-5DA30F826793}"/>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796908" y="183134"/>
            <a:ext cx="1221955" cy="1397091"/>
          </a:xfrm>
          <a:prstGeom prst="rect">
            <a:avLst/>
          </a:prstGeom>
        </p:spPr>
      </p:pic>
    </p:spTree>
    <p:extLst>
      <p:ext uri="{BB962C8B-B14F-4D97-AF65-F5344CB8AC3E}">
        <p14:creationId xmlns:p14="http://schemas.microsoft.com/office/powerpoint/2010/main" val="4196040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0319AC4-3423-46D7-9ED8-2B85AA302DF7}"/>
              </a:ext>
            </a:extLst>
          </p:cNvPr>
          <p:cNvSpPr>
            <a:spLocks noGrp="1"/>
          </p:cNvSpPr>
          <p:nvPr>
            <p:ph type="sldNum" sz="quarter" idx="12"/>
          </p:nvPr>
        </p:nvSpPr>
        <p:spPr/>
        <p:txBody>
          <a:bodyPr/>
          <a:lstStyle/>
          <a:p>
            <a:fld id="{64169992-C7D9-42F2-8D8A-9C9C826514A3}" type="slidenum">
              <a:rPr lang="en-US" smtClean="0"/>
              <a:t>24</a:t>
            </a:fld>
            <a:endParaRPr lang="en-US"/>
          </a:p>
        </p:txBody>
      </p:sp>
      <p:sp>
        <p:nvSpPr>
          <p:cNvPr id="3" name="Rectangle 2">
            <a:extLst>
              <a:ext uri="{FF2B5EF4-FFF2-40B4-BE49-F238E27FC236}">
                <a16:creationId xmlns:a16="http://schemas.microsoft.com/office/drawing/2014/main" id="{25B78900-FD5D-4B13-B139-36D6D6410E64}"/>
              </a:ext>
            </a:extLst>
          </p:cNvPr>
          <p:cNvSpPr/>
          <p:nvPr/>
        </p:nvSpPr>
        <p:spPr>
          <a:xfrm>
            <a:off x="896645" y="834501"/>
            <a:ext cx="8247355" cy="5293757"/>
          </a:xfrm>
          <a:prstGeom prst="rect">
            <a:avLst/>
          </a:prstGeom>
        </p:spPr>
        <p:txBody>
          <a:bodyPr wrap="square">
            <a:spAutoFit/>
          </a:bodyPr>
          <a:lstStyle/>
          <a:p>
            <a:pPr algn="ctr"/>
            <a:r>
              <a:rPr lang="en-US" sz="3200" dirty="0"/>
              <a:t>Scenario 2 </a:t>
            </a:r>
          </a:p>
          <a:p>
            <a:endParaRPr lang="en-US" dirty="0"/>
          </a:p>
          <a:p>
            <a:r>
              <a:rPr lang="en-US" sz="2400" dirty="0" err="1"/>
              <a:t>Suzzana</a:t>
            </a:r>
            <a:r>
              <a:rPr lang="en-US" sz="2400" dirty="0"/>
              <a:t> sent across pictures of some scantily clad women to Joe. Joe requested </a:t>
            </a:r>
            <a:r>
              <a:rPr lang="en-US" sz="2400" dirty="0" err="1"/>
              <a:t>Suzzana</a:t>
            </a:r>
            <a:r>
              <a:rPr lang="en-US" sz="2400" dirty="0"/>
              <a:t> not to send him such obscene pictures in the future as he was not comfortable with the same. But Suzanna continued.</a:t>
            </a:r>
          </a:p>
          <a:p>
            <a:endParaRPr lang="en-US" sz="2400" dirty="0"/>
          </a:p>
          <a:p>
            <a:r>
              <a:rPr lang="en-US" sz="2400" b="1" dirty="0"/>
              <a:t>Is this an example of hostile environment sexual harassment? </a:t>
            </a:r>
          </a:p>
          <a:p>
            <a:endParaRPr lang="en-US" sz="2400" b="1" dirty="0"/>
          </a:p>
          <a:p>
            <a:r>
              <a:rPr lang="en-US" sz="2400" b="1" dirty="0"/>
              <a:t>Answer: </a:t>
            </a:r>
            <a:r>
              <a:rPr lang="en-US" sz="2400" dirty="0">
                <a:solidFill>
                  <a:srgbClr val="FF0000"/>
                </a:solidFill>
              </a:rPr>
              <a:t>Yes</a:t>
            </a:r>
            <a:r>
              <a:rPr lang="en-US" sz="2400" dirty="0"/>
              <a:t>. Sharing photographs or pictures of what can be considered indecent or obscene, when the other person has expressed their objection to the same, constitutes hostile environment sexual harassment. </a:t>
            </a:r>
          </a:p>
        </p:txBody>
      </p:sp>
      <p:pic>
        <p:nvPicPr>
          <p:cNvPr id="4" name="Picture 3">
            <a:extLst>
              <a:ext uri="{FF2B5EF4-FFF2-40B4-BE49-F238E27FC236}">
                <a16:creationId xmlns:a16="http://schemas.microsoft.com/office/drawing/2014/main" id="{F38322A3-B30B-4E6D-8B69-DA9C2A8918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96908" y="3922217"/>
            <a:ext cx="2395092" cy="2367720"/>
          </a:xfrm>
          <a:prstGeom prst="rect">
            <a:avLst/>
          </a:prstGeom>
        </p:spPr>
      </p:pic>
      <p:pic>
        <p:nvPicPr>
          <p:cNvPr id="6" name="Picture 5">
            <a:extLst>
              <a:ext uri="{FF2B5EF4-FFF2-40B4-BE49-F238E27FC236}">
                <a16:creationId xmlns:a16="http://schemas.microsoft.com/office/drawing/2014/main" id="{7B89E0C3-E459-4308-9B05-E8421E3AC5A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77362" y="195309"/>
            <a:ext cx="1427256" cy="1427256"/>
          </a:xfrm>
          <a:prstGeom prst="rect">
            <a:avLst/>
          </a:prstGeom>
        </p:spPr>
      </p:pic>
    </p:spTree>
    <p:extLst>
      <p:ext uri="{BB962C8B-B14F-4D97-AF65-F5344CB8AC3E}">
        <p14:creationId xmlns:p14="http://schemas.microsoft.com/office/powerpoint/2010/main" val="561142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27699F4-10C7-49A6-8967-3225B17736CA}"/>
              </a:ext>
            </a:extLst>
          </p:cNvPr>
          <p:cNvSpPr>
            <a:spLocks noGrp="1"/>
          </p:cNvSpPr>
          <p:nvPr>
            <p:ph type="sldNum" sz="quarter" idx="12"/>
          </p:nvPr>
        </p:nvSpPr>
        <p:spPr/>
        <p:txBody>
          <a:bodyPr/>
          <a:lstStyle/>
          <a:p>
            <a:fld id="{64169992-C7D9-42F2-8D8A-9C9C826514A3}" type="slidenum">
              <a:rPr lang="en-US" smtClean="0"/>
              <a:t>25</a:t>
            </a:fld>
            <a:endParaRPr lang="en-US"/>
          </a:p>
        </p:txBody>
      </p:sp>
      <p:pic>
        <p:nvPicPr>
          <p:cNvPr id="3" name="Picture 2">
            <a:extLst>
              <a:ext uri="{FF2B5EF4-FFF2-40B4-BE49-F238E27FC236}">
                <a16:creationId xmlns:a16="http://schemas.microsoft.com/office/drawing/2014/main" id="{F00EE5A0-F5B2-4560-A3AC-0DF9DB4A60A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77362" y="195309"/>
            <a:ext cx="1427256" cy="1427256"/>
          </a:xfrm>
          <a:prstGeom prst="rect">
            <a:avLst/>
          </a:prstGeom>
        </p:spPr>
      </p:pic>
      <p:pic>
        <p:nvPicPr>
          <p:cNvPr id="4" name="Picture 3">
            <a:extLst>
              <a:ext uri="{FF2B5EF4-FFF2-40B4-BE49-F238E27FC236}">
                <a16:creationId xmlns:a16="http://schemas.microsoft.com/office/drawing/2014/main" id="{7D63210A-2213-4215-A209-A10A6EDEDF7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796908" y="3922217"/>
            <a:ext cx="2395092" cy="2367720"/>
          </a:xfrm>
          <a:prstGeom prst="rect">
            <a:avLst/>
          </a:prstGeom>
        </p:spPr>
      </p:pic>
      <p:sp>
        <p:nvSpPr>
          <p:cNvPr id="5" name="Rectangle 4">
            <a:extLst>
              <a:ext uri="{FF2B5EF4-FFF2-40B4-BE49-F238E27FC236}">
                <a16:creationId xmlns:a16="http://schemas.microsoft.com/office/drawing/2014/main" id="{D7BB2269-49F4-40D1-803C-717768B390DD}"/>
              </a:ext>
            </a:extLst>
          </p:cNvPr>
          <p:cNvSpPr/>
          <p:nvPr/>
        </p:nvSpPr>
        <p:spPr>
          <a:xfrm>
            <a:off x="994299" y="1720840"/>
            <a:ext cx="8149701" cy="4585871"/>
          </a:xfrm>
          <a:prstGeom prst="rect">
            <a:avLst/>
          </a:prstGeom>
        </p:spPr>
        <p:txBody>
          <a:bodyPr wrap="square">
            <a:spAutoFit/>
          </a:bodyPr>
          <a:lstStyle/>
          <a:p>
            <a:pPr algn="ctr"/>
            <a:r>
              <a:rPr lang="en-US" sz="3200" dirty="0"/>
              <a:t>Scenario 3 </a:t>
            </a:r>
          </a:p>
          <a:p>
            <a:r>
              <a:rPr lang="en-US" sz="2000" dirty="0"/>
              <a:t>As she was entering the elevator in the office, John walked by Dipti, tapped her on her shoulders and told her how hot she looked in her dress. This made Dipti uncomfortable &amp; she looked at John disapprovingly. She promptly asked him to keep his hands off her, and use discretion in his language. John apologized, and it never happened again. </a:t>
            </a:r>
          </a:p>
          <a:p>
            <a:endParaRPr lang="en-US" sz="2000" dirty="0"/>
          </a:p>
          <a:p>
            <a:r>
              <a:rPr lang="en-US" sz="2000" b="1" dirty="0"/>
              <a:t>Is Dipti being sexually harassed by John? </a:t>
            </a:r>
          </a:p>
          <a:p>
            <a:endParaRPr lang="en-US" sz="2000" b="1" dirty="0"/>
          </a:p>
          <a:p>
            <a:r>
              <a:rPr lang="en-US" sz="2000" b="1" dirty="0"/>
              <a:t>Answer: </a:t>
            </a:r>
            <a:r>
              <a:rPr lang="en-US" sz="2000" dirty="0">
                <a:solidFill>
                  <a:srgbClr val="FF0000"/>
                </a:solidFill>
              </a:rPr>
              <a:t>No</a:t>
            </a:r>
            <a:r>
              <a:rPr lang="en-US" sz="2000" dirty="0"/>
              <a:t>. This is a one-time event that Dipti found offensive, and when Dipti expressed her displeasure, it never happened again. The conduct was neither severe nor frequent, although it was certainly unprofessional and inappropriate. </a:t>
            </a:r>
          </a:p>
        </p:txBody>
      </p:sp>
    </p:spTree>
    <p:extLst>
      <p:ext uri="{BB962C8B-B14F-4D97-AF65-F5344CB8AC3E}">
        <p14:creationId xmlns:p14="http://schemas.microsoft.com/office/powerpoint/2010/main" val="381284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441405-A9BD-477D-8180-8F2440E0989B}"/>
              </a:ext>
            </a:extLst>
          </p:cNvPr>
          <p:cNvSpPr>
            <a:spLocks noGrp="1"/>
          </p:cNvSpPr>
          <p:nvPr>
            <p:ph type="sldNum" sz="quarter" idx="12"/>
          </p:nvPr>
        </p:nvSpPr>
        <p:spPr/>
        <p:txBody>
          <a:bodyPr/>
          <a:lstStyle/>
          <a:p>
            <a:fld id="{64169992-C7D9-42F2-8D8A-9C9C826514A3}" type="slidenum">
              <a:rPr lang="en-US" smtClean="0"/>
              <a:t>26</a:t>
            </a:fld>
            <a:endParaRPr lang="en-US"/>
          </a:p>
        </p:txBody>
      </p:sp>
      <p:pic>
        <p:nvPicPr>
          <p:cNvPr id="4" name="Picture 3">
            <a:extLst>
              <a:ext uri="{FF2B5EF4-FFF2-40B4-BE49-F238E27FC236}">
                <a16:creationId xmlns:a16="http://schemas.microsoft.com/office/drawing/2014/main" id="{27A137B1-545F-4D6C-9610-9694E8E9C9D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96908" y="3922217"/>
            <a:ext cx="2395092" cy="2367720"/>
          </a:xfrm>
          <a:prstGeom prst="rect">
            <a:avLst/>
          </a:prstGeom>
        </p:spPr>
      </p:pic>
      <p:sp>
        <p:nvSpPr>
          <p:cNvPr id="5" name="Rectangle 4">
            <a:extLst>
              <a:ext uri="{FF2B5EF4-FFF2-40B4-BE49-F238E27FC236}">
                <a16:creationId xmlns:a16="http://schemas.microsoft.com/office/drawing/2014/main" id="{E92B335B-2803-4B0B-8B2B-F64B7CF4CCB4}"/>
              </a:ext>
            </a:extLst>
          </p:cNvPr>
          <p:cNvSpPr/>
          <p:nvPr/>
        </p:nvSpPr>
        <p:spPr>
          <a:xfrm>
            <a:off x="656948" y="736847"/>
            <a:ext cx="8238477" cy="5816977"/>
          </a:xfrm>
          <a:prstGeom prst="rect">
            <a:avLst/>
          </a:prstGeom>
        </p:spPr>
        <p:txBody>
          <a:bodyPr wrap="square">
            <a:spAutoFit/>
          </a:bodyPr>
          <a:lstStyle/>
          <a:p>
            <a:pPr algn="ctr"/>
            <a:r>
              <a:rPr lang="en-US" sz="3200" dirty="0"/>
              <a:t>Scenario 4 </a:t>
            </a:r>
          </a:p>
          <a:p>
            <a:r>
              <a:rPr lang="en-US" sz="2000" dirty="0"/>
              <a:t>Pradeep was attracted to his co-worker, Nancy. He asks to go out with her several times, but she always says no. The last time Pradeep asked, she tells him she isn't interested and wants him to stop asking her out. Although he stops asking her out, he starts watching her all the time. He stares at her during meetings, in the elevator, when she walks around the office. He seems to watch her all the time. When she catches him staring at her, he doesn't bother to look away. This goes on for a couple of weeks. </a:t>
            </a:r>
          </a:p>
          <a:p>
            <a:r>
              <a:rPr lang="en-US" sz="2000" b="1" dirty="0"/>
              <a:t>Is this an example of hostile environment sexual harassment? </a:t>
            </a:r>
          </a:p>
          <a:p>
            <a:endParaRPr lang="en-US" sz="2000" b="1" dirty="0"/>
          </a:p>
          <a:p>
            <a:r>
              <a:rPr lang="en-US" sz="2000" b="1" dirty="0"/>
              <a:t>Answer: </a:t>
            </a:r>
            <a:r>
              <a:rPr lang="en-US" sz="2000" dirty="0">
                <a:solidFill>
                  <a:srgbClr val="FF0000"/>
                </a:solidFill>
              </a:rPr>
              <a:t>Yes. </a:t>
            </a:r>
            <a:r>
              <a:rPr lang="en-US" sz="2000" dirty="0"/>
              <a:t>Once Nancy made it clear to Pradeep that she would like their relationship to be confined to an entirely professional one, he should have stopped pursuing her. Instead he switched to something which can be considered even more offensive. Staring at someone can be both embarrassing and humiliating and interferes with the associate’s work. This is a clear example of hostile environment. </a:t>
            </a:r>
          </a:p>
        </p:txBody>
      </p:sp>
      <p:pic>
        <p:nvPicPr>
          <p:cNvPr id="6" name="Picture 5">
            <a:extLst>
              <a:ext uri="{FF2B5EF4-FFF2-40B4-BE49-F238E27FC236}">
                <a16:creationId xmlns:a16="http://schemas.microsoft.com/office/drawing/2014/main" id="{6F628073-EF57-48CA-AAC8-EE38757BD4F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59904" y="8878"/>
            <a:ext cx="1287262" cy="1287262"/>
          </a:xfrm>
          <a:prstGeom prst="rect">
            <a:avLst/>
          </a:prstGeom>
        </p:spPr>
      </p:pic>
    </p:spTree>
    <p:extLst>
      <p:ext uri="{BB962C8B-B14F-4D97-AF65-F5344CB8AC3E}">
        <p14:creationId xmlns:p14="http://schemas.microsoft.com/office/powerpoint/2010/main" val="763751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F91F7A-3525-44BC-8F99-BBA27A9E150E}"/>
              </a:ext>
            </a:extLst>
          </p:cNvPr>
          <p:cNvSpPr>
            <a:spLocks noGrp="1"/>
          </p:cNvSpPr>
          <p:nvPr>
            <p:ph type="sldNum" sz="quarter" idx="12"/>
          </p:nvPr>
        </p:nvSpPr>
        <p:spPr/>
        <p:txBody>
          <a:bodyPr/>
          <a:lstStyle/>
          <a:p>
            <a:fld id="{64169992-C7D9-42F2-8D8A-9C9C826514A3}" type="slidenum">
              <a:rPr lang="en-US" smtClean="0"/>
              <a:t>27</a:t>
            </a:fld>
            <a:endParaRPr lang="en-US"/>
          </a:p>
        </p:txBody>
      </p:sp>
      <p:pic>
        <p:nvPicPr>
          <p:cNvPr id="3" name="Picture 2">
            <a:extLst>
              <a:ext uri="{FF2B5EF4-FFF2-40B4-BE49-F238E27FC236}">
                <a16:creationId xmlns:a16="http://schemas.microsoft.com/office/drawing/2014/main" id="{EE84E698-E7FF-4F8C-8E40-95CB93772AA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59904" y="8878"/>
            <a:ext cx="1287262" cy="1287262"/>
          </a:xfrm>
          <a:prstGeom prst="rect">
            <a:avLst/>
          </a:prstGeom>
        </p:spPr>
      </p:pic>
      <p:sp>
        <p:nvSpPr>
          <p:cNvPr id="4" name="Rectangle 3">
            <a:extLst>
              <a:ext uri="{FF2B5EF4-FFF2-40B4-BE49-F238E27FC236}">
                <a16:creationId xmlns:a16="http://schemas.microsoft.com/office/drawing/2014/main" id="{3B60B9B3-B4AF-415D-89BD-E8198E1C5D97}"/>
              </a:ext>
            </a:extLst>
          </p:cNvPr>
          <p:cNvSpPr/>
          <p:nvPr/>
        </p:nvSpPr>
        <p:spPr>
          <a:xfrm>
            <a:off x="763480" y="1118586"/>
            <a:ext cx="8380520" cy="5016758"/>
          </a:xfrm>
          <a:prstGeom prst="rect">
            <a:avLst/>
          </a:prstGeom>
        </p:spPr>
        <p:txBody>
          <a:bodyPr wrap="square">
            <a:spAutoFit/>
          </a:bodyPr>
          <a:lstStyle/>
          <a:p>
            <a:pPr algn="ctr"/>
            <a:r>
              <a:rPr lang="en-US" sz="3200" dirty="0"/>
              <a:t>Scenario 7 </a:t>
            </a:r>
          </a:p>
          <a:p>
            <a:r>
              <a:rPr lang="en-US" dirty="0"/>
              <a:t>Sheila is a manager and leads a team of 15 people. She is very efficient, competent and uninhibited. She holds weekly meetings with her team. At the start of every meeting, she encourages her team members to share a joke or two, as part of team-building exercise. Every once in a while, the jokes being shared were vulgar in nature. However, everyone, except Mohan, had a good laugh. Soon, Mohan started coming in slightly late for the meetings. When asked, he honestly stated that the joke session made him uncomfortable. Sheila felt he lacked a sense of humor, and insisted that he come to the meetings on time. </a:t>
            </a:r>
          </a:p>
          <a:p>
            <a:r>
              <a:rPr lang="en-US" b="1" dirty="0"/>
              <a:t>True or False: </a:t>
            </a:r>
            <a:r>
              <a:rPr lang="en-US" dirty="0"/>
              <a:t>By assuming that everyone will enjoy her unique method of creating a friendly environment, Sheila is creating a hostile environment sexual harassment.</a:t>
            </a:r>
          </a:p>
          <a:p>
            <a:r>
              <a:rPr lang="en-US" b="1" dirty="0"/>
              <a:t>Answer: </a:t>
            </a:r>
            <a:r>
              <a:rPr lang="en-US" dirty="0">
                <a:solidFill>
                  <a:srgbClr val="FF0000"/>
                </a:solidFill>
              </a:rPr>
              <a:t>True. </a:t>
            </a:r>
            <a:r>
              <a:rPr lang="en-US" dirty="0"/>
              <a:t>Sheila was not aware that the jokes session was making Mohan uncomfortable but once the same was communicated to her she should have put a check on the nature of jokes being shared. Not having done the same continues to create hostile environment. </a:t>
            </a:r>
          </a:p>
        </p:txBody>
      </p:sp>
      <p:pic>
        <p:nvPicPr>
          <p:cNvPr id="5" name="Picture 4">
            <a:extLst>
              <a:ext uri="{FF2B5EF4-FFF2-40B4-BE49-F238E27FC236}">
                <a16:creationId xmlns:a16="http://schemas.microsoft.com/office/drawing/2014/main" id="{66E936C1-730D-4AA8-ADF7-987F56B9B26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796908" y="3922217"/>
            <a:ext cx="2395092" cy="2367720"/>
          </a:xfrm>
          <a:prstGeom prst="rect">
            <a:avLst/>
          </a:prstGeom>
        </p:spPr>
      </p:pic>
    </p:spTree>
    <p:extLst>
      <p:ext uri="{BB962C8B-B14F-4D97-AF65-F5344CB8AC3E}">
        <p14:creationId xmlns:p14="http://schemas.microsoft.com/office/powerpoint/2010/main" val="58356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9B3C6-BBCD-4AC7-8011-BD79363592AF}"/>
              </a:ext>
            </a:extLst>
          </p:cNvPr>
          <p:cNvSpPr>
            <a:spLocks noGrp="1"/>
          </p:cNvSpPr>
          <p:nvPr>
            <p:ph type="title"/>
          </p:nvPr>
        </p:nvSpPr>
        <p:spPr/>
        <p:txBody>
          <a:bodyPr>
            <a:normAutofit/>
          </a:bodyPr>
          <a:lstStyle/>
          <a:p>
            <a:pPr algn="ctr"/>
            <a:r>
              <a:rPr lang="en-US" sz="4800" b="1" dirty="0">
                <a:solidFill>
                  <a:srgbClr val="FF0000"/>
                </a:solidFill>
              </a:rPr>
              <a:t>Course Goal</a:t>
            </a:r>
          </a:p>
        </p:txBody>
      </p:sp>
      <p:sp>
        <p:nvSpPr>
          <p:cNvPr id="3" name="Content Placeholder 2">
            <a:extLst>
              <a:ext uri="{FF2B5EF4-FFF2-40B4-BE49-F238E27FC236}">
                <a16:creationId xmlns:a16="http://schemas.microsoft.com/office/drawing/2014/main" id="{5E9046D8-9784-4DC8-9527-759CC44EDB27}"/>
              </a:ext>
            </a:extLst>
          </p:cNvPr>
          <p:cNvSpPr>
            <a:spLocks noGrp="1"/>
          </p:cNvSpPr>
          <p:nvPr>
            <p:ph idx="1"/>
          </p:nvPr>
        </p:nvSpPr>
        <p:spPr/>
        <p:txBody>
          <a:bodyPr>
            <a:normAutofit/>
          </a:bodyPr>
          <a:lstStyle/>
          <a:p>
            <a:r>
              <a:rPr lang="en-US" sz="3200" b="1" dirty="0">
                <a:solidFill>
                  <a:schemeClr val="tx1"/>
                </a:solidFill>
              </a:rPr>
              <a:t>At the end of the course you will understand what sexual harassment at workplace is?  </a:t>
            </a:r>
          </a:p>
          <a:p>
            <a:r>
              <a:rPr lang="en-US" sz="3200" b="1" dirty="0">
                <a:solidFill>
                  <a:schemeClr val="tx1"/>
                </a:solidFill>
              </a:rPr>
              <a:t>Types of sexual harassment? </a:t>
            </a:r>
          </a:p>
          <a:p>
            <a:r>
              <a:rPr lang="en-US" sz="3200" b="1" dirty="0">
                <a:solidFill>
                  <a:schemeClr val="tx1"/>
                </a:solidFill>
              </a:rPr>
              <a:t>What you can and should do when you are harassed? </a:t>
            </a:r>
          </a:p>
          <a:p>
            <a:endParaRPr lang="en-US" dirty="0"/>
          </a:p>
        </p:txBody>
      </p:sp>
      <p:pic>
        <p:nvPicPr>
          <p:cNvPr id="5" name="Picture 4">
            <a:extLst>
              <a:ext uri="{FF2B5EF4-FFF2-40B4-BE49-F238E27FC236}">
                <a16:creationId xmlns:a16="http://schemas.microsoft.com/office/drawing/2014/main" id="{FA1CDC05-3A65-4AAA-8233-ED201F625E3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pic>
        <p:nvPicPr>
          <p:cNvPr id="8" name="Picture 7">
            <a:extLst>
              <a:ext uri="{FF2B5EF4-FFF2-40B4-BE49-F238E27FC236}">
                <a16:creationId xmlns:a16="http://schemas.microsoft.com/office/drawing/2014/main" id="{1CC7BED7-FA17-47EF-A171-14061FA641C5}"/>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35491" y="6041362"/>
            <a:ext cx="2700668" cy="736546"/>
          </a:xfrm>
          <a:prstGeom prst="rect">
            <a:avLst/>
          </a:prstGeom>
        </p:spPr>
      </p:pic>
      <p:sp>
        <p:nvSpPr>
          <p:cNvPr id="10" name="Slide Number Placeholder 9">
            <a:extLst>
              <a:ext uri="{FF2B5EF4-FFF2-40B4-BE49-F238E27FC236}">
                <a16:creationId xmlns:a16="http://schemas.microsoft.com/office/drawing/2014/main" id="{9CD0A359-2672-4B92-A32B-0C63024261DC}"/>
              </a:ext>
            </a:extLst>
          </p:cNvPr>
          <p:cNvSpPr>
            <a:spLocks noGrp="1"/>
          </p:cNvSpPr>
          <p:nvPr>
            <p:ph type="sldNum" sz="quarter" idx="12"/>
          </p:nvPr>
        </p:nvSpPr>
        <p:spPr/>
        <p:txBody>
          <a:bodyPr/>
          <a:lstStyle/>
          <a:p>
            <a:fld id="{64169992-C7D9-42F2-8D8A-9C9C826514A3}" type="slidenum">
              <a:rPr lang="en-US" smtClean="0"/>
              <a:t>3</a:t>
            </a:fld>
            <a:endParaRPr lang="en-US"/>
          </a:p>
        </p:txBody>
      </p:sp>
    </p:spTree>
    <p:extLst>
      <p:ext uri="{BB962C8B-B14F-4D97-AF65-F5344CB8AC3E}">
        <p14:creationId xmlns:p14="http://schemas.microsoft.com/office/powerpoint/2010/main" val="2357195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0C4AE-3A0F-4F18-98F2-DD9C01342355}"/>
              </a:ext>
            </a:extLst>
          </p:cNvPr>
          <p:cNvSpPr>
            <a:spLocks noGrp="1"/>
          </p:cNvSpPr>
          <p:nvPr>
            <p:ph type="title"/>
          </p:nvPr>
        </p:nvSpPr>
        <p:spPr/>
        <p:txBody>
          <a:bodyPr>
            <a:normAutofit/>
          </a:bodyPr>
          <a:lstStyle/>
          <a:p>
            <a:pPr algn="ctr"/>
            <a:r>
              <a:rPr lang="en-US" sz="4400" dirty="0">
                <a:solidFill>
                  <a:srgbClr val="FF0000"/>
                </a:solidFill>
              </a:rPr>
              <a:t>What is In It For Me</a:t>
            </a:r>
          </a:p>
        </p:txBody>
      </p:sp>
      <p:sp>
        <p:nvSpPr>
          <p:cNvPr id="3" name="Content Placeholder 2">
            <a:extLst>
              <a:ext uri="{FF2B5EF4-FFF2-40B4-BE49-F238E27FC236}">
                <a16:creationId xmlns:a16="http://schemas.microsoft.com/office/drawing/2014/main" id="{C70CA0BC-A7DC-4D44-90F8-31B80A9D6577}"/>
              </a:ext>
            </a:extLst>
          </p:cNvPr>
          <p:cNvSpPr>
            <a:spLocks noGrp="1"/>
          </p:cNvSpPr>
          <p:nvPr>
            <p:ph idx="1"/>
          </p:nvPr>
        </p:nvSpPr>
        <p:spPr>
          <a:xfrm>
            <a:off x="677334" y="1589103"/>
            <a:ext cx="8596668" cy="4452259"/>
          </a:xfrm>
        </p:spPr>
        <p:txBody>
          <a:bodyPr>
            <a:normAutofit/>
          </a:bodyPr>
          <a:lstStyle/>
          <a:p>
            <a:pPr>
              <a:buFont typeface="Wingdings" panose="05000000000000000000" pitchFamily="2" charset="2"/>
              <a:buChar char="Ø"/>
            </a:pPr>
            <a:r>
              <a:rPr lang="en-US" sz="2000" dirty="0"/>
              <a:t>You will learn about the types of sexual harassment, consequences of harassment, how to file a complaint and Taylor’s Special Care Anti-Harassment Policy on zero tolerance to sexual harassment at workplace. </a:t>
            </a:r>
            <a:r>
              <a:rPr lang="en-US" sz="2000" dirty="0">
                <a:solidFill>
                  <a:srgbClr val="FF0000"/>
                </a:solidFill>
              </a:rPr>
              <a:t>POLICY A6.005</a:t>
            </a:r>
            <a:r>
              <a:rPr lang="en-US" sz="2000" dirty="0"/>
              <a:t>-Anti-Discrimination and Anti-Harassment Policy</a:t>
            </a:r>
          </a:p>
          <a:p>
            <a:pPr>
              <a:buFont typeface="Wingdings" panose="05000000000000000000" pitchFamily="2" charset="2"/>
              <a:buChar char="Ø"/>
            </a:pPr>
            <a:r>
              <a:rPr lang="en-US" sz="2000" b="1" dirty="0"/>
              <a:t>Target Audience:</a:t>
            </a:r>
          </a:p>
          <a:p>
            <a:pPr marL="0" indent="0">
              <a:buNone/>
            </a:pPr>
            <a:r>
              <a:rPr lang="en-US" sz="2000" dirty="0"/>
              <a:t>The target audience for this course includes all Employees of Taylor’s Special Care Services.</a:t>
            </a:r>
          </a:p>
          <a:p>
            <a:pPr>
              <a:buFont typeface="Wingdings" panose="05000000000000000000" pitchFamily="2" charset="2"/>
              <a:buChar char="Ø"/>
            </a:pPr>
            <a:r>
              <a:rPr lang="en-US" sz="2000" b="1" dirty="0"/>
              <a:t>Course Duration:</a:t>
            </a:r>
          </a:p>
          <a:p>
            <a:pPr marL="0" indent="0">
              <a:buNone/>
            </a:pPr>
            <a:r>
              <a:rPr lang="en-US" sz="2000" dirty="0"/>
              <a:t>The course will take approximately 60 minutes.</a:t>
            </a:r>
          </a:p>
        </p:txBody>
      </p:sp>
      <p:sp>
        <p:nvSpPr>
          <p:cNvPr id="4" name="Slide Number Placeholder 3">
            <a:extLst>
              <a:ext uri="{FF2B5EF4-FFF2-40B4-BE49-F238E27FC236}">
                <a16:creationId xmlns:a16="http://schemas.microsoft.com/office/drawing/2014/main" id="{D59FB8C4-33CA-4D5D-92D1-F209F2915EB3}"/>
              </a:ext>
            </a:extLst>
          </p:cNvPr>
          <p:cNvSpPr>
            <a:spLocks noGrp="1"/>
          </p:cNvSpPr>
          <p:nvPr>
            <p:ph type="sldNum" sz="quarter" idx="12"/>
          </p:nvPr>
        </p:nvSpPr>
        <p:spPr/>
        <p:txBody>
          <a:bodyPr/>
          <a:lstStyle/>
          <a:p>
            <a:fld id="{64169992-C7D9-42F2-8D8A-9C9C826514A3}" type="slidenum">
              <a:rPr lang="en-US" smtClean="0"/>
              <a:t>4</a:t>
            </a:fld>
            <a:endParaRPr lang="en-US"/>
          </a:p>
        </p:txBody>
      </p:sp>
      <p:pic>
        <p:nvPicPr>
          <p:cNvPr id="5" name="Picture 4">
            <a:extLst>
              <a:ext uri="{FF2B5EF4-FFF2-40B4-BE49-F238E27FC236}">
                <a16:creationId xmlns:a16="http://schemas.microsoft.com/office/drawing/2014/main" id="{40F4AF60-51FB-400E-BB31-7B2F3AE4011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396020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8DAF-E384-4C33-978B-88647D8F5EB6}"/>
              </a:ext>
            </a:extLst>
          </p:cNvPr>
          <p:cNvSpPr>
            <a:spLocks noGrp="1"/>
          </p:cNvSpPr>
          <p:nvPr>
            <p:ph type="title"/>
          </p:nvPr>
        </p:nvSpPr>
        <p:spPr/>
        <p:txBody>
          <a:bodyPr/>
          <a:lstStyle/>
          <a:p>
            <a:pPr algn="ctr"/>
            <a:r>
              <a:rPr lang="en-US" dirty="0">
                <a:solidFill>
                  <a:srgbClr val="FF0000"/>
                </a:solidFill>
              </a:rPr>
              <a:t>What is Sexual Harassment</a:t>
            </a:r>
          </a:p>
        </p:txBody>
      </p:sp>
      <p:sp>
        <p:nvSpPr>
          <p:cNvPr id="3" name="Content Placeholder 2">
            <a:extLst>
              <a:ext uri="{FF2B5EF4-FFF2-40B4-BE49-F238E27FC236}">
                <a16:creationId xmlns:a16="http://schemas.microsoft.com/office/drawing/2014/main" id="{0104FCD5-0206-47BF-BB91-7BCC66A5192F}"/>
              </a:ext>
            </a:extLst>
          </p:cNvPr>
          <p:cNvSpPr>
            <a:spLocks noGrp="1"/>
          </p:cNvSpPr>
          <p:nvPr>
            <p:ph idx="1"/>
          </p:nvPr>
        </p:nvSpPr>
        <p:spPr/>
        <p:txBody>
          <a:bodyPr>
            <a:normAutofit lnSpcReduction="10000"/>
          </a:bodyPr>
          <a:lstStyle/>
          <a:p>
            <a:r>
              <a:rPr lang="en-US" dirty="0"/>
              <a:t>Sexual Harassment is a form of discrimination and includes unwelcome attention of sexual nature. It includes a range of </a:t>
            </a:r>
            <a:r>
              <a:rPr lang="en-US" dirty="0" err="1"/>
              <a:t>behaviours</a:t>
            </a:r>
            <a:r>
              <a:rPr lang="en-US" dirty="0"/>
              <a:t> from seemingly mild transgressions and annoyances, to actual sexual abuse or sexual assault.  Anyone from either gender can be a victim of sexual harassment, and anybody from either gender can be a perpetrator.  </a:t>
            </a:r>
          </a:p>
          <a:p>
            <a:r>
              <a:rPr lang="en-US" dirty="0"/>
              <a:t>Sexual Harassment consists of unwelcome sexual advances, requests for sexual favors, or other verbal or physical conduct of a sexual nature where: </a:t>
            </a:r>
          </a:p>
          <a:p>
            <a:r>
              <a:rPr lang="en-US" dirty="0"/>
              <a:t>submission to such conduct is an explicit or implicit term or condition of employment; </a:t>
            </a:r>
          </a:p>
          <a:p>
            <a:r>
              <a:rPr lang="en-US" dirty="0"/>
              <a:t>employment decisions are based on an associate's submission to or rejection of such conduct; or, </a:t>
            </a:r>
          </a:p>
          <a:p>
            <a:r>
              <a:rPr lang="en-US" dirty="0"/>
              <a:t>such conduct interferes with an individual's work performance or creates an intimidating, hostile or offensive working environment. </a:t>
            </a:r>
          </a:p>
        </p:txBody>
      </p:sp>
      <p:sp>
        <p:nvSpPr>
          <p:cNvPr id="4" name="Slide Number Placeholder 3">
            <a:extLst>
              <a:ext uri="{FF2B5EF4-FFF2-40B4-BE49-F238E27FC236}">
                <a16:creationId xmlns:a16="http://schemas.microsoft.com/office/drawing/2014/main" id="{320C9D5F-F7BD-4C5D-820D-E52397FD30CA}"/>
              </a:ext>
            </a:extLst>
          </p:cNvPr>
          <p:cNvSpPr>
            <a:spLocks noGrp="1"/>
          </p:cNvSpPr>
          <p:nvPr>
            <p:ph type="sldNum" sz="quarter" idx="12"/>
          </p:nvPr>
        </p:nvSpPr>
        <p:spPr/>
        <p:txBody>
          <a:bodyPr/>
          <a:lstStyle/>
          <a:p>
            <a:fld id="{64169992-C7D9-42F2-8D8A-9C9C826514A3}" type="slidenum">
              <a:rPr lang="en-US" smtClean="0"/>
              <a:t>5</a:t>
            </a:fld>
            <a:endParaRPr lang="en-US"/>
          </a:p>
        </p:txBody>
      </p:sp>
      <p:pic>
        <p:nvPicPr>
          <p:cNvPr id="5" name="Picture 4">
            <a:extLst>
              <a:ext uri="{FF2B5EF4-FFF2-40B4-BE49-F238E27FC236}">
                <a16:creationId xmlns:a16="http://schemas.microsoft.com/office/drawing/2014/main" id="{990BFCC2-36E0-4899-8B8F-6CE12D02DEE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29747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AE5A5-8FC5-460E-A427-91DC64A7EA05}"/>
              </a:ext>
            </a:extLst>
          </p:cNvPr>
          <p:cNvSpPr>
            <a:spLocks noGrp="1"/>
          </p:cNvSpPr>
          <p:nvPr>
            <p:ph type="title"/>
          </p:nvPr>
        </p:nvSpPr>
        <p:spPr/>
        <p:txBody>
          <a:bodyPr/>
          <a:lstStyle/>
          <a:p>
            <a:pPr algn="ctr"/>
            <a:r>
              <a:rPr lang="en-US" dirty="0">
                <a:solidFill>
                  <a:srgbClr val="FF0000"/>
                </a:solidFill>
              </a:rPr>
              <a:t>What is Sexual Harassment</a:t>
            </a:r>
          </a:p>
        </p:txBody>
      </p:sp>
      <p:sp>
        <p:nvSpPr>
          <p:cNvPr id="3" name="Content Placeholder 2">
            <a:extLst>
              <a:ext uri="{FF2B5EF4-FFF2-40B4-BE49-F238E27FC236}">
                <a16:creationId xmlns:a16="http://schemas.microsoft.com/office/drawing/2014/main" id="{BF8DE436-3B0F-40F0-9963-8D59655FE959}"/>
              </a:ext>
            </a:extLst>
          </p:cNvPr>
          <p:cNvSpPr>
            <a:spLocks noGrp="1"/>
          </p:cNvSpPr>
          <p:nvPr>
            <p:ph idx="1"/>
          </p:nvPr>
        </p:nvSpPr>
        <p:spPr/>
        <p:txBody>
          <a:bodyPr/>
          <a:lstStyle/>
          <a:p>
            <a:r>
              <a:rPr lang="en-US" sz="2400" dirty="0"/>
              <a:t>The term ‘sexual harassment’ includes conduct of associates, managers, vendors and/or customers who engage in verbally or physically harassing behavior, which has the potential for humiliating or embarrassing an associate of the Company.</a:t>
            </a:r>
          </a:p>
          <a:p>
            <a:endParaRPr lang="en-US" dirty="0"/>
          </a:p>
        </p:txBody>
      </p:sp>
      <p:sp>
        <p:nvSpPr>
          <p:cNvPr id="4" name="Slide Number Placeholder 3">
            <a:extLst>
              <a:ext uri="{FF2B5EF4-FFF2-40B4-BE49-F238E27FC236}">
                <a16:creationId xmlns:a16="http://schemas.microsoft.com/office/drawing/2014/main" id="{01385F4A-5C00-4CB8-A072-4D592AFF48F6}"/>
              </a:ext>
            </a:extLst>
          </p:cNvPr>
          <p:cNvSpPr>
            <a:spLocks noGrp="1"/>
          </p:cNvSpPr>
          <p:nvPr>
            <p:ph type="sldNum" sz="quarter" idx="12"/>
          </p:nvPr>
        </p:nvSpPr>
        <p:spPr/>
        <p:txBody>
          <a:bodyPr/>
          <a:lstStyle/>
          <a:p>
            <a:fld id="{64169992-C7D9-42F2-8D8A-9C9C826514A3}" type="slidenum">
              <a:rPr lang="en-US" smtClean="0"/>
              <a:t>6</a:t>
            </a:fld>
            <a:endParaRPr lang="en-US"/>
          </a:p>
        </p:txBody>
      </p:sp>
      <p:pic>
        <p:nvPicPr>
          <p:cNvPr id="5" name="Picture 4">
            <a:extLst>
              <a:ext uri="{FF2B5EF4-FFF2-40B4-BE49-F238E27FC236}">
                <a16:creationId xmlns:a16="http://schemas.microsoft.com/office/drawing/2014/main" id="{7F362A84-B123-447F-9122-C6A75ED1813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428354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5FC49-213D-4E28-9086-A6CDD9C2BBA9}"/>
              </a:ext>
            </a:extLst>
          </p:cNvPr>
          <p:cNvSpPr>
            <a:spLocks noGrp="1"/>
          </p:cNvSpPr>
          <p:nvPr>
            <p:ph type="title"/>
          </p:nvPr>
        </p:nvSpPr>
        <p:spPr/>
        <p:txBody>
          <a:bodyPr/>
          <a:lstStyle/>
          <a:p>
            <a:pPr algn="ctr"/>
            <a:r>
              <a:rPr lang="en-US" dirty="0">
                <a:solidFill>
                  <a:srgbClr val="FF0000"/>
                </a:solidFill>
              </a:rPr>
              <a:t>What is Workplace</a:t>
            </a:r>
          </a:p>
        </p:txBody>
      </p:sp>
      <p:sp>
        <p:nvSpPr>
          <p:cNvPr id="3" name="Content Placeholder 2">
            <a:extLst>
              <a:ext uri="{FF2B5EF4-FFF2-40B4-BE49-F238E27FC236}">
                <a16:creationId xmlns:a16="http://schemas.microsoft.com/office/drawing/2014/main" id="{C95A8FDE-77CF-42BE-81A0-1C81E6C77FDD}"/>
              </a:ext>
            </a:extLst>
          </p:cNvPr>
          <p:cNvSpPr>
            <a:spLocks noGrp="1"/>
          </p:cNvSpPr>
          <p:nvPr>
            <p:ph idx="1"/>
          </p:nvPr>
        </p:nvSpPr>
        <p:spPr/>
        <p:txBody>
          <a:bodyPr>
            <a:normAutofit/>
          </a:bodyPr>
          <a:lstStyle/>
          <a:p>
            <a:r>
              <a:rPr lang="en-US" sz="2800" dirty="0"/>
              <a:t>A workplace is any place where a working relationship exists. This relationship can take many forms such as colleagues/peers, superior-subordinate, employee-employer, vendor-customer, mentor-mentee, reporting manager – </a:t>
            </a:r>
            <a:r>
              <a:rPr lang="en-US" sz="2800" dirty="0" err="1"/>
              <a:t>reportee</a:t>
            </a:r>
            <a:r>
              <a:rPr lang="en-US" sz="2800" dirty="0"/>
              <a:t>, team lead – team member etc.</a:t>
            </a:r>
          </a:p>
        </p:txBody>
      </p:sp>
      <p:sp>
        <p:nvSpPr>
          <p:cNvPr id="4" name="Slide Number Placeholder 3">
            <a:extLst>
              <a:ext uri="{FF2B5EF4-FFF2-40B4-BE49-F238E27FC236}">
                <a16:creationId xmlns:a16="http://schemas.microsoft.com/office/drawing/2014/main" id="{FA53D372-F1F6-418E-BD93-E0AE53AA1EBE}"/>
              </a:ext>
            </a:extLst>
          </p:cNvPr>
          <p:cNvSpPr>
            <a:spLocks noGrp="1"/>
          </p:cNvSpPr>
          <p:nvPr>
            <p:ph type="sldNum" sz="quarter" idx="12"/>
          </p:nvPr>
        </p:nvSpPr>
        <p:spPr/>
        <p:txBody>
          <a:bodyPr/>
          <a:lstStyle/>
          <a:p>
            <a:fld id="{64169992-C7D9-42F2-8D8A-9C9C826514A3}" type="slidenum">
              <a:rPr lang="en-US" smtClean="0"/>
              <a:t>7</a:t>
            </a:fld>
            <a:endParaRPr lang="en-US"/>
          </a:p>
        </p:txBody>
      </p:sp>
      <p:pic>
        <p:nvPicPr>
          <p:cNvPr id="5" name="Picture 4">
            <a:extLst>
              <a:ext uri="{FF2B5EF4-FFF2-40B4-BE49-F238E27FC236}">
                <a16:creationId xmlns:a16="http://schemas.microsoft.com/office/drawing/2014/main" id="{A679ABDF-BA9B-47A6-9999-EB73B504001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pic>
        <p:nvPicPr>
          <p:cNvPr id="7" name="Picture 6">
            <a:extLst>
              <a:ext uri="{FF2B5EF4-FFF2-40B4-BE49-F238E27FC236}">
                <a16:creationId xmlns:a16="http://schemas.microsoft.com/office/drawing/2014/main" id="{30CB9ADA-6CC9-4905-AE1B-D83AE4FC2E7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13863" y="4884225"/>
            <a:ext cx="2184444" cy="1876119"/>
          </a:xfrm>
          <a:prstGeom prst="rect">
            <a:avLst/>
          </a:prstGeom>
        </p:spPr>
      </p:pic>
    </p:spTree>
    <p:extLst>
      <p:ext uri="{BB962C8B-B14F-4D97-AF65-F5344CB8AC3E}">
        <p14:creationId xmlns:p14="http://schemas.microsoft.com/office/powerpoint/2010/main" val="254207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77EC7-69BE-4D30-8ACE-1041FBAB517D}"/>
              </a:ext>
            </a:extLst>
          </p:cNvPr>
          <p:cNvSpPr>
            <a:spLocks noGrp="1"/>
          </p:cNvSpPr>
          <p:nvPr>
            <p:ph type="title"/>
          </p:nvPr>
        </p:nvSpPr>
        <p:spPr/>
        <p:txBody>
          <a:bodyPr/>
          <a:lstStyle/>
          <a:p>
            <a:pPr algn="ctr"/>
            <a:r>
              <a:rPr lang="en-US" dirty="0">
                <a:solidFill>
                  <a:srgbClr val="FF0000"/>
                </a:solidFill>
              </a:rPr>
              <a:t>What is Meant by ‘Unwelcome’</a:t>
            </a:r>
          </a:p>
        </p:txBody>
      </p:sp>
      <p:sp>
        <p:nvSpPr>
          <p:cNvPr id="3" name="Content Placeholder 2">
            <a:extLst>
              <a:ext uri="{FF2B5EF4-FFF2-40B4-BE49-F238E27FC236}">
                <a16:creationId xmlns:a16="http://schemas.microsoft.com/office/drawing/2014/main" id="{7E0D7BB5-9C24-4B9F-88D0-77F0314D3207}"/>
              </a:ext>
            </a:extLst>
          </p:cNvPr>
          <p:cNvSpPr>
            <a:spLocks noGrp="1"/>
          </p:cNvSpPr>
          <p:nvPr>
            <p:ph idx="1"/>
          </p:nvPr>
        </p:nvSpPr>
        <p:spPr/>
        <p:txBody>
          <a:bodyPr>
            <a:normAutofit/>
          </a:bodyPr>
          <a:lstStyle/>
          <a:p>
            <a:r>
              <a:rPr lang="en-US" sz="2400" dirty="0"/>
              <a:t>Any conduct or behavior is unwelcome if the recipient does not consent to it and regards it as offensive. The recipient or victim not complaining, does not necessarily mean or imply that the conduct is welcome. ß Some comments and/or advances are blatant and crude and are inherently offensive: these will almost always be deemed as unwelcome.</a:t>
            </a:r>
          </a:p>
        </p:txBody>
      </p:sp>
      <p:sp>
        <p:nvSpPr>
          <p:cNvPr id="4" name="Slide Number Placeholder 3">
            <a:extLst>
              <a:ext uri="{FF2B5EF4-FFF2-40B4-BE49-F238E27FC236}">
                <a16:creationId xmlns:a16="http://schemas.microsoft.com/office/drawing/2014/main" id="{73C66EEE-DFDC-4475-BECA-9C497ADD7A48}"/>
              </a:ext>
            </a:extLst>
          </p:cNvPr>
          <p:cNvSpPr>
            <a:spLocks noGrp="1"/>
          </p:cNvSpPr>
          <p:nvPr>
            <p:ph type="sldNum" sz="quarter" idx="12"/>
          </p:nvPr>
        </p:nvSpPr>
        <p:spPr/>
        <p:txBody>
          <a:bodyPr/>
          <a:lstStyle/>
          <a:p>
            <a:fld id="{64169992-C7D9-42F2-8D8A-9C9C826514A3}" type="slidenum">
              <a:rPr lang="en-US" smtClean="0"/>
              <a:t>8</a:t>
            </a:fld>
            <a:endParaRPr lang="en-US"/>
          </a:p>
        </p:txBody>
      </p:sp>
      <p:pic>
        <p:nvPicPr>
          <p:cNvPr id="5" name="Picture 4">
            <a:extLst>
              <a:ext uri="{FF2B5EF4-FFF2-40B4-BE49-F238E27FC236}">
                <a16:creationId xmlns:a16="http://schemas.microsoft.com/office/drawing/2014/main" id="{4A6B77DC-5891-48F2-9307-0B1C3E50147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449492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DF52-7138-4F7D-926C-BAB5FF2DE2AD}"/>
              </a:ext>
            </a:extLst>
          </p:cNvPr>
          <p:cNvSpPr>
            <a:spLocks noGrp="1"/>
          </p:cNvSpPr>
          <p:nvPr>
            <p:ph type="title"/>
          </p:nvPr>
        </p:nvSpPr>
        <p:spPr/>
        <p:txBody>
          <a:bodyPr/>
          <a:lstStyle/>
          <a:p>
            <a:pPr algn="ctr"/>
            <a:r>
              <a:rPr lang="en-US" dirty="0">
                <a:solidFill>
                  <a:srgbClr val="FF0000"/>
                </a:solidFill>
              </a:rPr>
              <a:t>Types of Sexual Harassment</a:t>
            </a:r>
          </a:p>
        </p:txBody>
      </p:sp>
      <p:sp>
        <p:nvSpPr>
          <p:cNvPr id="3" name="Content Placeholder 2">
            <a:extLst>
              <a:ext uri="{FF2B5EF4-FFF2-40B4-BE49-F238E27FC236}">
                <a16:creationId xmlns:a16="http://schemas.microsoft.com/office/drawing/2014/main" id="{53216B24-CB06-410B-87D1-E8E8DBA0E7E9}"/>
              </a:ext>
            </a:extLst>
          </p:cNvPr>
          <p:cNvSpPr>
            <a:spLocks noGrp="1"/>
          </p:cNvSpPr>
          <p:nvPr>
            <p:ph idx="1"/>
          </p:nvPr>
        </p:nvSpPr>
        <p:spPr>
          <a:xfrm>
            <a:off x="677334" y="1509205"/>
            <a:ext cx="8596668" cy="4532158"/>
          </a:xfrm>
        </p:spPr>
        <p:txBody>
          <a:bodyPr>
            <a:noAutofit/>
          </a:bodyPr>
          <a:lstStyle/>
          <a:p>
            <a:r>
              <a:rPr lang="en-US" sz="2400" dirty="0"/>
              <a:t>Sexual Harassment at work place can be categorized into two groups: quid pro quo and hostile environment. </a:t>
            </a:r>
          </a:p>
          <a:p>
            <a:r>
              <a:rPr lang="en-US" sz="2400" b="1" dirty="0"/>
              <a:t>Quid Pro Quo Sexual Harassment</a:t>
            </a:r>
            <a:r>
              <a:rPr lang="en-US" sz="2400" dirty="0"/>
              <a:t>: Quid pro quo means something in return or an exchange of one thing for another. In the workplace, quid pro quo sexual harassment takes place if sexual favors are asked in exchange for any kind of special treatment on the job. Threatening an associate if he/she does not consent to such sexual advances or favors also amounts to sexual harassment. The act of ‘asking’ may either be verbal or implied and the ‘sexual conduct’ may be verbal or physical. But, in either case, it must be unwelcome.</a:t>
            </a:r>
          </a:p>
        </p:txBody>
      </p:sp>
      <p:sp>
        <p:nvSpPr>
          <p:cNvPr id="4" name="Slide Number Placeholder 3">
            <a:extLst>
              <a:ext uri="{FF2B5EF4-FFF2-40B4-BE49-F238E27FC236}">
                <a16:creationId xmlns:a16="http://schemas.microsoft.com/office/drawing/2014/main" id="{B84F8268-A136-418E-9C53-05AC9C79CBF6}"/>
              </a:ext>
            </a:extLst>
          </p:cNvPr>
          <p:cNvSpPr>
            <a:spLocks noGrp="1"/>
          </p:cNvSpPr>
          <p:nvPr>
            <p:ph type="sldNum" sz="quarter" idx="12"/>
          </p:nvPr>
        </p:nvSpPr>
        <p:spPr/>
        <p:txBody>
          <a:bodyPr/>
          <a:lstStyle/>
          <a:p>
            <a:fld id="{64169992-C7D9-42F2-8D8A-9C9C826514A3}" type="slidenum">
              <a:rPr lang="en-US" smtClean="0"/>
              <a:t>9</a:t>
            </a:fld>
            <a:endParaRPr lang="en-US"/>
          </a:p>
        </p:txBody>
      </p:sp>
      <p:pic>
        <p:nvPicPr>
          <p:cNvPr id="5" name="Picture 4">
            <a:extLst>
              <a:ext uri="{FF2B5EF4-FFF2-40B4-BE49-F238E27FC236}">
                <a16:creationId xmlns:a16="http://schemas.microsoft.com/office/drawing/2014/main" id="{5438E486-2D1C-42F3-BC88-171561A6747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74002" y="3993238"/>
            <a:ext cx="2395092" cy="2367720"/>
          </a:xfrm>
          <a:prstGeom prst="rect">
            <a:avLst/>
          </a:prstGeom>
        </p:spPr>
      </p:pic>
    </p:spTree>
    <p:extLst>
      <p:ext uri="{BB962C8B-B14F-4D97-AF65-F5344CB8AC3E}">
        <p14:creationId xmlns:p14="http://schemas.microsoft.com/office/powerpoint/2010/main" val="7209236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308</TotalTime>
  <Words>2657</Words>
  <Application>Microsoft Office PowerPoint</Application>
  <PresentationFormat>Widescreen</PresentationFormat>
  <Paragraphs>154</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Bahnschrift Light SemiCondensed</vt:lpstr>
      <vt:lpstr>Calibri</vt:lpstr>
      <vt:lpstr>Trebuchet MS</vt:lpstr>
      <vt:lpstr>Wingdings</vt:lpstr>
      <vt:lpstr>Wingdings 3</vt:lpstr>
      <vt:lpstr>Facet</vt:lpstr>
      <vt:lpstr>Sexual Harassment in the Workplace Understand Prevent Respond</vt:lpstr>
      <vt:lpstr>INTRODUCTION</vt:lpstr>
      <vt:lpstr>Course Goal</vt:lpstr>
      <vt:lpstr>What is In It For Me</vt:lpstr>
      <vt:lpstr>What is Sexual Harassment</vt:lpstr>
      <vt:lpstr>What is Sexual Harassment</vt:lpstr>
      <vt:lpstr>What is Workplace</vt:lpstr>
      <vt:lpstr>What is Meant by ‘Unwelcome’</vt:lpstr>
      <vt:lpstr>Types of Sexual Harassment</vt:lpstr>
      <vt:lpstr>Types of Sexual Harassment </vt:lpstr>
      <vt:lpstr>Types of Sexual Harassment</vt:lpstr>
      <vt:lpstr>Types of Sexual Harassment</vt:lpstr>
      <vt:lpstr>Consensual Relationships </vt:lpstr>
      <vt:lpstr>Consensual Relationships</vt:lpstr>
      <vt:lpstr>What Steps Can Employees Take to Avoid Sexual Harassment?</vt:lpstr>
      <vt:lpstr>Taylor’s Special Care- Zero Tolerance Harassment Policy</vt:lpstr>
      <vt:lpstr>Taylor’s Special Care- Zero Tolerance Harassment Policy</vt:lpstr>
      <vt:lpstr>What to do if You Are Being or Have Been Sexually Harassed</vt:lpstr>
      <vt:lpstr>What to do if You Are Being or Have Been Sexually Harassed</vt:lpstr>
      <vt:lpstr>Protection Against Retaliation</vt:lpstr>
      <vt:lpstr>Protection Against Retaliation</vt:lpstr>
      <vt:lpstr>Consequences of Sexual Harassment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 in the Workplace Understand Prevent Respond</dc:title>
  <dc:creator>Elizabeth Richardson</dc:creator>
  <cp:lastModifiedBy>Chasity Wood</cp:lastModifiedBy>
  <cp:revision>24</cp:revision>
  <cp:lastPrinted>2019-06-11T20:17:03Z</cp:lastPrinted>
  <dcterms:created xsi:type="dcterms:W3CDTF">2019-06-11T15:23:21Z</dcterms:created>
  <dcterms:modified xsi:type="dcterms:W3CDTF">2019-07-03T16:04:30Z</dcterms:modified>
</cp:coreProperties>
</file>