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85109" y="477489"/>
            <a:ext cx="8896985" cy="6779895"/>
          </a:xfrm>
          <a:custGeom>
            <a:avLst/>
            <a:gdLst/>
            <a:ahLst/>
            <a:cxnLst/>
            <a:rect l="l" t="t" r="r" b="b"/>
            <a:pathLst>
              <a:path w="8896985" h="6779895">
                <a:moveTo>
                  <a:pt x="8896360" y="2107519"/>
                </a:moveTo>
                <a:lnTo>
                  <a:pt x="6299693" y="0"/>
                </a:lnTo>
                <a:lnTo>
                  <a:pt x="0" y="1825595"/>
                </a:lnTo>
                <a:lnTo>
                  <a:pt x="4841347" y="6779707"/>
                </a:lnTo>
                <a:lnTo>
                  <a:pt x="8896360" y="2107519"/>
                </a:lnTo>
                <a:close/>
              </a:path>
            </a:pathLst>
          </a:custGeom>
          <a:solidFill>
            <a:srgbClr val="FFEF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5688" y="745688"/>
            <a:ext cx="3572510" cy="1614170"/>
          </a:xfrm>
          <a:custGeom>
            <a:avLst/>
            <a:gdLst/>
            <a:ahLst/>
            <a:cxnLst/>
            <a:rect l="l" t="t" r="r" b="b"/>
            <a:pathLst>
              <a:path w="3572510" h="1614170">
                <a:moveTo>
                  <a:pt x="3571955" y="1540631"/>
                </a:moveTo>
                <a:lnTo>
                  <a:pt x="3194049" y="1240433"/>
                </a:lnTo>
                <a:lnTo>
                  <a:pt x="2500675" y="818316"/>
                </a:lnTo>
                <a:lnTo>
                  <a:pt x="318491" y="0"/>
                </a:lnTo>
                <a:lnTo>
                  <a:pt x="103625" y="77717"/>
                </a:lnTo>
                <a:lnTo>
                  <a:pt x="0" y="323063"/>
                </a:lnTo>
                <a:lnTo>
                  <a:pt x="124961" y="603456"/>
                </a:lnTo>
                <a:lnTo>
                  <a:pt x="2563159" y="1593971"/>
                </a:lnTo>
                <a:lnTo>
                  <a:pt x="3099561" y="1531487"/>
                </a:lnTo>
                <a:lnTo>
                  <a:pt x="3530823" y="1613783"/>
                </a:lnTo>
                <a:lnTo>
                  <a:pt x="3571955" y="1540631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27406" y="878270"/>
            <a:ext cx="3562985" cy="1598930"/>
          </a:xfrm>
          <a:custGeom>
            <a:avLst/>
            <a:gdLst/>
            <a:ahLst/>
            <a:cxnLst/>
            <a:rect l="l" t="t" r="r" b="b"/>
            <a:pathLst>
              <a:path w="3562985" h="1598930">
                <a:moveTo>
                  <a:pt x="3562821" y="1542161"/>
                </a:moveTo>
                <a:lnTo>
                  <a:pt x="3207759" y="1241948"/>
                </a:lnTo>
                <a:lnTo>
                  <a:pt x="2989842" y="1010316"/>
                </a:lnTo>
                <a:lnTo>
                  <a:pt x="307817" y="0"/>
                </a:lnTo>
                <a:lnTo>
                  <a:pt x="103619" y="62477"/>
                </a:lnTo>
                <a:lnTo>
                  <a:pt x="0" y="292577"/>
                </a:lnTo>
                <a:lnTo>
                  <a:pt x="94475" y="580590"/>
                </a:lnTo>
                <a:lnTo>
                  <a:pt x="2572297" y="1580246"/>
                </a:lnTo>
                <a:lnTo>
                  <a:pt x="3032499" y="1533017"/>
                </a:lnTo>
                <a:lnTo>
                  <a:pt x="3515577" y="1598534"/>
                </a:lnTo>
                <a:lnTo>
                  <a:pt x="3562821" y="154216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16568" y="1010846"/>
            <a:ext cx="2362200" cy="1458595"/>
          </a:xfrm>
          <a:custGeom>
            <a:avLst/>
            <a:gdLst/>
            <a:ahLst/>
            <a:cxnLst/>
            <a:rect l="l" t="t" r="r" b="b"/>
            <a:pathLst>
              <a:path w="2362200" h="1458595">
                <a:moveTo>
                  <a:pt x="2361997" y="824415"/>
                </a:moveTo>
                <a:lnTo>
                  <a:pt x="175243" y="0"/>
                </a:lnTo>
                <a:lnTo>
                  <a:pt x="0" y="248389"/>
                </a:lnTo>
                <a:lnTo>
                  <a:pt x="0" y="633930"/>
                </a:lnTo>
                <a:lnTo>
                  <a:pt x="2077039" y="1458338"/>
                </a:lnTo>
                <a:lnTo>
                  <a:pt x="2115139" y="1042332"/>
                </a:lnTo>
                <a:lnTo>
                  <a:pt x="2361997" y="824415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647145" y="1946498"/>
            <a:ext cx="337185" cy="340360"/>
          </a:xfrm>
          <a:custGeom>
            <a:avLst/>
            <a:gdLst/>
            <a:ahLst/>
            <a:cxnLst/>
            <a:rect l="l" t="t" r="r" b="b"/>
            <a:pathLst>
              <a:path w="337185" h="340360">
                <a:moveTo>
                  <a:pt x="336773" y="53340"/>
                </a:moveTo>
                <a:lnTo>
                  <a:pt x="246872" y="0"/>
                </a:lnTo>
                <a:lnTo>
                  <a:pt x="89900" y="129540"/>
                </a:lnTo>
                <a:lnTo>
                  <a:pt x="0" y="339821"/>
                </a:lnTo>
                <a:lnTo>
                  <a:pt x="179816" y="315437"/>
                </a:lnTo>
                <a:lnTo>
                  <a:pt x="231632" y="166100"/>
                </a:lnTo>
                <a:lnTo>
                  <a:pt x="336773" y="533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60356" y="699974"/>
            <a:ext cx="3787140" cy="1716405"/>
          </a:xfrm>
          <a:custGeom>
            <a:avLst/>
            <a:gdLst/>
            <a:ahLst/>
            <a:cxnLst/>
            <a:rect l="l" t="t" r="r" b="b"/>
            <a:pathLst>
              <a:path w="3787140" h="1716405">
                <a:moveTo>
                  <a:pt x="487637" y="0"/>
                </a:moveTo>
                <a:lnTo>
                  <a:pt x="350489" y="0"/>
                </a:lnTo>
                <a:lnTo>
                  <a:pt x="141719" y="100577"/>
                </a:lnTo>
                <a:lnTo>
                  <a:pt x="0" y="405347"/>
                </a:lnTo>
                <a:lnTo>
                  <a:pt x="149333" y="697932"/>
                </a:lnTo>
                <a:lnTo>
                  <a:pt x="179813" y="709987"/>
                </a:lnTo>
                <a:lnTo>
                  <a:pt x="179813" y="419063"/>
                </a:lnTo>
                <a:lnTo>
                  <a:pt x="231623" y="184385"/>
                </a:lnTo>
                <a:lnTo>
                  <a:pt x="487637" y="0"/>
                </a:lnTo>
                <a:close/>
              </a:path>
              <a:path w="3787140" h="1716405">
                <a:moveTo>
                  <a:pt x="3008124" y="1048419"/>
                </a:moveTo>
                <a:lnTo>
                  <a:pt x="2790207" y="1075851"/>
                </a:lnTo>
                <a:lnTo>
                  <a:pt x="2619535" y="1283099"/>
                </a:lnTo>
                <a:lnTo>
                  <a:pt x="2561623" y="1542149"/>
                </a:lnTo>
                <a:lnTo>
                  <a:pt x="240767" y="603456"/>
                </a:lnTo>
                <a:lnTo>
                  <a:pt x="179813" y="419063"/>
                </a:lnTo>
                <a:lnTo>
                  <a:pt x="179813" y="709987"/>
                </a:lnTo>
                <a:lnTo>
                  <a:pt x="2657635" y="1689977"/>
                </a:lnTo>
                <a:lnTo>
                  <a:pt x="2741439" y="1680270"/>
                </a:lnTo>
                <a:lnTo>
                  <a:pt x="2741439" y="1586345"/>
                </a:lnTo>
                <a:lnTo>
                  <a:pt x="2822211" y="1266335"/>
                </a:lnTo>
                <a:lnTo>
                  <a:pt x="3008124" y="1048419"/>
                </a:lnTo>
                <a:close/>
              </a:path>
              <a:path w="3787140" h="1716405">
                <a:moveTo>
                  <a:pt x="3549098" y="1698636"/>
                </a:moveTo>
                <a:lnTo>
                  <a:pt x="3549098" y="1578725"/>
                </a:lnTo>
                <a:lnTo>
                  <a:pt x="3177273" y="1534544"/>
                </a:lnTo>
                <a:lnTo>
                  <a:pt x="2741439" y="1586345"/>
                </a:lnTo>
                <a:lnTo>
                  <a:pt x="2741439" y="1680270"/>
                </a:lnTo>
                <a:lnTo>
                  <a:pt x="3197085" y="1627493"/>
                </a:lnTo>
                <a:lnTo>
                  <a:pt x="3549098" y="1698636"/>
                </a:lnTo>
                <a:close/>
              </a:path>
              <a:path w="3787140" h="1716405">
                <a:moveTo>
                  <a:pt x="3786827" y="1575677"/>
                </a:moveTo>
                <a:lnTo>
                  <a:pt x="3376902" y="1293767"/>
                </a:lnTo>
                <a:lnTo>
                  <a:pt x="3210801" y="998142"/>
                </a:lnTo>
                <a:lnTo>
                  <a:pt x="3078213" y="1027098"/>
                </a:lnTo>
                <a:lnTo>
                  <a:pt x="3235185" y="1293767"/>
                </a:lnTo>
                <a:lnTo>
                  <a:pt x="3549098" y="1578725"/>
                </a:lnTo>
                <a:lnTo>
                  <a:pt x="3549098" y="1698636"/>
                </a:lnTo>
                <a:lnTo>
                  <a:pt x="3634442" y="1715885"/>
                </a:lnTo>
                <a:lnTo>
                  <a:pt x="3786827" y="15756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78842" y="715214"/>
            <a:ext cx="2676525" cy="975360"/>
          </a:xfrm>
          <a:custGeom>
            <a:avLst/>
            <a:gdLst/>
            <a:ahLst/>
            <a:cxnLst/>
            <a:rect l="l" t="t" r="r" b="b"/>
            <a:pathLst>
              <a:path w="2676525" h="975360">
                <a:moveTo>
                  <a:pt x="2675923" y="955470"/>
                </a:moveTo>
                <a:lnTo>
                  <a:pt x="225533" y="0"/>
                </a:lnTo>
                <a:lnTo>
                  <a:pt x="0" y="53333"/>
                </a:lnTo>
                <a:lnTo>
                  <a:pt x="2419906" y="975282"/>
                </a:lnTo>
                <a:lnTo>
                  <a:pt x="2675923" y="9554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114466" y="863030"/>
            <a:ext cx="360045" cy="650875"/>
          </a:xfrm>
          <a:custGeom>
            <a:avLst/>
            <a:gdLst/>
            <a:ahLst/>
            <a:cxnLst/>
            <a:rect l="l" t="t" r="r" b="b"/>
            <a:pathLst>
              <a:path w="360044" h="650875">
                <a:moveTo>
                  <a:pt x="359635" y="33521"/>
                </a:moveTo>
                <a:lnTo>
                  <a:pt x="260587" y="0"/>
                </a:lnTo>
                <a:lnTo>
                  <a:pt x="42672" y="205721"/>
                </a:lnTo>
                <a:lnTo>
                  <a:pt x="0" y="446490"/>
                </a:lnTo>
                <a:lnTo>
                  <a:pt x="73145" y="609546"/>
                </a:lnTo>
                <a:lnTo>
                  <a:pt x="170677" y="638808"/>
                </a:lnTo>
                <a:lnTo>
                  <a:pt x="170677" y="298679"/>
                </a:lnTo>
                <a:lnTo>
                  <a:pt x="359635" y="33521"/>
                </a:lnTo>
                <a:close/>
              </a:path>
              <a:path w="360044" h="650875">
                <a:moveTo>
                  <a:pt x="210295" y="650694"/>
                </a:moveTo>
                <a:lnTo>
                  <a:pt x="170677" y="298679"/>
                </a:lnTo>
                <a:lnTo>
                  <a:pt x="170677" y="638808"/>
                </a:lnTo>
                <a:lnTo>
                  <a:pt x="210295" y="6506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807829" y="1315617"/>
            <a:ext cx="1097280" cy="577850"/>
          </a:xfrm>
          <a:custGeom>
            <a:avLst/>
            <a:gdLst/>
            <a:ahLst/>
            <a:cxnLst/>
            <a:rect l="l" t="t" r="r" b="b"/>
            <a:pathLst>
              <a:path w="1097280" h="577850">
                <a:moveTo>
                  <a:pt x="1097188" y="437348"/>
                </a:moveTo>
                <a:lnTo>
                  <a:pt x="883843" y="234671"/>
                </a:lnTo>
                <a:lnTo>
                  <a:pt x="380969" y="33528"/>
                </a:lnTo>
                <a:lnTo>
                  <a:pt x="0" y="0"/>
                </a:lnTo>
                <a:lnTo>
                  <a:pt x="30480" y="65525"/>
                </a:lnTo>
                <a:lnTo>
                  <a:pt x="358109" y="128009"/>
                </a:lnTo>
                <a:lnTo>
                  <a:pt x="726887" y="266675"/>
                </a:lnTo>
                <a:lnTo>
                  <a:pt x="985951" y="473924"/>
                </a:lnTo>
                <a:lnTo>
                  <a:pt x="985951" y="570686"/>
                </a:lnTo>
                <a:lnTo>
                  <a:pt x="1045372" y="577541"/>
                </a:lnTo>
                <a:lnTo>
                  <a:pt x="1097188" y="437348"/>
                </a:lnTo>
                <a:close/>
              </a:path>
              <a:path w="1097280" h="577850">
                <a:moveTo>
                  <a:pt x="985951" y="570686"/>
                </a:moveTo>
                <a:lnTo>
                  <a:pt x="985951" y="473924"/>
                </a:lnTo>
                <a:lnTo>
                  <a:pt x="731459" y="448016"/>
                </a:lnTo>
                <a:lnTo>
                  <a:pt x="310865" y="284963"/>
                </a:lnTo>
                <a:lnTo>
                  <a:pt x="111236" y="155435"/>
                </a:lnTo>
                <a:lnTo>
                  <a:pt x="239252" y="318491"/>
                </a:lnTo>
                <a:lnTo>
                  <a:pt x="609554" y="527264"/>
                </a:lnTo>
                <a:lnTo>
                  <a:pt x="985951" y="5706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301060" y="4995778"/>
            <a:ext cx="882650" cy="673735"/>
          </a:xfrm>
          <a:custGeom>
            <a:avLst/>
            <a:gdLst/>
            <a:ahLst/>
            <a:cxnLst/>
            <a:rect l="l" t="t" r="r" b="b"/>
            <a:pathLst>
              <a:path w="882650" h="673735">
                <a:moveTo>
                  <a:pt x="882319" y="74660"/>
                </a:moveTo>
                <a:lnTo>
                  <a:pt x="838123" y="12192"/>
                </a:lnTo>
                <a:lnTo>
                  <a:pt x="751255" y="0"/>
                </a:lnTo>
                <a:lnTo>
                  <a:pt x="147812" y="426674"/>
                </a:lnTo>
                <a:lnTo>
                  <a:pt x="83804" y="562310"/>
                </a:lnTo>
                <a:lnTo>
                  <a:pt x="0" y="652211"/>
                </a:lnTo>
                <a:lnTo>
                  <a:pt x="10652" y="673547"/>
                </a:lnTo>
                <a:lnTo>
                  <a:pt x="140192" y="629351"/>
                </a:lnTo>
                <a:lnTo>
                  <a:pt x="345917" y="528782"/>
                </a:lnTo>
                <a:lnTo>
                  <a:pt x="870127" y="137144"/>
                </a:lnTo>
                <a:lnTo>
                  <a:pt x="882319" y="7466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276676" y="4968346"/>
            <a:ext cx="881380" cy="675640"/>
          </a:xfrm>
          <a:custGeom>
            <a:avLst/>
            <a:gdLst/>
            <a:ahLst/>
            <a:cxnLst/>
            <a:rect l="l" t="t" r="r" b="b"/>
            <a:pathLst>
              <a:path w="881379" h="675639">
                <a:moveTo>
                  <a:pt x="880795" y="80756"/>
                </a:moveTo>
                <a:lnTo>
                  <a:pt x="839647" y="21336"/>
                </a:lnTo>
                <a:lnTo>
                  <a:pt x="755827" y="0"/>
                </a:lnTo>
                <a:lnTo>
                  <a:pt x="144764" y="434294"/>
                </a:lnTo>
                <a:lnTo>
                  <a:pt x="88376" y="550118"/>
                </a:lnTo>
                <a:lnTo>
                  <a:pt x="0" y="655259"/>
                </a:lnTo>
                <a:lnTo>
                  <a:pt x="7620" y="675071"/>
                </a:lnTo>
                <a:lnTo>
                  <a:pt x="132572" y="636971"/>
                </a:lnTo>
                <a:lnTo>
                  <a:pt x="222488" y="620222"/>
                </a:lnTo>
                <a:lnTo>
                  <a:pt x="865555" y="138668"/>
                </a:lnTo>
                <a:lnTo>
                  <a:pt x="880795" y="80756"/>
                </a:lnTo>
                <a:close/>
              </a:path>
            </a:pathLst>
          </a:custGeom>
          <a:solidFill>
            <a:srgbClr val="6F3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419917" y="5032339"/>
            <a:ext cx="638810" cy="530860"/>
          </a:xfrm>
          <a:custGeom>
            <a:avLst/>
            <a:gdLst/>
            <a:ahLst/>
            <a:cxnLst/>
            <a:rect l="l" t="t" r="r" b="b"/>
            <a:pathLst>
              <a:path w="638809" h="530860">
                <a:moveTo>
                  <a:pt x="638495" y="138668"/>
                </a:moveTo>
                <a:lnTo>
                  <a:pt x="604967" y="57912"/>
                </a:lnTo>
                <a:lnTo>
                  <a:pt x="510494" y="0"/>
                </a:lnTo>
                <a:lnTo>
                  <a:pt x="0" y="365729"/>
                </a:lnTo>
                <a:lnTo>
                  <a:pt x="96012" y="438881"/>
                </a:lnTo>
                <a:lnTo>
                  <a:pt x="112760" y="530321"/>
                </a:lnTo>
                <a:lnTo>
                  <a:pt x="638495" y="138668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390961" y="5510845"/>
            <a:ext cx="65532" cy="123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284296" y="4972918"/>
            <a:ext cx="911860" cy="728980"/>
          </a:xfrm>
          <a:custGeom>
            <a:avLst/>
            <a:gdLst/>
            <a:ahLst/>
            <a:cxnLst/>
            <a:rect l="l" t="t" r="r" b="b"/>
            <a:pathLst>
              <a:path w="911859" h="728979">
                <a:moveTo>
                  <a:pt x="911275" y="89900"/>
                </a:moveTo>
                <a:lnTo>
                  <a:pt x="857935" y="9144"/>
                </a:lnTo>
                <a:lnTo>
                  <a:pt x="764971" y="0"/>
                </a:lnTo>
                <a:lnTo>
                  <a:pt x="150860" y="443438"/>
                </a:lnTo>
                <a:lnTo>
                  <a:pt x="85328" y="580598"/>
                </a:lnTo>
                <a:lnTo>
                  <a:pt x="0" y="670499"/>
                </a:lnTo>
                <a:lnTo>
                  <a:pt x="10668" y="728411"/>
                </a:lnTo>
                <a:lnTo>
                  <a:pt x="45704" y="713982"/>
                </a:lnTo>
                <a:lnTo>
                  <a:pt x="45704" y="672023"/>
                </a:lnTo>
                <a:lnTo>
                  <a:pt x="111236" y="591266"/>
                </a:lnTo>
                <a:lnTo>
                  <a:pt x="163052" y="478490"/>
                </a:lnTo>
                <a:lnTo>
                  <a:pt x="201152" y="517456"/>
                </a:lnTo>
                <a:lnTo>
                  <a:pt x="201152" y="443438"/>
                </a:lnTo>
                <a:lnTo>
                  <a:pt x="774115" y="36576"/>
                </a:lnTo>
                <a:lnTo>
                  <a:pt x="827455" y="50276"/>
                </a:lnTo>
                <a:lnTo>
                  <a:pt x="877747" y="97520"/>
                </a:lnTo>
                <a:lnTo>
                  <a:pt x="885367" y="187436"/>
                </a:lnTo>
                <a:lnTo>
                  <a:pt x="905179" y="153908"/>
                </a:lnTo>
                <a:lnTo>
                  <a:pt x="911275" y="89900"/>
                </a:lnTo>
                <a:close/>
              </a:path>
              <a:path w="911859" h="728979">
                <a:moveTo>
                  <a:pt x="249905" y="644591"/>
                </a:moveTo>
                <a:lnTo>
                  <a:pt x="161528" y="641543"/>
                </a:lnTo>
                <a:lnTo>
                  <a:pt x="45704" y="672023"/>
                </a:lnTo>
                <a:lnTo>
                  <a:pt x="45704" y="713982"/>
                </a:lnTo>
                <a:lnTo>
                  <a:pt x="140192" y="675071"/>
                </a:lnTo>
                <a:lnTo>
                  <a:pt x="237713" y="681167"/>
                </a:lnTo>
                <a:lnTo>
                  <a:pt x="249905" y="644591"/>
                </a:lnTo>
                <a:close/>
              </a:path>
              <a:path w="911859" h="728979">
                <a:moveTo>
                  <a:pt x="280385" y="568406"/>
                </a:moveTo>
                <a:lnTo>
                  <a:pt x="256001" y="496778"/>
                </a:lnTo>
                <a:lnTo>
                  <a:pt x="201152" y="443438"/>
                </a:lnTo>
                <a:lnTo>
                  <a:pt x="201152" y="517456"/>
                </a:lnTo>
                <a:lnTo>
                  <a:pt x="230108" y="547070"/>
                </a:lnTo>
                <a:lnTo>
                  <a:pt x="254477" y="624779"/>
                </a:lnTo>
                <a:lnTo>
                  <a:pt x="280385" y="5684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561633" y="5110063"/>
            <a:ext cx="617220" cy="498475"/>
          </a:xfrm>
          <a:custGeom>
            <a:avLst/>
            <a:gdLst/>
            <a:ahLst/>
            <a:cxnLst/>
            <a:rect l="l" t="t" r="r" b="b"/>
            <a:pathLst>
              <a:path w="617220" h="498475">
                <a:moveTo>
                  <a:pt x="617174" y="0"/>
                </a:moveTo>
                <a:lnTo>
                  <a:pt x="33528" y="434309"/>
                </a:lnTo>
                <a:lnTo>
                  <a:pt x="0" y="498302"/>
                </a:lnTo>
                <a:lnTo>
                  <a:pt x="595838" y="60944"/>
                </a:lnTo>
                <a:lnTo>
                  <a:pt x="6171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944127" y="5052151"/>
            <a:ext cx="150860" cy="155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627166" y="5219776"/>
            <a:ext cx="294640" cy="196850"/>
          </a:xfrm>
          <a:custGeom>
            <a:avLst/>
            <a:gdLst/>
            <a:ahLst/>
            <a:cxnLst/>
            <a:rect l="l" t="t" r="r" b="b"/>
            <a:pathLst>
              <a:path w="294640" h="196850">
                <a:moveTo>
                  <a:pt x="239252" y="6096"/>
                </a:moveTo>
                <a:lnTo>
                  <a:pt x="181340" y="12192"/>
                </a:lnTo>
                <a:lnTo>
                  <a:pt x="76184" y="68580"/>
                </a:lnTo>
                <a:lnTo>
                  <a:pt x="0" y="163052"/>
                </a:lnTo>
                <a:lnTo>
                  <a:pt x="25908" y="196580"/>
                </a:lnTo>
                <a:lnTo>
                  <a:pt x="33528" y="194711"/>
                </a:lnTo>
                <a:lnTo>
                  <a:pt x="33528" y="164576"/>
                </a:lnTo>
                <a:lnTo>
                  <a:pt x="77708" y="108204"/>
                </a:lnTo>
                <a:lnTo>
                  <a:pt x="179816" y="33528"/>
                </a:lnTo>
                <a:lnTo>
                  <a:pt x="239252" y="6096"/>
                </a:lnTo>
                <a:close/>
              </a:path>
              <a:path w="294640" h="196850">
                <a:moveTo>
                  <a:pt x="294101" y="3048"/>
                </a:moveTo>
                <a:lnTo>
                  <a:pt x="274289" y="0"/>
                </a:lnTo>
                <a:lnTo>
                  <a:pt x="210296" y="68580"/>
                </a:lnTo>
                <a:lnTo>
                  <a:pt x="121904" y="134112"/>
                </a:lnTo>
                <a:lnTo>
                  <a:pt x="33528" y="164576"/>
                </a:lnTo>
                <a:lnTo>
                  <a:pt x="33528" y="194711"/>
                </a:lnTo>
                <a:lnTo>
                  <a:pt x="106664" y="176768"/>
                </a:lnTo>
                <a:lnTo>
                  <a:pt x="230108" y="88392"/>
                </a:lnTo>
                <a:lnTo>
                  <a:pt x="294101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355241" y="5481889"/>
            <a:ext cx="6832600" cy="798830"/>
          </a:xfrm>
          <a:custGeom>
            <a:avLst/>
            <a:gdLst/>
            <a:ahLst/>
            <a:cxnLst/>
            <a:rect l="l" t="t" r="r" b="b"/>
            <a:pathLst>
              <a:path w="6832600" h="798829">
                <a:moveTo>
                  <a:pt x="6832600" y="286481"/>
                </a:moveTo>
                <a:lnTo>
                  <a:pt x="6794500" y="217916"/>
                </a:lnTo>
                <a:lnTo>
                  <a:pt x="6769100" y="227060"/>
                </a:lnTo>
                <a:lnTo>
                  <a:pt x="6756400" y="237728"/>
                </a:lnTo>
                <a:lnTo>
                  <a:pt x="6705600" y="265145"/>
                </a:lnTo>
                <a:lnTo>
                  <a:pt x="6680200" y="280385"/>
                </a:lnTo>
                <a:lnTo>
                  <a:pt x="6654800" y="297149"/>
                </a:lnTo>
                <a:lnTo>
                  <a:pt x="6629400" y="315437"/>
                </a:lnTo>
                <a:lnTo>
                  <a:pt x="6591300" y="333725"/>
                </a:lnTo>
                <a:lnTo>
                  <a:pt x="6565900" y="353537"/>
                </a:lnTo>
                <a:lnTo>
                  <a:pt x="6527800" y="373349"/>
                </a:lnTo>
                <a:lnTo>
                  <a:pt x="6464300" y="416021"/>
                </a:lnTo>
                <a:lnTo>
                  <a:pt x="6350000" y="480014"/>
                </a:lnTo>
                <a:lnTo>
                  <a:pt x="6311900" y="502874"/>
                </a:lnTo>
                <a:lnTo>
                  <a:pt x="6273800" y="524210"/>
                </a:lnTo>
                <a:lnTo>
                  <a:pt x="6235700" y="544022"/>
                </a:lnTo>
                <a:lnTo>
                  <a:pt x="6197600" y="565358"/>
                </a:lnTo>
                <a:lnTo>
                  <a:pt x="6159500" y="585170"/>
                </a:lnTo>
                <a:lnTo>
                  <a:pt x="6070600" y="621731"/>
                </a:lnTo>
                <a:lnTo>
                  <a:pt x="5981700" y="655259"/>
                </a:lnTo>
                <a:lnTo>
                  <a:pt x="5892800" y="682691"/>
                </a:lnTo>
                <a:lnTo>
                  <a:pt x="5842000" y="693359"/>
                </a:lnTo>
                <a:lnTo>
                  <a:pt x="5803900" y="704027"/>
                </a:lnTo>
                <a:lnTo>
                  <a:pt x="5753100" y="711647"/>
                </a:lnTo>
                <a:lnTo>
                  <a:pt x="5715000" y="717743"/>
                </a:lnTo>
                <a:lnTo>
                  <a:pt x="5638800" y="722315"/>
                </a:lnTo>
                <a:lnTo>
                  <a:pt x="5575300" y="722315"/>
                </a:lnTo>
                <a:lnTo>
                  <a:pt x="5473700" y="713171"/>
                </a:lnTo>
                <a:lnTo>
                  <a:pt x="5410200" y="704027"/>
                </a:lnTo>
                <a:lnTo>
                  <a:pt x="5359400" y="694883"/>
                </a:lnTo>
                <a:lnTo>
                  <a:pt x="5295900" y="682691"/>
                </a:lnTo>
                <a:lnTo>
                  <a:pt x="5245100" y="668975"/>
                </a:lnTo>
                <a:lnTo>
                  <a:pt x="5181600" y="653735"/>
                </a:lnTo>
                <a:lnTo>
                  <a:pt x="5054600" y="618683"/>
                </a:lnTo>
                <a:lnTo>
                  <a:pt x="4927600" y="579074"/>
                </a:lnTo>
                <a:lnTo>
                  <a:pt x="4787900" y="536402"/>
                </a:lnTo>
                <a:lnTo>
                  <a:pt x="4660900" y="492206"/>
                </a:lnTo>
                <a:lnTo>
                  <a:pt x="4521200" y="448025"/>
                </a:lnTo>
                <a:lnTo>
                  <a:pt x="4394200" y="405353"/>
                </a:lnTo>
                <a:lnTo>
                  <a:pt x="4267200" y="364205"/>
                </a:lnTo>
                <a:lnTo>
                  <a:pt x="4203700" y="344393"/>
                </a:lnTo>
                <a:lnTo>
                  <a:pt x="4140200" y="326105"/>
                </a:lnTo>
                <a:lnTo>
                  <a:pt x="4089400" y="309341"/>
                </a:lnTo>
                <a:lnTo>
                  <a:pt x="4025900" y="294101"/>
                </a:lnTo>
                <a:lnTo>
                  <a:pt x="3975100" y="280385"/>
                </a:lnTo>
                <a:lnTo>
                  <a:pt x="3924300" y="268193"/>
                </a:lnTo>
                <a:lnTo>
                  <a:pt x="3873500" y="257525"/>
                </a:lnTo>
                <a:lnTo>
                  <a:pt x="3822700" y="248396"/>
                </a:lnTo>
                <a:lnTo>
                  <a:pt x="3721100" y="239252"/>
                </a:lnTo>
                <a:lnTo>
                  <a:pt x="3683000" y="239252"/>
                </a:lnTo>
                <a:lnTo>
                  <a:pt x="3644900" y="240776"/>
                </a:lnTo>
                <a:lnTo>
                  <a:pt x="3606800" y="243824"/>
                </a:lnTo>
                <a:lnTo>
                  <a:pt x="3568700" y="249920"/>
                </a:lnTo>
                <a:lnTo>
                  <a:pt x="3530600" y="257525"/>
                </a:lnTo>
                <a:lnTo>
                  <a:pt x="3492500" y="266669"/>
                </a:lnTo>
                <a:lnTo>
                  <a:pt x="3429000" y="291053"/>
                </a:lnTo>
                <a:lnTo>
                  <a:pt x="3378200" y="318485"/>
                </a:lnTo>
                <a:lnTo>
                  <a:pt x="3340100" y="333725"/>
                </a:lnTo>
                <a:lnTo>
                  <a:pt x="3263900" y="384017"/>
                </a:lnTo>
                <a:lnTo>
                  <a:pt x="3251200" y="402305"/>
                </a:lnTo>
                <a:lnTo>
                  <a:pt x="3225800" y="419069"/>
                </a:lnTo>
                <a:lnTo>
                  <a:pt x="3200400" y="437357"/>
                </a:lnTo>
                <a:lnTo>
                  <a:pt x="3187700" y="454121"/>
                </a:lnTo>
                <a:lnTo>
                  <a:pt x="3149600" y="487634"/>
                </a:lnTo>
                <a:lnTo>
                  <a:pt x="3111500" y="518114"/>
                </a:lnTo>
                <a:lnTo>
                  <a:pt x="3086100" y="531830"/>
                </a:lnTo>
                <a:lnTo>
                  <a:pt x="3060700" y="556214"/>
                </a:lnTo>
                <a:lnTo>
                  <a:pt x="3048000" y="566882"/>
                </a:lnTo>
                <a:lnTo>
                  <a:pt x="3009900" y="582122"/>
                </a:lnTo>
                <a:lnTo>
                  <a:pt x="2997200" y="588218"/>
                </a:lnTo>
                <a:lnTo>
                  <a:pt x="2984500" y="592790"/>
                </a:lnTo>
                <a:lnTo>
                  <a:pt x="2959100" y="595838"/>
                </a:lnTo>
                <a:lnTo>
                  <a:pt x="2933700" y="594314"/>
                </a:lnTo>
                <a:lnTo>
                  <a:pt x="2921000" y="592790"/>
                </a:lnTo>
                <a:lnTo>
                  <a:pt x="2908300" y="589742"/>
                </a:lnTo>
                <a:lnTo>
                  <a:pt x="2895600" y="585170"/>
                </a:lnTo>
                <a:lnTo>
                  <a:pt x="2882900" y="579074"/>
                </a:lnTo>
                <a:lnTo>
                  <a:pt x="2882900" y="571454"/>
                </a:lnTo>
                <a:lnTo>
                  <a:pt x="2870200" y="563834"/>
                </a:lnTo>
                <a:lnTo>
                  <a:pt x="2844800" y="542498"/>
                </a:lnTo>
                <a:lnTo>
                  <a:pt x="2832100" y="530306"/>
                </a:lnTo>
                <a:lnTo>
                  <a:pt x="2819400" y="502874"/>
                </a:lnTo>
                <a:lnTo>
                  <a:pt x="2794000" y="472394"/>
                </a:lnTo>
                <a:lnTo>
                  <a:pt x="2768600" y="440405"/>
                </a:lnTo>
                <a:lnTo>
                  <a:pt x="2755900" y="405353"/>
                </a:lnTo>
                <a:lnTo>
                  <a:pt x="2717800" y="355061"/>
                </a:lnTo>
                <a:lnTo>
                  <a:pt x="2679700" y="321533"/>
                </a:lnTo>
                <a:lnTo>
                  <a:pt x="2667000" y="306293"/>
                </a:lnTo>
                <a:lnTo>
                  <a:pt x="2628900" y="278861"/>
                </a:lnTo>
                <a:lnTo>
                  <a:pt x="2590800" y="254477"/>
                </a:lnTo>
                <a:lnTo>
                  <a:pt x="2540000" y="237728"/>
                </a:lnTo>
                <a:lnTo>
                  <a:pt x="2489200" y="227060"/>
                </a:lnTo>
                <a:lnTo>
                  <a:pt x="2425700" y="224012"/>
                </a:lnTo>
                <a:lnTo>
                  <a:pt x="2362200" y="227060"/>
                </a:lnTo>
                <a:lnTo>
                  <a:pt x="2336800" y="231632"/>
                </a:lnTo>
                <a:lnTo>
                  <a:pt x="2260600" y="240776"/>
                </a:lnTo>
                <a:lnTo>
                  <a:pt x="2235200" y="248396"/>
                </a:lnTo>
                <a:lnTo>
                  <a:pt x="2197100" y="254477"/>
                </a:lnTo>
                <a:lnTo>
                  <a:pt x="2159000" y="263621"/>
                </a:lnTo>
                <a:lnTo>
                  <a:pt x="2120900" y="271241"/>
                </a:lnTo>
                <a:lnTo>
                  <a:pt x="2044700" y="289529"/>
                </a:lnTo>
                <a:lnTo>
                  <a:pt x="2006600" y="300197"/>
                </a:lnTo>
                <a:lnTo>
                  <a:pt x="1854200" y="339821"/>
                </a:lnTo>
                <a:lnTo>
                  <a:pt x="1739900" y="367253"/>
                </a:lnTo>
                <a:lnTo>
                  <a:pt x="1651000" y="382493"/>
                </a:lnTo>
                <a:lnTo>
                  <a:pt x="1536700" y="400781"/>
                </a:lnTo>
                <a:lnTo>
                  <a:pt x="1460500" y="406877"/>
                </a:lnTo>
                <a:lnTo>
                  <a:pt x="1422400" y="408401"/>
                </a:lnTo>
                <a:lnTo>
                  <a:pt x="1346200" y="408401"/>
                </a:lnTo>
                <a:lnTo>
                  <a:pt x="1308100" y="405353"/>
                </a:lnTo>
                <a:lnTo>
                  <a:pt x="1231900" y="396209"/>
                </a:lnTo>
                <a:lnTo>
                  <a:pt x="1181100" y="388589"/>
                </a:lnTo>
                <a:lnTo>
                  <a:pt x="1143000" y="380969"/>
                </a:lnTo>
                <a:lnTo>
                  <a:pt x="1092200" y="370301"/>
                </a:lnTo>
                <a:lnTo>
                  <a:pt x="1054100" y="361157"/>
                </a:lnTo>
                <a:lnTo>
                  <a:pt x="1016000" y="348965"/>
                </a:lnTo>
                <a:lnTo>
                  <a:pt x="965200" y="336773"/>
                </a:lnTo>
                <a:lnTo>
                  <a:pt x="914400" y="323057"/>
                </a:lnTo>
                <a:lnTo>
                  <a:pt x="876300" y="309341"/>
                </a:lnTo>
                <a:lnTo>
                  <a:pt x="825500" y="294101"/>
                </a:lnTo>
                <a:lnTo>
                  <a:pt x="774700" y="280385"/>
                </a:lnTo>
                <a:lnTo>
                  <a:pt x="685800" y="248396"/>
                </a:lnTo>
                <a:lnTo>
                  <a:pt x="635000" y="231632"/>
                </a:lnTo>
                <a:lnTo>
                  <a:pt x="596900" y="214868"/>
                </a:lnTo>
                <a:lnTo>
                  <a:pt x="546100" y="199628"/>
                </a:lnTo>
                <a:lnTo>
                  <a:pt x="457200" y="166100"/>
                </a:lnTo>
                <a:lnTo>
                  <a:pt x="419100" y="149336"/>
                </a:lnTo>
                <a:lnTo>
                  <a:pt x="368300" y="134096"/>
                </a:lnTo>
                <a:lnTo>
                  <a:pt x="254000" y="88392"/>
                </a:lnTo>
                <a:lnTo>
                  <a:pt x="177800" y="60960"/>
                </a:lnTo>
                <a:lnTo>
                  <a:pt x="152400" y="48768"/>
                </a:lnTo>
                <a:lnTo>
                  <a:pt x="114300" y="36576"/>
                </a:lnTo>
                <a:lnTo>
                  <a:pt x="88900" y="25908"/>
                </a:lnTo>
                <a:lnTo>
                  <a:pt x="38100" y="7620"/>
                </a:lnTo>
                <a:lnTo>
                  <a:pt x="25400" y="4572"/>
                </a:lnTo>
                <a:lnTo>
                  <a:pt x="12700" y="0"/>
                </a:lnTo>
                <a:lnTo>
                  <a:pt x="0" y="73152"/>
                </a:lnTo>
                <a:lnTo>
                  <a:pt x="0" y="76200"/>
                </a:lnTo>
                <a:lnTo>
                  <a:pt x="12700" y="79248"/>
                </a:lnTo>
                <a:lnTo>
                  <a:pt x="63500" y="97536"/>
                </a:lnTo>
                <a:lnTo>
                  <a:pt x="88900" y="108204"/>
                </a:lnTo>
                <a:lnTo>
                  <a:pt x="127000" y="118856"/>
                </a:lnTo>
                <a:lnTo>
                  <a:pt x="152400" y="132572"/>
                </a:lnTo>
                <a:lnTo>
                  <a:pt x="190500" y="144764"/>
                </a:lnTo>
                <a:lnTo>
                  <a:pt x="228600" y="160004"/>
                </a:lnTo>
                <a:lnTo>
                  <a:pt x="266700" y="173720"/>
                </a:lnTo>
                <a:lnTo>
                  <a:pt x="342900" y="204200"/>
                </a:lnTo>
                <a:lnTo>
                  <a:pt x="431800" y="237728"/>
                </a:lnTo>
                <a:lnTo>
                  <a:pt x="469900" y="254477"/>
                </a:lnTo>
                <a:lnTo>
                  <a:pt x="520700" y="269717"/>
                </a:lnTo>
                <a:lnTo>
                  <a:pt x="558800" y="286481"/>
                </a:lnTo>
                <a:lnTo>
                  <a:pt x="660400" y="320009"/>
                </a:lnTo>
                <a:lnTo>
                  <a:pt x="749300" y="352013"/>
                </a:lnTo>
                <a:lnTo>
                  <a:pt x="850900" y="382493"/>
                </a:lnTo>
                <a:lnTo>
                  <a:pt x="939800" y="409925"/>
                </a:lnTo>
                <a:lnTo>
                  <a:pt x="1041400" y="434309"/>
                </a:lnTo>
                <a:lnTo>
                  <a:pt x="1079500" y="444977"/>
                </a:lnTo>
                <a:lnTo>
                  <a:pt x="1168400" y="463265"/>
                </a:lnTo>
                <a:lnTo>
                  <a:pt x="1206500" y="470870"/>
                </a:lnTo>
                <a:lnTo>
                  <a:pt x="1295400" y="481538"/>
                </a:lnTo>
                <a:lnTo>
                  <a:pt x="1333500" y="484586"/>
                </a:lnTo>
                <a:lnTo>
                  <a:pt x="1422400" y="484586"/>
                </a:lnTo>
                <a:lnTo>
                  <a:pt x="1460500" y="483062"/>
                </a:lnTo>
                <a:lnTo>
                  <a:pt x="1498600" y="480014"/>
                </a:lnTo>
                <a:lnTo>
                  <a:pt x="1536700" y="475442"/>
                </a:lnTo>
                <a:lnTo>
                  <a:pt x="1587500" y="470870"/>
                </a:lnTo>
                <a:lnTo>
                  <a:pt x="1625600" y="464789"/>
                </a:lnTo>
                <a:lnTo>
                  <a:pt x="1752600" y="441929"/>
                </a:lnTo>
                <a:lnTo>
                  <a:pt x="1955800" y="393161"/>
                </a:lnTo>
                <a:lnTo>
                  <a:pt x="2032000" y="373349"/>
                </a:lnTo>
                <a:lnTo>
                  <a:pt x="2070100" y="364205"/>
                </a:lnTo>
                <a:lnTo>
                  <a:pt x="2171700" y="336773"/>
                </a:lnTo>
                <a:lnTo>
                  <a:pt x="2209800" y="329153"/>
                </a:lnTo>
                <a:lnTo>
                  <a:pt x="2247900" y="323057"/>
                </a:lnTo>
                <a:lnTo>
                  <a:pt x="2273300" y="315437"/>
                </a:lnTo>
                <a:lnTo>
                  <a:pt x="2311400" y="310865"/>
                </a:lnTo>
                <a:lnTo>
                  <a:pt x="2336800" y="306293"/>
                </a:lnTo>
                <a:lnTo>
                  <a:pt x="2374900" y="303245"/>
                </a:lnTo>
                <a:lnTo>
                  <a:pt x="2425700" y="300197"/>
                </a:lnTo>
                <a:lnTo>
                  <a:pt x="2476500" y="303245"/>
                </a:lnTo>
                <a:lnTo>
                  <a:pt x="2501900" y="306293"/>
                </a:lnTo>
                <a:lnTo>
                  <a:pt x="2514600" y="312389"/>
                </a:lnTo>
                <a:lnTo>
                  <a:pt x="2540000" y="318485"/>
                </a:lnTo>
                <a:lnTo>
                  <a:pt x="2552700" y="326105"/>
                </a:lnTo>
                <a:lnTo>
                  <a:pt x="2578100" y="333725"/>
                </a:lnTo>
                <a:lnTo>
                  <a:pt x="2590800" y="342869"/>
                </a:lnTo>
                <a:lnTo>
                  <a:pt x="2628900" y="377921"/>
                </a:lnTo>
                <a:lnTo>
                  <a:pt x="2667000" y="419069"/>
                </a:lnTo>
                <a:lnTo>
                  <a:pt x="2692400" y="449549"/>
                </a:lnTo>
                <a:lnTo>
                  <a:pt x="2755900" y="545546"/>
                </a:lnTo>
                <a:lnTo>
                  <a:pt x="2768600" y="562310"/>
                </a:lnTo>
                <a:lnTo>
                  <a:pt x="2781300" y="592790"/>
                </a:lnTo>
                <a:lnTo>
                  <a:pt x="2806700" y="606506"/>
                </a:lnTo>
                <a:lnTo>
                  <a:pt x="2844800" y="643067"/>
                </a:lnTo>
                <a:lnTo>
                  <a:pt x="2870200" y="652211"/>
                </a:lnTo>
                <a:lnTo>
                  <a:pt x="2882900" y="659831"/>
                </a:lnTo>
                <a:lnTo>
                  <a:pt x="2908300" y="665927"/>
                </a:lnTo>
                <a:lnTo>
                  <a:pt x="2921000" y="670499"/>
                </a:lnTo>
                <a:lnTo>
                  <a:pt x="2946400" y="672023"/>
                </a:lnTo>
                <a:lnTo>
                  <a:pt x="2971800" y="670499"/>
                </a:lnTo>
                <a:lnTo>
                  <a:pt x="2997200" y="667451"/>
                </a:lnTo>
                <a:lnTo>
                  <a:pt x="3022600" y="661355"/>
                </a:lnTo>
                <a:lnTo>
                  <a:pt x="3035300" y="653735"/>
                </a:lnTo>
                <a:lnTo>
                  <a:pt x="3060700" y="644591"/>
                </a:lnTo>
                <a:lnTo>
                  <a:pt x="3098800" y="620207"/>
                </a:lnTo>
                <a:lnTo>
                  <a:pt x="3124200" y="606506"/>
                </a:lnTo>
                <a:lnTo>
                  <a:pt x="3136900" y="592790"/>
                </a:lnTo>
                <a:lnTo>
                  <a:pt x="3162300" y="577550"/>
                </a:lnTo>
                <a:lnTo>
                  <a:pt x="3175000" y="562310"/>
                </a:lnTo>
                <a:lnTo>
                  <a:pt x="3200400" y="545546"/>
                </a:lnTo>
                <a:lnTo>
                  <a:pt x="3314700" y="444977"/>
                </a:lnTo>
                <a:lnTo>
                  <a:pt x="3340100" y="428213"/>
                </a:lnTo>
                <a:lnTo>
                  <a:pt x="3365500" y="412973"/>
                </a:lnTo>
                <a:lnTo>
                  <a:pt x="3378200" y="399257"/>
                </a:lnTo>
                <a:lnTo>
                  <a:pt x="3429000" y="371825"/>
                </a:lnTo>
                <a:lnTo>
                  <a:pt x="3467100" y="359633"/>
                </a:lnTo>
                <a:lnTo>
                  <a:pt x="3492500" y="348965"/>
                </a:lnTo>
                <a:lnTo>
                  <a:pt x="3543300" y="330677"/>
                </a:lnTo>
                <a:lnTo>
                  <a:pt x="3581400" y="324581"/>
                </a:lnTo>
                <a:lnTo>
                  <a:pt x="3644900" y="316961"/>
                </a:lnTo>
                <a:lnTo>
                  <a:pt x="3683000" y="315437"/>
                </a:lnTo>
                <a:lnTo>
                  <a:pt x="3721100" y="315437"/>
                </a:lnTo>
                <a:lnTo>
                  <a:pt x="3759200" y="320009"/>
                </a:lnTo>
                <a:lnTo>
                  <a:pt x="3810000" y="324581"/>
                </a:lnTo>
                <a:lnTo>
                  <a:pt x="3860800" y="332201"/>
                </a:lnTo>
                <a:lnTo>
                  <a:pt x="3962400" y="353537"/>
                </a:lnTo>
                <a:lnTo>
                  <a:pt x="4013200" y="367253"/>
                </a:lnTo>
                <a:lnTo>
                  <a:pt x="4064000" y="382493"/>
                </a:lnTo>
                <a:lnTo>
                  <a:pt x="4127500" y="399257"/>
                </a:lnTo>
                <a:lnTo>
                  <a:pt x="4191000" y="417545"/>
                </a:lnTo>
                <a:lnTo>
                  <a:pt x="4241800" y="435833"/>
                </a:lnTo>
                <a:lnTo>
                  <a:pt x="4368800" y="476966"/>
                </a:lnTo>
                <a:lnTo>
                  <a:pt x="4495800" y="521162"/>
                </a:lnTo>
                <a:lnTo>
                  <a:pt x="4635500" y="565358"/>
                </a:lnTo>
                <a:lnTo>
                  <a:pt x="4762500" y="609554"/>
                </a:lnTo>
                <a:lnTo>
                  <a:pt x="4902200" y="652211"/>
                </a:lnTo>
                <a:lnTo>
                  <a:pt x="5029200" y="691835"/>
                </a:lnTo>
                <a:lnTo>
                  <a:pt x="5156200" y="726887"/>
                </a:lnTo>
                <a:lnTo>
                  <a:pt x="5283200" y="757367"/>
                </a:lnTo>
                <a:lnTo>
                  <a:pt x="5346700" y="769559"/>
                </a:lnTo>
                <a:lnTo>
                  <a:pt x="5397500" y="780227"/>
                </a:lnTo>
                <a:lnTo>
                  <a:pt x="5511800" y="793943"/>
                </a:lnTo>
                <a:lnTo>
                  <a:pt x="5562600" y="796991"/>
                </a:lnTo>
                <a:lnTo>
                  <a:pt x="5613400" y="798515"/>
                </a:lnTo>
                <a:lnTo>
                  <a:pt x="5638800" y="798515"/>
                </a:lnTo>
                <a:lnTo>
                  <a:pt x="5689600" y="795467"/>
                </a:lnTo>
                <a:lnTo>
                  <a:pt x="5765800" y="786323"/>
                </a:lnTo>
                <a:lnTo>
                  <a:pt x="5816600" y="778703"/>
                </a:lnTo>
                <a:lnTo>
                  <a:pt x="5867400" y="768035"/>
                </a:lnTo>
                <a:lnTo>
                  <a:pt x="5905500" y="755843"/>
                </a:lnTo>
                <a:lnTo>
                  <a:pt x="5956300" y="742127"/>
                </a:lnTo>
                <a:lnTo>
                  <a:pt x="6007100" y="726887"/>
                </a:lnTo>
                <a:lnTo>
                  <a:pt x="6096000" y="693359"/>
                </a:lnTo>
                <a:lnTo>
                  <a:pt x="6184900" y="653735"/>
                </a:lnTo>
                <a:lnTo>
                  <a:pt x="6223000" y="633923"/>
                </a:lnTo>
                <a:lnTo>
                  <a:pt x="6273800" y="612587"/>
                </a:lnTo>
                <a:lnTo>
                  <a:pt x="6350000" y="569930"/>
                </a:lnTo>
                <a:lnTo>
                  <a:pt x="6426200" y="524210"/>
                </a:lnTo>
                <a:lnTo>
                  <a:pt x="6502400" y="481538"/>
                </a:lnTo>
                <a:lnTo>
                  <a:pt x="6540500" y="458693"/>
                </a:lnTo>
                <a:lnTo>
                  <a:pt x="6565900" y="438881"/>
                </a:lnTo>
                <a:lnTo>
                  <a:pt x="6604000" y="417545"/>
                </a:lnTo>
                <a:lnTo>
                  <a:pt x="6629400" y="397733"/>
                </a:lnTo>
                <a:lnTo>
                  <a:pt x="6667500" y="379445"/>
                </a:lnTo>
                <a:lnTo>
                  <a:pt x="6718300" y="345917"/>
                </a:lnTo>
                <a:lnTo>
                  <a:pt x="6743700" y="330677"/>
                </a:lnTo>
                <a:lnTo>
                  <a:pt x="6769100" y="316961"/>
                </a:lnTo>
                <a:lnTo>
                  <a:pt x="6832600" y="286481"/>
                </a:lnTo>
                <a:close/>
              </a:path>
            </a:pathLst>
          </a:custGeom>
          <a:solidFill>
            <a:srgbClr val="6F3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12701" y="2360996"/>
            <a:ext cx="969644" cy="439420"/>
          </a:xfrm>
          <a:custGeom>
            <a:avLst/>
            <a:gdLst/>
            <a:ahLst/>
            <a:cxnLst/>
            <a:rect l="l" t="t" r="r" b="b"/>
            <a:pathLst>
              <a:path w="969645" h="439419">
                <a:moveTo>
                  <a:pt x="969187" y="390113"/>
                </a:moveTo>
                <a:lnTo>
                  <a:pt x="966139" y="385541"/>
                </a:lnTo>
                <a:lnTo>
                  <a:pt x="964615" y="379445"/>
                </a:lnTo>
                <a:lnTo>
                  <a:pt x="961567" y="371825"/>
                </a:lnTo>
                <a:lnTo>
                  <a:pt x="956995" y="362681"/>
                </a:lnTo>
                <a:lnTo>
                  <a:pt x="953947" y="353537"/>
                </a:lnTo>
                <a:lnTo>
                  <a:pt x="949375" y="341345"/>
                </a:lnTo>
                <a:lnTo>
                  <a:pt x="944803" y="330677"/>
                </a:lnTo>
                <a:lnTo>
                  <a:pt x="940231" y="316961"/>
                </a:lnTo>
                <a:lnTo>
                  <a:pt x="931087" y="291068"/>
                </a:lnTo>
                <a:lnTo>
                  <a:pt x="920419" y="262112"/>
                </a:lnTo>
                <a:lnTo>
                  <a:pt x="909751" y="231632"/>
                </a:lnTo>
                <a:lnTo>
                  <a:pt x="885367" y="170672"/>
                </a:lnTo>
                <a:lnTo>
                  <a:pt x="871651" y="141716"/>
                </a:lnTo>
                <a:lnTo>
                  <a:pt x="865555" y="128000"/>
                </a:lnTo>
                <a:lnTo>
                  <a:pt x="857951" y="112760"/>
                </a:lnTo>
                <a:lnTo>
                  <a:pt x="850331" y="99044"/>
                </a:lnTo>
                <a:lnTo>
                  <a:pt x="842711" y="86868"/>
                </a:lnTo>
                <a:lnTo>
                  <a:pt x="835091" y="73152"/>
                </a:lnTo>
                <a:lnTo>
                  <a:pt x="825947" y="60960"/>
                </a:lnTo>
                <a:lnTo>
                  <a:pt x="816803" y="50292"/>
                </a:lnTo>
                <a:lnTo>
                  <a:pt x="807659" y="38100"/>
                </a:lnTo>
                <a:lnTo>
                  <a:pt x="796991" y="27432"/>
                </a:lnTo>
                <a:lnTo>
                  <a:pt x="783275" y="18288"/>
                </a:lnTo>
                <a:lnTo>
                  <a:pt x="777179" y="13716"/>
                </a:lnTo>
                <a:lnTo>
                  <a:pt x="774131" y="12192"/>
                </a:lnTo>
                <a:lnTo>
                  <a:pt x="772607" y="10668"/>
                </a:lnTo>
                <a:lnTo>
                  <a:pt x="769559" y="9144"/>
                </a:lnTo>
                <a:lnTo>
                  <a:pt x="761939" y="6096"/>
                </a:lnTo>
                <a:lnTo>
                  <a:pt x="758891" y="6096"/>
                </a:lnTo>
                <a:lnTo>
                  <a:pt x="752795" y="3048"/>
                </a:lnTo>
                <a:lnTo>
                  <a:pt x="745175" y="1524"/>
                </a:lnTo>
                <a:lnTo>
                  <a:pt x="742127" y="1524"/>
                </a:lnTo>
                <a:lnTo>
                  <a:pt x="739079" y="0"/>
                </a:lnTo>
                <a:lnTo>
                  <a:pt x="716219" y="0"/>
                </a:lnTo>
                <a:lnTo>
                  <a:pt x="710123" y="1524"/>
                </a:lnTo>
                <a:lnTo>
                  <a:pt x="707075" y="1524"/>
                </a:lnTo>
                <a:lnTo>
                  <a:pt x="704027" y="3048"/>
                </a:lnTo>
                <a:lnTo>
                  <a:pt x="700979" y="3048"/>
                </a:lnTo>
                <a:lnTo>
                  <a:pt x="687263" y="9144"/>
                </a:lnTo>
                <a:lnTo>
                  <a:pt x="675071" y="15240"/>
                </a:lnTo>
                <a:lnTo>
                  <a:pt x="662879" y="22860"/>
                </a:lnTo>
                <a:lnTo>
                  <a:pt x="653735" y="30480"/>
                </a:lnTo>
                <a:lnTo>
                  <a:pt x="643082" y="38100"/>
                </a:lnTo>
                <a:lnTo>
                  <a:pt x="633938" y="47244"/>
                </a:lnTo>
                <a:lnTo>
                  <a:pt x="626318" y="56388"/>
                </a:lnTo>
                <a:lnTo>
                  <a:pt x="617174" y="65532"/>
                </a:lnTo>
                <a:lnTo>
                  <a:pt x="609554" y="74676"/>
                </a:lnTo>
                <a:lnTo>
                  <a:pt x="594314" y="94472"/>
                </a:lnTo>
                <a:lnTo>
                  <a:pt x="577550" y="112760"/>
                </a:lnTo>
                <a:lnTo>
                  <a:pt x="562310" y="132572"/>
                </a:lnTo>
                <a:lnTo>
                  <a:pt x="548594" y="150860"/>
                </a:lnTo>
                <a:lnTo>
                  <a:pt x="531830" y="167624"/>
                </a:lnTo>
                <a:lnTo>
                  <a:pt x="524210" y="173720"/>
                </a:lnTo>
                <a:lnTo>
                  <a:pt x="518114" y="179816"/>
                </a:lnTo>
                <a:lnTo>
                  <a:pt x="510494" y="185912"/>
                </a:lnTo>
                <a:lnTo>
                  <a:pt x="504413" y="192008"/>
                </a:lnTo>
                <a:lnTo>
                  <a:pt x="492221" y="198104"/>
                </a:lnTo>
                <a:lnTo>
                  <a:pt x="487649" y="201152"/>
                </a:lnTo>
                <a:lnTo>
                  <a:pt x="478505" y="204200"/>
                </a:lnTo>
                <a:lnTo>
                  <a:pt x="472409" y="205724"/>
                </a:lnTo>
                <a:lnTo>
                  <a:pt x="455645" y="205724"/>
                </a:lnTo>
                <a:lnTo>
                  <a:pt x="435833" y="204200"/>
                </a:lnTo>
                <a:lnTo>
                  <a:pt x="414497" y="199628"/>
                </a:lnTo>
                <a:lnTo>
                  <a:pt x="391637" y="195056"/>
                </a:lnTo>
                <a:lnTo>
                  <a:pt x="368777" y="187436"/>
                </a:lnTo>
                <a:lnTo>
                  <a:pt x="316961" y="169148"/>
                </a:lnTo>
                <a:lnTo>
                  <a:pt x="291068" y="156956"/>
                </a:lnTo>
                <a:lnTo>
                  <a:pt x="262112" y="144764"/>
                </a:lnTo>
                <a:lnTo>
                  <a:pt x="234680" y="131048"/>
                </a:lnTo>
                <a:lnTo>
                  <a:pt x="176768" y="100568"/>
                </a:lnTo>
                <a:lnTo>
                  <a:pt x="117348" y="68580"/>
                </a:lnTo>
                <a:lnTo>
                  <a:pt x="56388" y="35052"/>
                </a:lnTo>
                <a:lnTo>
                  <a:pt x="0" y="134096"/>
                </a:lnTo>
                <a:lnTo>
                  <a:pt x="152384" y="217916"/>
                </a:lnTo>
                <a:lnTo>
                  <a:pt x="182864" y="233156"/>
                </a:lnTo>
                <a:lnTo>
                  <a:pt x="213344" y="246872"/>
                </a:lnTo>
                <a:lnTo>
                  <a:pt x="242300" y="260588"/>
                </a:lnTo>
                <a:lnTo>
                  <a:pt x="330677" y="295640"/>
                </a:lnTo>
                <a:lnTo>
                  <a:pt x="388589" y="310865"/>
                </a:lnTo>
                <a:lnTo>
                  <a:pt x="443453" y="318485"/>
                </a:lnTo>
                <a:lnTo>
                  <a:pt x="472409" y="320009"/>
                </a:lnTo>
                <a:lnTo>
                  <a:pt x="489173" y="318485"/>
                </a:lnTo>
                <a:lnTo>
                  <a:pt x="537926" y="303245"/>
                </a:lnTo>
                <a:lnTo>
                  <a:pt x="579074" y="278876"/>
                </a:lnTo>
                <a:lnTo>
                  <a:pt x="612602" y="248396"/>
                </a:lnTo>
                <a:lnTo>
                  <a:pt x="650702" y="205724"/>
                </a:lnTo>
                <a:lnTo>
                  <a:pt x="682691" y="164576"/>
                </a:lnTo>
                <a:lnTo>
                  <a:pt x="697931" y="146288"/>
                </a:lnTo>
                <a:lnTo>
                  <a:pt x="711647" y="132572"/>
                </a:lnTo>
                <a:lnTo>
                  <a:pt x="716219" y="126476"/>
                </a:lnTo>
                <a:lnTo>
                  <a:pt x="716219" y="109712"/>
                </a:lnTo>
                <a:lnTo>
                  <a:pt x="721934" y="113141"/>
                </a:lnTo>
                <a:lnTo>
                  <a:pt x="728293" y="114050"/>
                </a:lnTo>
                <a:lnTo>
                  <a:pt x="733745" y="113141"/>
                </a:lnTo>
                <a:lnTo>
                  <a:pt x="734507" y="112760"/>
                </a:lnTo>
                <a:lnTo>
                  <a:pt x="736031" y="112760"/>
                </a:lnTo>
                <a:lnTo>
                  <a:pt x="736031" y="131048"/>
                </a:lnTo>
                <a:lnTo>
                  <a:pt x="745175" y="146288"/>
                </a:lnTo>
                <a:lnTo>
                  <a:pt x="757367" y="167624"/>
                </a:lnTo>
                <a:lnTo>
                  <a:pt x="763463" y="179816"/>
                </a:lnTo>
                <a:lnTo>
                  <a:pt x="769559" y="190484"/>
                </a:lnTo>
                <a:lnTo>
                  <a:pt x="780227" y="217916"/>
                </a:lnTo>
                <a:lnTo>
                  <a:pt x="792419" y="245348"/>
                </a:lnTo>
                <a:lnTo>
                  <a:pt x="803087" y="272780"/>
                </a:lnTo>
                <a:lnTo>
                  <a:pt x="813755" y="301736"/>
                </a:lnTo>
                <a:lnTo>
                  <a:pt x="824423" y="329153"/>
                </a:lnTo>
                <a:lnTo>
                  <a:pt x="833567" y="356585"/>
                </a:lnTo>
                <a:lnTo>
                  <a:pt x="842711" y="380969"/>
                </a:lnTo>
                <a:lnTo>
                  <a:pt x="845759" y="391637"/>
                </a:lnTo>
                <a:lnTo>
                  <a:pt x="850331" y="402305"/>
                </a:lnTo>
                <a:lnTo>
                  <a:pt x="853379" y="412973"/>
                </a:lnTo>
                <a:lnTo>
                  <a:pt x="857951" y="422117"/>
                </a:lnTo>
                <a:lnTo>
                  <a:pt x="860999" y="431261"/>
                </a:lnTo>
                <a:lnTo>
                  <a:pt x="865555" y="438881"/>
                </a:lnTo>
                <a:lnTo>
                  <a:pt x="969187" y="390113"/>
                </a:lnTo>
                <a:close/>
              </a:path>
              <a:path w="969645" h="439419">
                <a:moveTo>
                  <a:pt x="721934" y="113141"/>
                </a:moveTo>
                <a:lnTo>
                  <a:pt x="716219" y="109712"/>
                </a:lnTo>
                <a:lnTo>
                  <a:pt x="719876" y="112455"/>
                </a:lnTo>
                <a:lnTo>
                  <a:pt x="721934" y="113141"/>
                </a:lnTo>
                <a:close/>
              </a:path>
              <a:path w="969645" h="439419">
                <a:moveTo>
                  <a:pt x="719876" y="112455"/>
                </a:moveTo>
                <a:lnTo>
                  <a:pt x="716219" y="109712"/>
                </a:lnTo>
                <a:lnTo>
                  <a:pt x="716219" y="111236"/>
                </a:lnTo>
                <a:lnTo>
                  <a:pt x="719876" y="112455"/>
                </a:lnTo>
                <a:close/>
              </a:path>
              <a:path w="969645" h="439419">
                <a:moveTo>
                  <a:pt x="720522" y="112940"/>
                </a:moveTo>
                <a:lnTo>
                  <a:pt x="719876" y="112455"/>
                </a:lnTo>
                <a:lnTo>
                  <a:pt x="716219" y="111236"/>
                </a:lnTo>
                <a:lnTo>
                  <a:pt x="720452" y="112930"/>
                </a:lnTo>
                <a:close/>
              </a:path>
              <a:path w="969645" h="439419">
                <a:moveTo>
                  <a:pt x="720452" y="112930"/>
                </a:moveTo>
                <a:lnTo>
                  <a:pt x="716219" y="111236"/>
                </a:lnTo>
                <a:lnTo>
                  <a:pt x="716219" y="126476"/>
                </a:lnTo>
                <a:lnTo>
                  <a:pt x="719267" y="123428"/>
                </a:lnTo>
                <a:lnTo>
                  <a:pt x="719267" y="112760"/>
                </a:lnTo>
                <a:lnTo>
                  <a:pt x="720452" y="112930"/>
                </a:lnTo>
                <a:close/>
              </a:path>
              <a:path w="969645" h="439419">
                <a:moveTo>
                  <a:pt x="720791" y="113141"/>
                </a:moveTo>
                <a:lnTo>
                  <a:pt x="720522" y="112957"/>
                </a:lnTo>
                <a:lnTo>
                  <a:pt x="719267" y="112760"/>
                </a:lnTo>
                <a:lnTo>
                  <a:pt x="720791" y="113141"/>
                </a:lnTo>
                <a:close/>
              </a:path>
              <a:path w="969645" h="439419">
                <a:moveTo>
                  <a:pt x="725480" y="118270"/>
                </a:moveTo>
                <a:lnTo>
                  <a:pt x="723839" y="115808"/>
                </a:lnTo>
                <a:lnTo>
                  <a:pt x="722315" y="114284"/>
                </a:lnTo>
                <a:lnTo>
                  <a:pt x="720791" y="113141"/>
                </a:lnTo>
                <a:lnTo>
                  <a:pt x="719267" y="112760"/>
                </a:lnTo>
                <a:lnTo>
                  <a:pt x="719267" y="123428"/>
                </a:lnTo>
                <a:lnTo>
                  <a:pt x="722315" y="120380"/>
                </a:lnTo>
                <a:lnTo>
                  <a:pt x="725480" y="118270"/>
                </a:lnTo>
                <a:close/>
              </a:path>
              <a:path w="969645" h="439419">
                <a:moveTo>
                  <a:pt x="721934" y="113141"/>
                </a:moveTo>
                <a:lnTo>
                  <a:pt x="719876" y="112455"/>
                </a:lnTo>
                <a:lnTo>
                  <a:pt x="720452" y="112887"/>
                </a:lnTo>
                <a:lnTo>
                  <a:pt x="720791" y="112978"/>
                </a:lnTo>
                <a:lnTo>
                  <a:pt x="721934" y="113141"/>
                </a:lnTo>
                <a:close/>
              </a:path>
              <a:path w="969645" h="439419">
                <a:moveTo>
                  <a:pt x="722750" y="113631"/>
                </a:moveTo>
                <a:lnTo>
                  <a:pt x="721934" y="113141"/>
                </a:lnTo>
                <a:lnTo>
                  <a:pt x="720522" y="112940"/>
                </a:lnTo>
                <a:lnTo>
                  <a:pt x="721299" y="113268"/>
                </a:lnTo>
                <a:lnTo>
                  <a:pt x="722750" y="113631"/>
                </a:lnTo>
                <a:close/>
              </a:path>
              <a:path w="969645" h="439419">
                <a:moveTo>
                  <a:pt x="721299" y="113268"/>
                </a:moveTo>
                <a:lnTo>
                  <a:pt x="720573" y="112978"/>
                </a:lnTo>
                <a:lnTo>
                  <a:pt x="720791" y="113141"/>
                </a:lnTo>
                <a:lnTo>
                  <a:pt x="721299" y="113268"/>
                </a:lnTo>
                <a:close/>
              </a:path>
              <a:path w="969645" h="439419">
                <a:moveTo>
                  <a:pt x="723839" y="114284"/>
                </a:moveTo>
                <a:lnTo>
                  <a:pt x="721299" y="113268"/>
                </a:lnTo>
                <a:lnTo>
                  <a:pt x="720791" y="113141"/>
                </a:lnTo>
                <a:lnTo>
                  <a:pt x="722315" y="114284"/>
                </a:lnTo>
                <a:lnTo>
                  <a:pt x="723839" y="114284"/>
                </a:lnTo>
                <a:close/>
              </a:path>
              <a:path w="969645" h="439419">
                <a:moveTo>
                  <a:pt x="723839" y="114284"/>
                </a:moveTo>
                <a:lnTo>
                  <a:pt x="722750" y="113631"/>
                </a:lnTo>
                <a:lnTo>
                  <a:pt x="721299" y="113268"/>
                </a:lnTo>
                <a:lnTo>
                  <a:pt x="723839" y="114284"/>
                </a:lnTo>
                <a:close/>
              </a:path>
              <a:path w="969645" h="439419">
                <a:moveTo>
                  <a:pt x="728293" y="114050"/>
                </a:moveTo>
                <a:lnTo>
                  <a:pt x="721934" y="113141"/>
                </a:lnTo>
                <a:lnTo>
                  <a:pt x="725363" y="114284"/>
                </a:lnTo>
                <a:lnTo>
                  <a:pt x="726887" y="114284"/>
                </a:lnTo>
                <a:lnTo>
                  <a:pt x="728293" y="114050"/>
                </a:lnTo>
                <a:close/>
              </a:path>
              <a:path w="969645" h="439419">
                <a:moveTo>
                  <a:pt x="725363" y="114284"/>
                </a:moveTo>
                <a:lnTo>
                  <a:pt x="721934" y="113141"/>
                </a:lnTo>
                <a:lnTo>
                  <a:pt x="722750" y="113631"/>
                </a:lnTo>
                <a:lnTo>
                  <a:pt x="725363" y="114284"/>
                </a:lnTo>
                <a:close/>
              </a:path>
              <a:path w="969645" h="439419">
                <a:moveTo>
                  <a:pt x="731459" y="114284"/>
                </a:moveTo>
                <a:lnTo>
                  <a:pt x="722315" y="114284"/>
                </a:lnTo>
                <a:lnTo>
                  <a:pt x="723839" y="115808"/>
                </a:lnTo>
                <a:lnTo>
                  <a:pt x="725480" y="118270"/>
                </a:lnTo>
                <a:lnTo>
                  <a:pt x="731459" y="114284"/>
                </a:lnTo>
                <a:close/>
              </a:path>
              <a:path w="969645" h="439419">
                <a:moveTo>
                  <a:pt x="725363" y="114284"/>
                </a:moveTo>
                <a:lnTo>
                  <a:pt x="722750" y="113631"/>
                </a:lnTo>
                <a:lnTo>
                  <a:pt x="723839" y="114284"/>
                </a:lnTo>
                <a:lnTo>
                  <a:pt x="725363" y="114284"/>
                </a:lnTo>
                <a:close/>
              </a:path>
              <a:path w="969645" h="439419">
                <a:moveTo>
                  <a:pt x="734507" y="129524"/>
                </a:moveTo>
                <a:lnTo>
                  <a:pt x="734507" y="114284"/>
                </a:lnTo>
                <a:lnTo>
                  <a:pt x="731459" y="114284"/>
                </a:lnTo>
                <a:lnTo>
                  <a:pt x="725480" y="118270"/>
                </a:lnTo>
                <a:lnTo>
                  <a:pt x="729935" y="124952"/>
                </a:lnTo>
                <a:lnTo>
                  <a:pt x="734507" y="129524"/>
                </a:lnTo>
                <a:close/>
              </a:path>
              <a:path w="969645" h="439419">
                <a:moveTo>
                  <a:pt x="729935" y="114284"/>
                </a:moveTo>
                <a:lnTo>
                  <a:pt x="728293" y="114050"/>
                </a:lnTo>
                <a:lnTo>
                  <a:pt x="726887" y="114284"/>
                </a:lnTo>
                <a:lnTo>
                  <a:pt x="729935" y="114284"/>
                </a:lnTo>
                <a:close/>
              </a:path>
              <a:path w="969645" h="439419">
                <a:moveTo>
                  <a:pt x="733745" y="113141"/>
                </a:moveTo>
                <a:lnTo>
                  <a:pt x="728293" y="114050"/>
                </a:lnTo>
                <a:lnTo>
                  <a:pt x="729935" y="114284"/>
                </a:lnTo>
                <a:lnTo>
                  <a:pt x="731459" y="114284"/>
                </a:lnTo>
                <a:lnTo>
                  <a:pt x="733745" y="113141"/>
                </a:lnTo>
                <a:close/>
              </a:path>
              <a:path w="969645" h="439419">
                <a:moveTo>
                  <a:pt x="736031" y="131048"/>
                </a:moveTo>
                <a:lnTo>
                  <a:pt x="736031" y="112760"/>
                </a:lnTo>
                <a:lnTo>
                  <a:pt x="733745" y="113141"/>
                </a:lnTo>
                <a:lnTo>
                  <a:pt x="731459" y="114284"/>
                </a:lnTo>
                <a:lnTo>
                  <a:pt x="734507" y="114284"/>
                </a:lnTo>
                <a:lnTo>
                  <a:pt x="734507" y="129524"/>
                </a:lnTo>
                <a:lnTo>
                  <a:pt x="736031" y="1310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278200" y="576542"/>
            <a:ext cx="1129665" cy="2042160"/>
          </a:xfrm>
          <a:custGeom>
            <a:avLst/>
            <a:gdLst/>
            <a:ahLst/>
            <a:cxnLst/>
            <a:rect l="l" t="t" r="r" b="b"/>
            <a:pathLst>
              <a:path w="1129665" h="2042160">
                <a:moveTo>
                  <a:pt x="1083472" y="1650356"/>
                </a:moveTo>
                <a:lnTo>
                  <a:pt x="342869" y="10668"/>
                </a:lnTo>
                <a:lnTo>
                  <a:pt x="114284" y="0"/>
                </a:lnTo>
                <a:lnTo>
                  <a:pt x="0" y="60953"/>
                </a:lnTo>
                <a:lnTo>
                  <a:pt x="757351" y="1720445"/>
                </a:lnTo>
                <a:lnTo>
                  <a:pt x="923467" y="1845413"/>
                </a:lnTo>
                <a:lnTo>
                  <a:pt x="1060612" y="2004349"/>
                </a:lnTo>
                <a:lnTo>
                  <a:pt x="1060612" y="1804265"/>
                </a:lnTo>
                <a:lnTo>
                  <a:pt x="1083472" y="1650356"/>
                </a:lnTo>
                <a:close/>
              </a:path>
              <a:path w="1129665" h="2042160">
                <a:moveTo>
                  <a:pt x="1129177" y="2041993"/>
                </a:moveTo>
                <a:lnTo>
                  <a:pt x="1060612" y="1804265"/>
                </a:lnTo>
                <a:lnTo>
                  <a:pt x="1060612" y="2004349"/>
                </a:lnTo>
                <a:lnTo>
                  <a:pt x="1086520" y="2034373"/>
                </a:lnTo>
                <a:lnTo>
                  <a:pt x="1129177" y="2041993"/>
                </a:lnTo>
                <a:close/>
              </a:path>
            </a:pathLst>
          </a:custGeom>
          <a:solidFill>
            <a:srgbClr val="6F3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30001" y="695402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972235" y="1394351"/>
                </a:moveTo>
                <a:lnTo>
                  <a:pt x="341345" y="0"/>
                </a:lnTo>
                <a:lnTo>
                  <a:pt x="89916" y="33528"/>
                </a:lnTo>
                <a:lnTo>
                  <a:pt x="0" y="76193"/>
                </a:lnTo>
                <a:lnTo>
                  <a:pt x="662894" y="1529972"/>
                </a:lnTo>
                <a:lnTo>
                  <a:pt x="798515" y="1415672"/>
                </a:lnTo>
                <a:lnTo>
                  <a:pt x="972235" y="1394351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01873" y="6028959"/>
            <a:ext cx="1729739" cy="1030605"/>
          </a:xfrm>
          <a:custGeom>
            <a:avLst/>
            <a:gdLst/>
            <a:ahLst/>
            <a:cxnLst/>
            <a:rect l="l" t="t" r="r" b="b"/>
            <a:pathLst>
              <a:path w="1729739" h="1030604">
                <a:moveTo>
                  <a:pt x="883842" y="1010981"/>
                </a:moveTo>
                <a:lnTo>
                  <a:pt x="883842" y="705551"/>
                </a:lnTo>
                <a:lnTo>
                  <a:pt x="112763" y="371825"/>
                </a:lnTo>
                <a:lnTo>
                  <a:pt x="36569" y="403829"/>
                </a:lnTo>
                <a:lnTo>
                  <a:pt x="0" y="504398"/>
                </a:lnTo>
                <a:lnTo>
                  <a:pt x="44189" y="617174"/>
                </a:lnTo>
                <a:lnTo>
                  <a:pt x="883842" y="1010981"/>
                </a:lnTo>
                <a:close/>
              </a:path>
              <a:path w="1729739" h="1030604">
                <a:moveTo>
                  <a:pt x="745170" y="371194"/>
                </a:moveTo>
                <a:lnTo>
                  <a:pt x="745170" y="225536"/>
                </a:lnTo>
                <a:lnTo>
                  <a:pt x="524207" y="348965"/>
                </a:lnTo>
                <a:lnTo>
                  <a:pt x="745170" y="371194"/>
                </a:lnTo>
                <a:close/>
              </a:path>
              <a:path w="1729739" h="1030604">
                <a:moveTo>
                  <a:pt x="1729598" y="160004"/>
                </a:moveTo>
                <a:lnTo>
                  <a:pt x="1667114" y="79232"/>
                </a:lnTo>
                <a:lnTo>
                  <a:pt x="1013376" y="166100"/>
                </a:lnTo>
                <a:lnTo>
                  <a:pt x="969180" y="24384"/>
                </a:lnTo>
                <a:lnTo>
                  <a:pt x="862512" y="0"/>
                </a:lnTo>
                <a:lnTo>
                  <a:pt x="761934" y="21336"/>
                </a:lnTo>
                <a:lnTo>
                  <a:pt x="705551" y="83804"/>
                </a:lnTo>
                <a:lnTo>
                  <a:pt x="745170" y="225536"/>
                </a:lnTo>
                <a:lnTo>
                  <a:pt x="745170" y="371194"/>
                </a:lnTo>
                <a:lnTo>
                  <a:pt x="781746" y="374873"/>
                </a:lnTo>
                <a:lnTo>
                  <a:pt x="883842" y="705551"/>
                </a:lnTo>
                <a:lnTo>
                  <a:pt x="883842" y="1010981"/>
                </a:lnTo>
                <a:lnTo>
                  <a:pt x="905178" y="1020988"/>
                </a:lnTo>
                <a:lnTo>
                  <a:pt x="1057560" y="1001481"/>
                </a:lnTo>
                <a:lnTo>
                  <a:pt x="1057560" y="377921"/>
                </a:lnTo>
                <a:lnTo>
                  <a:pt x="1699118" y="260588"/>
                </a:lnTo>
                <a:lnTo>
                  <a:pt x="1729598" y="160004"/>
                </a:lnTo>
                <a:close/>
              </a:path>
              <a:path w="1729739" h="1030604">
                <a:moveTo>
                  <a:pt x="1260236" y="999652"/>
                </a:moveTo>
                <a:lnTo>
                  <a:pt x="1127664" y="877747"/>
                </a:lnTo>
                <a:lnTo>
                  <a:pt x="1057560" y="377921"/>
                </a:lnTo>
                <a:lnTo>
                  <a:pt x="1057560" y="1001481"/>
                </a:lnTo>
                <a:lnTo>
                  <a:pt x="1095660" y="996604"/>
                </a:lnTo>
                <a:lnTo>
                  <a:pt x="1248044" y="1030132"/>
                </a:lnTo>
                <a:lnTo>
                  <a:pt x="1260236" y="999652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86706" y="6150864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112760" y="184388"/>
                </a:moveTo>
                <a:lnTo>
                  <a:pt x="94472" y="0"/>
                </a:lnTo>
                <a:lnTo>
                  <a:pt x="0" y="4572"/>
                </a:lnTo>
                <a:lnTo>
                  <a:pt x="6096" y="204200"/>
                </a:lnTo>
                <a:lnTo>
                  <a:pt x="112760" y="184388"/>
                </a:lnTo>
                <a:close/>
              </a:path>
            </a:pathLst>
          </a:custGeom>
          <a:solidFill>
            <a:srgbClr val="FFEF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95777" y="6455633"/>
            <a:ext cx="1257300" cy="650875"/>
          </a:xfrm>
          <a:custGeom>
            <a:avLst/>
            <a:gdLst/>
            <a:ahLst/>
            <a:cxnLst/>
            <a:rect l="l" t="t" r="r" b="b"/>
            <a:pathLst>
              <a:path w="1257300" h="650875">
                <a:moveTo>
                  <a:pt x="1257188" y="627842"/>
                </a:moveTo>
                <a:lnTo>
                  <a:pt x="1132236" y="505937"/>
                </a:lnTo>
                <a:lnTo>
                  <a:pt x="1056036" y="411449"/>
                </a:lnTo>
                <a:lnTo>
                  <a:pt x="109715" y="0"/>
                </a:lnTo>
                <a:lnTo>
                  <a:pt x="36569" y="24384"/>
                </a:lnTo>
                <a:lnTo>
                  <a:pt x="0" y="118872"/>
                </a:lnTo>
                <a:lnTo>
                  <a:pt x="33521" y="236204"/>
                </a:lnTo>
                <a:lnTo>
                  <a:pt x="908226" y="643082"/>
                </a:lnTo>
                <a:lnTo>
                  <a:pt x="1071276" y="623270"/>
                </a:lnTo>
                <a:lnTo>
                  <a:pt x="1240424" y="650702"/>
                </a:lnTo>
                <a:lnTo>
                  <a:pt x="1257188" y="62784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69494" y="6508974"/>
            <a:ext cx="833755" cy="594360"/>
          </a:xfrm>
          <a:custGeom>
            <a:avLst/>
            <a:gdLst/>
            <a:ahLst/>
            <a:cxnLst/>
            <a:rect l="l" t="t" r="r" b="b"/>
            <a:pathLst>
              <a:path w="833755" h="594359">
                <a:moveTo>
                  <a:pt x="833562" y="335249"/>
                </a:moveTo>
                <a:lnTo>
                  <a:pt x="62484" y="0"/>
                </a:lnTo>
                <a:lnTo>
                  <a:pt x="0" y="100584"/>
                </a:lnTo>
                <a:lnTo>
                  <a:pt x="0" y="259064"/>
                </a:lnTo>
                <a:lnTo>
                  <a:pt x="732984" y="594314"/>
                </a:lnTo>
                <a:lnTo>
                  <a:pt x="745176" y="425165"/>
                </a:lnTo>
                <a:lnTo>
                  <a:pt x="833562" y="335249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234856" y="6071631"/>
            <a:ext cx="213343" cy="1920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481721" y="7072807"/>
            <a:ext cx="120650" cy="178435"/>
          </a:xfrm>
          <a:custGeom>
            <a:avLst/>
            <a:gdLst/>
            <a:ahLst/>
            <a:cxnLst/>
            <a:rect l="l" t="t" r="r" b="b"/>
            <a:pathLst>
              <a:path w="120650" h="178434">
                <a:moveTo>
                  <a:pt x="120383" y="178292"/>
                </a:moveTo>
                <a:lnTo>
                  <a:pt x="120383" y="3048"/>
                </a:lnTo>
                <a:lnTo>
                  <a:pt x="57899" y="0"/>
                </a:lnTo>
                <a:lnTo>
                  <a:pt x="0" y="6096"/>
                </a:lnTo>
                <a:lnTo>
                  <a:pt x="120383" y="178292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263807" y="6190488"/>
            <a:ext cx="307975" cy="608330"/>
          </a:xfrm>
          <a:custGeom>
            <a:avLst/>
            <a:gdLst/>
            <a:ahLst/>
            <a:cxnLst/>
            <a:rect l="l" t="t" r="r" b="b"/>
            <a:pathLst>
              <a:path w="307975" h="608329">
                <a:moveTo>
                  <a:pt x="307817" y="608030"/>
                </a:moveTo>
                <a:lnTo>
                  <a:pt x="184391" y="4572"/>
                </a:lnTo>
                <a:lnTo>
                  <a:pt x="70097" y="0"/>
                </a:lnTo>
                <a:lnTo>
                  <a:pt x="0" y="64008"/>
                </a:lnTo>
                <a:lnTo>
                  <a:pt x="121907" y="537926"/>
                </a:lnTo>
                <a:lnTo>
                  <a:pt x="222485" y="572978"/>
                </a:lnTo>
                <a:lnTo>
                  <a:pt x="307817" y="60803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524381" y="6163056"/>
            <a:ext cx="577850" cy="276225"/>
          </a:xfrm>
          <a:custGeom>
            <a:avLst/>
            <a:gdLst/>
            <a:ahLst/>
            <a:cxnLst/>
            <a:rect l="l" t="t" r="r" b="b"/>
            <a:pathLst>
              <a:path w="577850" h="276225">
                <a:moveTo>
                  <a:pt x="577550" y="33528"/>
                </a:moveTo>
                <a:lnTo>
                  <a:pt x="550133" y="0"/>
                </a:lnTo>
                <a:lnTo>
                  <a:pt x="0" y="83820"/>
                </a:lnTo>
                <a:lnTo>
                  <a:pt x="22860" y="275828"/>
                </a:lnTo>
                <a:lnTo>
                  <a:pt x="568421" y="187436"/>
                </a:lnTo>
                <a:lnTo>
                  <a:pt x="577550" y="33528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15418" y="6326108"/>
            <a:ext cx="247015" cy="106680"/>
          </a:xfrm>
          <a:custGeom>
            <a:avLst/>
            <a:gdLst/>
            <a:ahLst/>
            <a:cxnLst/>
            <a:rect l="l" t="t" r="r" b="b"/>
            <a:pathLst>
              <a:path w="247015" h="106679">
                <a:moveTo>
                  <a:pt x="246865" y="106680"/>
                </a:moveTo>
                <a:lnTo>
                  <a:pt x="216389" y="0"/>
                </a:lnTo>
                <a:lnTo>
                  <a:pt x="0" y="62484"/>
                </a:lnTo>
                <a:lnTo>
                  <a:pt x="246865" y="106680"/>
                </a:lnTo>
                <a:close/>
              </a:path>
            </a:pathLst>
          </a:custGeom>
          <a:solidFill>
            <a:srgbClr val="FFEF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256187" y="6158484"/>
            <a:ext cx="249917" cy="1386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474101" y="7031659"/>
            <a:ext cx="182867" cy="2102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057750" y="6118860"/>
            <a:ext cx="68564" cy="1859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85686" y="6388592"/>
            <a:ext cx="943610" cy="396240"/>
          </a:xfrm>
          <a:custGeom>
            <a:avLst/>
            <a:gdLst/>
            <a:ahLst/>
            <a:cxnLst/>
            <a:rect l="l" t="t" r="r" b="b"/>
            <a:pathLst>
              <a:path w="943610" h="396240">
                <a:moveTo>
                  <a:pt x="943266" y="388589"/>
                </a:moveTo>
                <a:lnTo>
                  <a:pt x="79241" y="0"/>
                </a:lnTo>
                <a:lnTo>
                  <a:pt x="0" y="21336"/>
                </a:lnTo>
                <a:lnTo>
                  <a:pt x="853368" y="396209"/>
                </a:lnTo>
                <a:lnTo>
                  <a:pt x="943266" y="388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76746" y="6632417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87060" y="178277"/>
                </a:moveTo>
                <a:lnTo>
                  <a:pt x="312389" y="95996"/>
                </a:lnTo>
                <a:lnTo>
                  <a:pt x="135623" y="13716"/>
                </a:lnTo>
                <a:lnTo>
                  <a:pt x="0" y="0"/>
                </a:lnTo>
                <a:lnTo>
                  <a:pt x="12185" y="27432"/>
                </a:lnTo>
                <a:lnTo>
                  <a:pt x="126479" y="53324"/>
                </a:lnTo>
                <a:lnTo>
                  <a:pt x="257531" y="109712"/>
                </a:lnTo>
                <a:lnTo>
                  <a:pt x="348965" y="193517"/>
                </a:lnTo>
                <a:lnTo>
                  <a:pt x="348965" y="233232"/>
                </a:lnTo>
                <a:lnTo>
                  <a:pt x="370296" y="236189"/>
                </a:lnTo>
                <a:lnTo>
                  <a:pt x="387060" y="178277"/>
                </a:lnTo>
                <a:close/>
              </a:path>
              <a:path w="387350" h="236220">
                <a:moveTo>
                  <a:pt x="348965" y="233232"/>
                </a:moveTo>
                <a:lnTo>
                  <a:pt x="348965" y="193517"/>
                </a:lnTo>
                <a:lnTo>
                  <a:pt x="259055" y="182849"/>
                </a:lnTo>
                <a:lnTo>
                  <a:pt x="111239" y="115808"/>
                </a:lnTo>
                <a:lnTo>
                  <a:pt x="39617" y="63992"/>
                </a:lnTo>
                <a:lnTo>
                  <a:pt x="85331" y="129524"/>
                </a:lnTo>
                <a:lnTo>
                  <a:pt x="216389" y="214853"/>
                </a:lnTo>
                <a:lnTo>
                  <a:pt x="348965" y="2332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361337" y="6306312"/>
            <a:ext cx="169545" cy="378460"/>
          </a:xfrm>
          <a:custGeom>
            <a:avLst/>
            <a:gdLst/>
            <a:ahLst/>
            <a:cxnLst/>
            <a:rect l="l" t="t" r="r" b="b"/>
            <a:pathLst>
              <a:path w="169544" h="378459">
                <a:moveTo>
                  <a:pt x="73145" y="19796"/>
                </a:moveTo>
                <a:lnTo>
                  <a:pt x="19805" y="0"/>
                </a:lnTo>
                <a:lnTo>
                  <a:pt x="0" y="44180"/>
                </a:lnTo>
                <a:lnTo>
                  <a:pt x="24377" y="271241"/>
                </a:lnTo>
                <a:lnTo>
                  <a:pt x="64001" y="350478"/>
                </a:lnTo>
                <a:lnTo>
                  <a:pt x="64001" y="150845"/>
                </a:lnTo>
                <a:lnTo>
                  <a:pt x="73145" y="19796"/>
                </a:lnTo>
                <a:close/>
              </a:path>
              <a:path w="169544" h="378459">
                <a:moveTo>
                  <a:pt x="169139" y="356585"/>
                </a:moveTo>
                <a:lnTo>
                  <a:pt x="83813" y="257525"/>
                </a:lnTo>
                <a:lnTo>
                  <a:pt x="64001" y="150845"/>
                </a:lnTo>
                <a:lnTo>
                  <a:pt x="64001" y="350478"/>
                </a:lnTo>
                <a:lnTo>
                  <a:pt x="77717" y="377906"/>
                </a:lnTo>
                <a:lnTo>
                  <a:pt x="169139" y="356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525905" y="6889943"/>
            <a:ext cx="118872" cy="1386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72917" y="6382496"/>
            <a:ext cx="1336675" cy="698500"/>
          </a:xfrm>
          <a:custGeom>
            <a:avLst/>
            <a:gdLst/>
            <a:ahLst/>
            <a:cxnLst/>
            <a:rect l="l" t="t" r="r" b="b"/>
            <a:pathLst>
              <a:path w="1336675" h="698500">
                <a:moveTo>
                  <a:pt x="172199" y="0"/>
                </a:moveTo>
                <a:lnTo>
                  <a:pt x="123431" y="0"/>
                </a:lnTo>
                <a:lnTo>
                  <a:pt x="48768" y="41148"/>
                </a:lnTo>
                <a:lnTo>
                  <a:pt x="0" y="164576"/>
                </a:lnTo>
                <a:lnTo>
                  <a:pt x="53333" y="283433"/>
                </a:lnTo>
                <a:lnTo>
                  <a:pt x="62477" y="287611"/>
                </a:lnTo>
                <a:lnTo>
                  <a:pt x="62477" y="170672"/>
                </a:lnTo>
                <a:lnTo>
                  <a:pt x="80765" y="74660"/>
                </a:lnTo>
                <a:lnTo>
                  <a:pt x="172199" y="0"/>
                </a:lnTo>
                <a:close/>
              </a:path>
              <a:path w="1336675" h="698500">
                <a:moveTo>
                  <a:pt x="1062132" y="426674"/>
                </a:moveTo>
                <a:lnTo>
                  <a:pt x="984420" y="437342"/>
                </a:lnTo>
                <a:lnTo>
                  <a:pt x="923466" y="522686"/>
                </a:lnTo>
                <a:lnTo>
                  <a:pt x="903660" y="627842"/>
                </a:lnTo>
                <a:lnTo>
                  <a:pt x="83813" y="245348"/>
                </a:lnTo>
                <a:lnTo>
                  <a:pt x="62477" y="170672"/>
                </a:lnTo>
                <a:lnTo>
                  <a:pt x="62477" y="287611"/>
                </a:lnTo>
                <a:lnTo>
                  <a:pt x="937182" y="687263"/>
                </a:lnTo>
                <a:lnTo>
                  <a:pt x="967662" y="683361"/>
                </a:lnTo>
                <a:lnTo>
                  <a:pt x="967662" y="646115"/>
                </a:lnTo>
                <a:lnTo>
                  <a:pt x="995088" y="515066"/>
                </a:lnTo>
                <a:lnTo>
                  <a:pt x="1062132" y="426674"/>
                </a:lnTo>
                <a:close/>
              </a:path>
              <a:path w="1336675" h="698500">
                <a:moveTo>
                  <a:pt x="1252632" y="691339"/>
                </a:moveTo>
                <a:lnTo>
                  <a:pt x="1252632" y="643067"/>
                </a:lnTo>
                <a:lnTo>
                  <a:pt x="1121568" y="624794"/>
                </a:lnTo>
                <a:lnTo>
                  <a:pt x="967662" y="646115"/>
                </a:lnTo>
                <a:lnTo>
                  <a:pt x="967662" y="683361"/>
                </a:lnTo>
                <a:lnTo>
                  <a:pt x="1127664" y="662879"/>
                </a:lnTo>
                <a:lnTo>
                  <a:pt x="1252632" y="691339"/>
                </a:lnTo>
                <a:close/>
              </a:path>
              <a:path w="1336675" h="698500">
                <a:moveTo>
                  <a:pt x="1336436" y="641543"/>
                </a:moveTo>
                <a:lnTo>
                  <a:pt x="1191672" y="527258"/>
                </a:lnTo>
                <a:lnTo>
                  <a:pt x="1132236" y="405353"/>
                </a:lnTo>
                <a:lnTo>
                  <a:pt x="1086516" y="417545"/>
                </a:lnTo>
                <a:lnTo>
                  <a:pt x="1141380" y="527258"/>
                </a:lnTo>
                <a:lnTo>
                  <a:pt x="1252632" y="643067"/>
                </a:lnTo>
                <a:lnTo>
                  <a:pt x="1252632" y="691339"/>
                </a:lnTo>
                <a:lnTo>
                  <a:pt x="1281572" y="697931"/>
                </a:lnTo>
                <a:lnTo>
                  <a:pt x="1336436" y="6415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32924" y="6449552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126479" y="12176"/>
                </a:moveTo>
                <a:lnTo>
                  <a:pt x="91433" y="0"/>
                </a:lnTo>
                <a:lnTo>
                  <a:pt x="15240" y="83804"/>
                </a:lnTo>
                <a:lnTo>
                  <a:pt x="0" y="181340"/>
                </a:lnTo>
                <a:lnTo>
                  <a:pt x="25908" y="248381"/>
                </a:lnTo>
                <a:lnTo>
                  <a:pt x="59429" y="259906"/>
                </a:lnTo>
                <a:lnTo>
                  <a:pt x="59429" y="121904"/>
                </a:lnTo>
                <a:lnTo>
                  <a:pt x="126479" y="12176"/>
                </a:lnTo>
                <a:close/>
              </a:path>
              <a:path w="127000" h="265429">
                <a:moveTo>
                  <a:pt x="74669" y="265145"/>
                </a:moveTo>
                <a:lnTo>
                  <a:pt x="59429" y="121904"/>
                </a:lnTo>
                <a:lnTo>
                  <a:pt x="59429" y="259906"/>
                </a:lnTo>
                <a:lnTo>
                  <a:pt x="74669" y="2651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176944" y="6004575"/>
            <a:ext cx="512445" cy="943610"/>
          </a:xfrm>
          <a:custGeom>
            <a:avLst/>
            <a:gdLst/>
            <a:ahLst/>
            <a:cxnLst/>
            <a:rect l="l" t="t" r="r" b="b"/>
            <a:pathLst>
              <a:path w="512444" h="943609">
                <a:moveTo>
                  <a:pt x="512028" y="943279"/>
                </a:moveTo>
                <a:lnTo>
                  <a:pt x="318493" y="45720"/>
                </a:lnTo>
                <a:lnTo>
                  <a:pt x="205723" y="0"/>
                </a:lnTo>
                <a:lnTo>
                  <a:pt x="64003" y="30480"/>
                </a:lnTo>
                <a:lnTo>
                  <a:pt x="0" y="97520"/>
                </a:lnTo>
                <a:lnTo>
                  <a:pt x="60955" y="313000"/>
                </a:lnTo>
                <a:lnTo>
                  <a:pt x="60955" y="111236"/>
                </a:lnTo>
                <a:lnTo>
                  <a:pt x="94483" y="57912"/>
                </a:lnTo>
                <a:lnTo>
                  <a:pt x="179821" y="48768"/>
                </a:lnTo>
                <a:lnTo>
                  <a:pt x="283441" y="76200"/>
                </a:lnTo>
                <a:lnTo>
                  <a:pt x="441924" y="865555"/>
                </a:lnTo>
                <a:lnTo>
                  <a:pt x="512028" y="943279"/>
                </a:lnTo>
                <a:close/>
              </a:path>
              <a:path w="512444" h="943609">
                <a:moveTo>
                  <a:pt x="243823" y="732983"/>
                </a:moveTo>
                <a:lnTo>
                  <a:pt x="60955" y="111236"/>
                </a:lnTo>
                <a:lnTo>
                  <a:pt x="60955" y="313000"/>
                </a:lnTo>
                <a:lnTo>
                  <a:pt x="173725" y="711647"/>
                </a:lnTo>
                <a:lnTo>
                  <a:pt x="243823" y="7329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382667" y="6259068"/>
            <a:ext cx="152400" cy="399415"/>
          </a:xfrm>
          <a:custGeom>
            <a:avLst/>
            <a:gdLst/>
            <a:ahLst/>
            <a:cxnLst/>
            <a:rect l="l" t="t" r="r" b="b"/>
            <a:pathLst>
              <a:path w="152400" h="399415">
                <a:moveTo>
                  <a:pt x="152381" y="399257"/>
                </a:moveTo>
                <a:lnTo>
                  <a:pt x="147809" y="284957"/>
                </a:lnTo>
                <a:lnTo>
                  <a:pt x="128009" y="164576"/>
                </a:lnTo>
                <a:lnTo>
                  <a:pt x="77717" y="45720"/>
                </a:lnTo>
                <a:lnTo>
                  <a:pt x="48768" y="0"/>
                </a:lnTo>
                <a:lnTo>
                  <a:pt x="0" y="21336"/>
                </a:lnTo>
                <a:lnTo>
                  <a:pt x="59436" y="153908"/>
                </a:lnTo>
                <a:lnTo>
                  <a:pt x="88385" y="251429"/>
                </a:lnTo>
                <a:lnTo>
                  <a:pt x="91433" y="399257"/>
                </a:lnTo>
                <a:lnTo>
                  <a:pt x="152381" y="399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984938" y="6227064"/>
            <a:ext cx="309880" cy="213360"/>
          </a:xfrm>
          <a:custGeom>
            <a:avLst/>
            <a:gdLst/>
            <a:ahLst/>
            <a:cxnLst/>
            <a:rect l="l" t="t" r="r" b="b"/>
            <a:pathLst>
              <a:path w="309880" h="213360">
                <a:moveTo>
                  <a:pt x="265153" y="70104"/>
                </a:moveTo>
                <a:lnTo>
                  <a:pt x="236201" y="0"/>
                </a:lnTo>
                <a:lnTo>
                  <a:pt x="204197" y="13716"/>
                </a:lnTo>
                <a:lnTo>
                  <a:pt x="201149" y="51816"/>
                </a:lnTo>
                <a:lnTo>
                  <a:pt x="0" y="134096"/>
                </a:lnTo>
                <a:lnTo>
                  <a:pt x="0" y="176768"/>
                </a:lnTo>
                <a:lnTo>
                  <a:pt x="92957" y="178025"/>
                </a:lnTo>
                <a:lnTo>
                  <a:pt x="92957" y="140192"/>
                </a:lnTo>
                <a:lnTo>
                  <a:pt x="265153" y="70104"/>
                </a:lnTo>
                <a:close/>
              </a:path>
              <a:path w="309880" h="213360">
                <a:moveTo>
                  <a:pt x="309349" y="211820"/>
                </a:moveTo>
                <a:lnTo>
                  <a:pt x="304777" y="150860"/>
                </a:lnTo>
                <a:lnTo>
                  <a:pt x="92957" y="140192"/>
                </a:lnTo>
                <a:lnTo>
                  <a:pt x="92957" y="178025"/>
                </a:lnTo>
                <a:lnTo>
                  <a:pt x="225533" y="179816"/>
                </a:lnTo>
                <a:lnTo>
                  <a:pt x="254485" y="213344"/>
                </a:lnTo>
                <a:lnTo>
                  <a:pt x="309349" y="211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509153" y="6080775"/>
            <a:ext cx="748665" cy="337185"/>
          </a:xfrm>
          <a:custGeom>
            <a:avLst/>
            <a:gdLst/>
            <a:ahLst/>
            <a:cxnLst/>
            <a:rect l="l" t="t" r="r" b="b"/>
            <a:pathLst>
              <a:path w="748664" h="337185">
                <a:moveTo>
                  <a:pt x="748210" y="143240"/>
                </a:moveTo>
                <a:lnTo>
                  <a:pt x="736018" y="62468"/>
                </a:lnTo>
                <a:lnTo>
                  <a:pt x="685742" y="0"/>
                </a:lnTo>
                <a:lnTo>
                  <a:pt x="0" y="103616"/>
                </a:lnTo>
                <a:lnTo>
                  <a:pt x="0" y="146288"/>
                </a:lnTo>
                <a:lnTo>
                  <a:pt x="667454" y="45704"/>
                </a:lnTo>
                <a:lnTo>
                  <a:pt x="708602" y="114284"/>
                </a:lnTo>
                <a:lnTo>
                  <a:pt x="708602" y="225547"/>
                </a:lnTo>
                <a:lnTo>
                  <a:pt x="717746" y="224012"/>
                </a:lnTo>
                <a:lnTo>
                  <a:pt x="748210" y="143240"/>
                </a:lnTo>
                <a:close/>
              </a:path>
              <a:path w="748664" h="337185">
                <a:moveTo>
                  <a:pt x="708602" y="225547"/>
                </a:moveTo>
                <a:lnTo>
                  <a:pt x="708602" y="114284"/>
                </a:lnTo>
                <a:lnTo>
                  <a:pt x="685742" y="192008"/>
                </a:lnTo>
                <a:lnTo>
                  <a:pt x="42659" y="304769"/>
                </a:lnTo>
                <a:lnTo>
                  <a:pt x="45707" y="336773"/>
                </a:lnTo>
                <a:lnTo>
                  <a:pt x="708602" y="225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602105" y="6188964"/>
            <a:ext cx="390525" cy="135890"/>
          </a:xfrm>
          <a:custGeom>
            <a:avLst/>
            <a:gdLst/>
            <a:ahLst/>
            <a:cxnLst/>
            <a:rect l="l" t="t" r="r" b="b"/>
            <a:pathLst>
              <a:path w="390525" h="135889">
                <a:moveTo>
                  <a:pt x="332201" y="91824"/>
                </a:moveTo>
                <a:lnTo>
                  <a:pt x="332201" y="41148"/>
                </a:lnTo>
                <a:lnTo>
                  <a:pt x="213344" y="86868"/>
                </a:lnTo>
                <a:lnTo>
                  <a:pt x="114300" y="99060"/>
                </a:lnTo>
                <a:lnTo>
                  <a:pt x="0" y="99060"/>
                </a:lnTo>
                <a:lnTo>
                  <a:pt x="53340" y="135620"/>
                </a:lnTo>
                <a:lnTo>
                  <a:pt x="176768" y="131048"/>
                </a:lnTo>
                <a:lnTo>
                  <a:pt x="332201" y="91824"/>
                </a:lnTo>
                <a:close/>
              </a:path>
              <a:path w="390525" h="135889">
                <a:moveTo>
                  <a:pt x="390113" y="32004"/>
                </a:moveTo>
                <a:lnTo>
                  <a:pt x="353537" y="1524"/>
                </a:lnTo>
                <a:lnTo>
                  <a:pt x="202676" y="0"/>
                </a:lnTo>
                <a:lnTo>
                  <a:pt x="88392" y="9144"/>
                </a:lnTo>
                <a:lnTo>
                  <a:pt x="12192" y="59436"/>
                </a:lnTo>
                <a:lnTo>
                  <a:pt x="89916" y="74676"/>
                </a:lnTo>
                <a:lnTo>
                  <a:pt x="219440" y="41148"/>
                </a:lnTo>
                <a:lnTo>
                  <a:pt x="332201" y="41148"/>
                </a:lnTo>
                <a:lnTo>
                  <a:pt x="332201" y="91824"/>
                </a:lnTo>
                <a:lnTo>
                  <a:pt x="333725" y="91440"/>
                </a:lnTo>
                <a:lnTo>
                  <a:pt x="390113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143756" y="4623953"/>
            <a:ext cx="326390" cy="2265045"/>
          </a:xfrm>
          <a:custGeom>
            <a:avLst/>
            <a:gdLst/>
            <a:ahLst/>
            <a:cxnLst/>
            <a:rect l="l" t="t" r="r" b="b"/>
            <a:pathLst>
              <a:path w="326390" h="2265045">
                <a:moveTo>
                  <a:pt x="326105" y="0"/>
                </a:moveTo>
                <a:lnTo>
                  <a:pt x="242285" y="292577"/>
                </a:lnTo>
                <a:lnTo>
                  <a:pt x="144764" y="417530"/>
                </a:lnTo>
                <a:lnTo>
                  <a:pt x="33528" y="493730"/>
                </a:lnTo>
                <a:lnTo>
                  <a:pt x="0" y="655259"/>
                </a:lnTo>
                <a:lnTo>
                  <a:pt x="13716" y="801547"/>
                </a:lnTo>
                <a:lnTo>
                  <a:pt x="68580" y="926594"/>
                </a:lnTo>
                <a:lnTo>
                  <a:pt x="68580" y="723839"/>
                </a:lnTo>
                <a:lnTo>
                  <a:pt x="73152" y="577535"/>
                </a:lnTo>
                <a:lnTo>
                  <a:pt x="166100" y="521162"/>
                </a:lnTo>
                <a:lnTo>
                  <a:pt x="249905" y="423626"/>
                </a:lnTo>
                <a:lnTo>
                  <a:pt x="313913" y="263621"/>
                </a:lnTo>
                <a:lnTo>
                  <a:pt x="326105" y="0"/>
                </a:lnTo>
                <a:close/>
              </a:path>
              <a:path w="326390" h="2265045">
                <a:moveTo>
                  <a:pt x="192008" y="2117972"/>
                </a:moveTo>
                <a:lnTo>
                  <a:pt x="192008" y="1929216"/>
                </a:lnTo>
                <a:lnTo>
                  <a:pt x="166100" y="2041977"/>
                </a:lnTo>
                <a:lnTo>
                  <a:pt x="33528" y="2188265"/>
                </a:lnTo>
                <a:lnTo>
                  <a:pt x="42672" y="2264465"/>
                </a:lnTo>
                <a:lnTo>
                  <a:pt x="144764" y="2180661"/>
                </a:lnTo>
                <a:lnTo>
                  <a:pt x="192008" y="2117972"/>
                </a:lnTo>
                <a:close/>
              </a:path>
              <a:path w="326390" h="2265045">
                <a:moveTo>
                  <a:pt x="173720" y="1375918"/>
                </a:moveTo>
                <a:lnTo>
                  <a:pt x="173720" y="1211473"/>
                </a:lnTo>
                <a:lnTo>
                  <a:pt x="156956" y="1289197"/>
                </a:lnTo>
                <a:lnTo>
                  <a:pt x="76200" y="1350142"/>
                </a:lnTo>
                <a:lnTo>
                  <a:pt x="56388" y="1435486"/>
                </a:lnTo>
                <a:lnTo>
                  <a:pt x="76200" y="1560438"/>
                </a:lnTo>
                <a:lnTo>
                  <a:pt x="128000" y="1673391"/>
                </a:lnTo>
                <a:lnTo>
                  <a:pt x="128000" y="1420246"/>
                </a:lnTo>
                <a:lnTo>
                  <a:pt x="173720" y="1375918"/>
                </a:lnTo>
                <a:close/>
              </a:path>
              <a:path w="326390" h="2265045">
                <a:moveTo>
                  <a:pt x="228584" y="1322725"/>
                </a:moveTo>
                <a:lnTo>
                  <a:pt x="224012" y="1148989"/>
                </a:lnTo>
                <a:lnTo>
                  <a:pt x="115808" y="877747"/>
                </a:lnTo>
                <a:lnTo>
                  <a:pt x="68580" y="723839"/>
                </a:lnTo>
                <a:lnTo>
                  <a:pt x="68580" y="926594"/>
                </a:lnTo>
                <a:lnTo>
                  <a:pt x="144764" y="1100236"/>
                </a:lnTo>
                <a:lnTo>
                  <a:pt x="173720" y="1211473"/>
                </a:lnTo>
                <a:lnTo>
                  <a:pt x="173720" y="1375918"/>
                </a:lnTo>
                <a:lnTo>
                  <a:pt x="228584" y="1322725"/>
                </a:lnTo>
                <a:close/>
              </a:path>
              <a:path w="326390" h="2265045">
                <a:moveTo>
                  <a:pt x="259049" y="1880448"/>
                </a:moveTo>
                <a:lnTo>
                  <a:pt x="220964" y="1700631"/>
                </a:lnTo>
                <a:lnTo>
                  <a:pt x="132572" y="1511670"/>
                </a:lnTo>
                <a:lnTo>
                  <a:pt x="128000" y="1420246"/>
                </a:lnTo>
                <a:lnTo>
                  <a:pt x="128000" y="1673391"/>
                </a:lnTo>
                <a:lnTo>
                  <a:pt x="169148" y="1763115"/>
                </a:lnTo>
                <a:lnTo>
                  <a:pt x="192008" y="1929216"/>
                </a:lnTo>
                <a:lnTo>
                  <a:pt x="192008" y="2117972"/>
                </a:lnTo>
                <a:lnTo>
                  <a:pt x="224012" y="2075505"/>
                </a:lnTo>
                <a:lnTo>
                  <a:pt x="259049" y="1880448"/>
                </a:lnTo>
                <a:close/>
              </a:path>
            </a:pathLst>
          </a:custGeom>
          <a:solidFill>
            <a:srgbClr val="6F3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9204716" y="2580436"/>
            <a:ext cx="325120" cy="2592705"/>
          </a:xfrm>
          <a:custGeom>
            <a:avLst/>
            <a:gdLst/>
            <a:ahLst/>
            <a:cxnLst/>
            <a:rect l="l" t="t" r="r" b="b"/>
            <a:pathLst>
              <a:path w="325120" h="2592704">
                <a:moveTo>
                  <a:pt x="324581" y="0"/>
                </a:moveTo>
                <a:lnTo>
                  <a:pt x="240761" y="335249"/>
                </a:lnTo>
                <a:lnTo>
                  <a:pt x="143240" y="478490"/>
                </a:lnTo>
                <a:lnTo>
                  <a:pt x="33512" y="565358"/>
                </a:lnTo>
                <a:lnTo>
                  <a:pt x="0" y="749747"/>
                </a:lnTo>
                <a:lnTo>
                  <a:pt x="12192" y="917371"/>
                </a:lnTo>
                <a:lnTo>
                  <a:pt x="67040" y="1060875"/>
                </a:lnTo>
                <a:lnTo>
                  <a:pt x="67040" y="828979"/>
                </a:lnTo>
                <a:lnTo>
                  <a:pt x="71612" y="661355"/>
                </a:lnTo>
                <a:lnTo>
                  <a:pt x="164576" y="597347"/>
                </a:lnTo>
                <a:lnTo>
                  <a:pt x="249905" y="486110"/>
                </a:lnTo>
                <a:lnTo>
                  <a:pt x="312389" y="303245"/>
                </a:lnTo>
                <a:lnTo>
                  <a:pt x="324581" y="0"/>
                </a:lnTo>
                <a:close/>
              </a:path>
              <a:path w="325120" h="2592704">
                <a:moveTo>
                  <a:pt x="190469" y="2425696"/>
                </a:moveTo>
                <a:lnTo>
                  <a:pt x="190469" y="2208093"/>
                </a:lnTo>
                <a:lnTo>
                  <a:pt x="164576" y="2337617"/>
                </a:lnTo>
                <a:lnTo>
                  <a:pt x="33512" y="2505242"/>
                </a:lnTo>
                <a:lnTo>
                  <a:pt x="42656" y="2592095"/>
                </a:lnTo>
                <a:lnTo>
                  <a:pt x="143240" y="2496098"/>
                </a:lnTo>
                <a:lnTo>
                  <a:pt x="190469" y="2425696"/>
                </a:lnTo>
                <a:close/>
              </a:path>
              <a:path w="325120" h="2592704">
                <a:moveTo>
                  <a:pt x="173705" y="1574505"/>
                </a:moveTo>
                <a:lnTo>
                  <a:pt x="173705" y="1386718"/>
                </a:lnTo>
                <a:lnTo>
                  <a:pt x="156956" y="1475110"/>
                </a:lnTo>
                <a:lnTo>
                  <a:pt x="76184" y="1546722"/>
                </a:lnTo>
                <a:lnTo>
                  <a:pt x="54848" y="1642734"/>
                </a:lnTo>
                <a:lnTo>
                  <a:pt x="76184" y="1785975"/>
                </a:lnTo>
                <a:lnTo>
                  <a:pt x="126476" y="1911285"/>
                </a:lnTo>
                <a:lnTo>
                  <a:pt x="126476" y="1625970"/>
                </a:lnTo>
                <a:lnTo>
                  <a:pt x="173705" y="1574505"/>
                </a:lnTo>
                <a:close/>
              </a:path>
              <a:path w="325120" h="2592704">
                <a:moveTo>
                  <a:pt x="228569" y="1514718"/>
                </a:moveTo>
                <a:lnTo>
                  <a:pt x="223997" y="1316629"/>
                </a:lnTo>
                <a:lnTo>
                  <a:pt x="114284" y="1004224"/>
                </a:lnTo>
                <a:lnTo>
                  <a:pt x="67040" y="828979"/>
                </a:lnTo>
                <a:lnTo>
                  <a:pt x="67040" y="1060875"/>
                </a:lnTo>
                <a:lnTo>
                  <a:pt x="143240" y="1260241"/>
                </a:lnTo>
                <a:lnTo>
                  <a:pt x="173705" y="1386718"/>
                </a:lnTo>
                <a:lnTo>
                  <a:pt x="173705" y="1574505"/>
                </a:lnTo>
                <a:lnTo>
                  <a:pt x="228569" y="1514718"/>
                </a:lnTo>
                <a:close/>
              </a:path>
              <a:path w="325120" h="2592704">
                <a:moveTo>
                  <a:pt x="257525" y="2153229"/>
                </a:moveTo>
                <a:lnTo>
                  <a:pt x="220949" y="1945980"/>
                </a:lnTo>
                <a:lnTo>
                  <a:pt x="131048" y="1729587"/>
                </a:lnTo>
                <a:lnTo>
                  <a:pt x="126476" y="1625970"/>
                </a:lnTo>
                <a:lnTo>
                  <a:pt x="126476" y="1911285"/>
                </a:lnTo>
                <a:lnTo>
                  <a:pt x="169148" y="2017608"/>
                </a:lnTo>
                <a:lnTo>
                  <a:pt x="190469" y="2208093"/>
                </a:lnTo>
                <a:lnTo>
                  <a:pt x="190469" y="2425696"/>
                </a:lnTo>
                <a:lnTo>
                  <a:pt x="223997" y="2375717"/>
                </a:lnTo>
                <a:lnTo>
                  <a:pt x="257525" y="2153229"/>
                </a:lnTo>
                <a:close/>
              </a:path>
            </a:pathLst>
          </a:custGeom>
          <a:solidFill>
            <a:srgbClr val="6F3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8954796" y="2239076"/>
            <a:ext cx="342900" cy="355600"/>
          </a:xfrm>
          <a:custGeom>
            <a:avLst/>
            <a:gdLst/>
            <a:ahLst/>
            <a:cxnLst/>
            <a:rect l="l" t="t" r="r" b="b"/>
            <a:pathLst>
              <a:path w="342900" h="355600">
                <a:moveTo>
                  <a:pt x="342869" y="324596"/>
                </a:moveTo>
                <a:lnTo>
                  <a:pt x="188960" y="138684"/>
                </a:lnTo>
                <a:lnTo>
                  <a:pt x="25908" y="0"/>
                </a:lnTo>
                <a:lnTo>
                  <a:pt x="0" y="42672"/>
                </a:lnTo>
                <a:lnTo>
                  <a:pt x="152384" y="153924"/>
                </a:lnTo>
                <a:lnTo>
                  <a:pt x="330677" y="355076"/>
                </a:lnTo>
                <a:lnTo>
                  <a:pt x="342869" y="324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316285" y="567398"/>
            <a:ext cx="280670" cy="146685"/>
          </a:xfrm>
          <a:custGeom>
            <a:avLst/>
            <a:gdLst/>
            <a:ahLst/>
            <a:cxnLst/>
            <a:rect l="l" t="t" r="r" b="b"/>
            <a:pathLst>
              <a:path w="280670" h="146684">
                <a:moveTo>
                  <a:pt x="196596" y="111276"/>
                </a:moveTo>
                <a:lnTo>
                  <a:pt x="196596" y="60953"/>
                </a:lnTo>
                <a:lnTo>
                  <a:pt x="39624" y="109715"/>
                </a:lnTo>
                <a:lnTo>
                  <a:pt x="0" y="146291"/>
                </a:lnTo>
                <a:lnTo>
                  <a:pt x="155448" y="114287"/>
                </a:lnTo>
                <a:lnTo>
                  <a:pt x="196596" y="111276"/>
                </a:lnTo>
                <a:close/>
              </a:path>
              <a:path w="280670" h="146684">
                <a:moveTo>
                  <a:pt x="280400" y="105143"/>
                </a:moveTo>
                <a:lnTo>
                  <a:pt x="210296" y="0"/>
                </a:lnTo>
                <a:lnTo>
                  <a:pt x="91440" y="33521"/>
                </a:lnTo>
                <a:lnTo>
                  <a:pt x="196596" y="60953"/>
                </a:lnTo>
                <a:lnTo>
                  <a:pt x="196596" y="111276"/>
                </a:lnTo>
                <a:lnTo>
                  <a:pt x="280400" y="105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8517453" y="986462"/>
            <a:ext cx="372110" cy="713740"/>
          </a:xfrm>
          <a:custGeom>
            <a:avLst/>
            <a:gdLst/>
            <a:ahLst/>
            <a:cxnLst/>
            <a:rect l="l" t="t" r="r" b="b"/>
            <a:pathLst>
              <a:path w="372109" h="713739">
                <a:moveTo>
                  <a:pt x="371810" y="638502"/>
                </a:moveTo>
                <a:lnTo>
                  <a:pt x="320009" y="440400"/>
                </a:lnTo>
                <a:lnTo>
                  <a:pt x="220949" y="214865"/>
                </a:lnTo>
                <a:lnTo>
                  <a:pt x="140192" y="74669"/>
                </a:lnTo>
                <a:lnTo>
                  <a:pt x="62468" y="1524"/>
                </a:lnTo>
                <a:lnTo>
                  <a:pt x="4556" y="0"/>
                </a:lnTo>
                <a:lnTo>
                  <a:pt x="0" y="67049"/>
                </a:lnTo>
                <a:lnTo>
                  <a:pt x="50276" y="39617"/>
                </a:lnTo>
                <a:lnTo>
                  <a:pt x="138668" y="152387"/>
                </a:lnTo>
                <a:lnTo>
                  <a:pt x="230093" y="315445"/>
                </a:lnTo>
                <a:lnTo>
                  <a:pt x="306293" y="545538"/>
                </a:lnTo>
                <a:lnTo>
                  <a:pt x="306293" y="703018"/>
                </a:lnTo>
                <a:lnTo>
                  <a:pt x="336773" y="713178"/>
                </a:lnTo>
                <a:lnTo>
                  <a:pt x="371810" y="638502"/>
                </a:lnTo>
                <a:close/>
              </a:path>
              <a:path w="372109" h="713739">
                <a:moveTo>
                  <a:pt x="306293" y="703018"/>
                </a:moveTo>
                <a:lnTo>
                  <a:pt x="306293" y="545538"/>
                </a:lnTo>
                <a:lnTo>
                  <a:pt x="297149" y="655266"/>
                </a:lnTo>
                <a:lnTo>
                  <a:pt x="225521" y="591258"/>
                </a:lnTo>
                <a:lnTo>
                  <a:pt x="100568" y="345919"/>
                </a:lnTo>
                <a:lnTo>
                  <a:pt x="21320" y="86861"/>
                </a:lnTo>
                <a:lnTo>
                  <a:pt x="4556" y="120383"/>
                </a:lnTo>
                <a:lnTo>
                  <a:pt x="44180" y="277345"/>
                </a:lnTo>
                <a:lnTo>
                  <a:pt x="150845" y="521166"/>
                </a:lnTo>
                <a:lnTo>
                  <a:pt x="263621" y="688794"/>
                </a:lnTo>
                <a:lnTo>
                  <a:pt x="306293" y="7030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235528" y="736550"/>
            <a:ext cx="683260" cy="1480185"/>
          </a:xfrm>
          <a:custGeom>
            <a:avLst/>
            <a:gdLst/>
            <a:ahLst/>
            <a:cxnLst/>
            <a:rect l="l" t="t" r="r" b="b"/>
            <a:pathLst>
              <a:path w="683259" h="1480185">
                <a:moveTo>
                  <a:pt x="682691" y="1394336"/>
                </a:moveTo>
                <a:lnTo>
                  <a:pt x="42672" y="0"/>
                </a:lnTo>
                <a:lnTo>
                  <a:pt x="0" y="0"/>
                </a:lnTo>
                <a:lnTo>
                  <a:pt x="667451" y="1479680"/>
                </a:lnTo>
                <a:lnTo>
                  <a:pt x="682691" y="1394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8192856" y="504921"/>
            <a:ext cx="1169035" cy="2086610"/>
          </a:xfrm>
          <a:custGeom>
            <a:avLst/>
            <a:gdLst/>
            <a:ahLst/>
            <a:cxnLst/>
            <a:rect l="l" t="t" r="r" b="b"/>
            <a:pathLst>
              <a:path w="1169034" h="2086610">
                <a:moveTo>
                  <a:pt x="1120048" y="1683878"/>
                </a:moveTo>
                <a:lnTo>
                  <a:pt x="361157" y="18288"/>
                </a:lnTo>
                <a:lnTo>
                  <a:pt x="128000" y="0"/>
                </a:lnTo>
                <a:lnTo>
                  <a:pt x="0" y="95999"/>
                </a:lnTo>
                <a:lnTo>
                  <a:pt x="132572" y="59429"/>
                </a:lnTo>
                <a:lnTo>
                  <a:pt x="323072" y="64001"/>
                </a:lnTo>
                <a:lnTo>
                  <a:pt x="973759" y="1499489"/>
                </a:lnTo>
                <a:lnTo>
                  <a:pt x="973759" y="1593000"/>
                </a:lnTo>
                <a:lnTo>
                  <a:pt x="998143" y="1597010"/>
                </a:lnTo>
                <a:lnTo>
                  <a:pt x="998143" y="1741775"/>
                </a:lnTo>
                <a:lnTo>
                  <a:pt x="1040815" y="1738727"/>
                </a:lnTo>
                <a:lnTo>
                  <a:pt x="1040815" y="1873881"/>
                </a:lnTo>
                <a:lnTo>
                  <a:pt x="1060612" y="1868267"/>
                </a:lnTo>
                <a:lnTo>
                  <a:pt x="1097188" y="1982287"/>
                </a:lnTo>
                <a:lnTo>
                  <a:pt x="1097188" y="1843883"/>
                </a:lnTo>
                <a:lnTo>
                  <a:pt x="1120048" y="1683878"/>
                </a:lnTo>
                <a:close/>
              </a:path>
              <a:path w="1169034" h="2086610">
                <a:moveTo>
                  <a:pt x="998143" y="1741775"/>
                </a:moveTo>
                <a:lnTo>
                  <a:pt x="998143" y="1597010"/>
                </a:lnTo>
                <a:lnTo>
                  <a:pt x="815279" y="1673210"/>
                </a:lnTo>
                <a:lnTo>
                  <a:pt x="748223" y="1772255"/>
                </a:lnTo>
                <a:lnTo>
                  <a:pt x="975283" y="1676258"/>
                </a:lnTo>
                <a:lnTo>
                  <a:pt x="975283" y="1743407"/>
                </a:lnTo>
                <a:lnTo>
                  <a:pt x="998143" y="1741775"/>
                </a:lnTo>
                <a:close/>
              </a:path>
              <a:path w="1169034" h="2086610">
                <a:moveTo>
                  <a:pt x="973759" y="1593000"/>
                </a:moveTo>
                <a:lnTo>
                  <a:pt x="973759" y="1499489"/>
                </a:lnTo>
                <a:lnTo>
                  <a:pt x="822899" y="1557401"/>
                </a:lnTo>
                <a:lnTo>
                  <a:pt x="749747" y="1638158"/>
                </a:lnTo>
                <a:lnTo>
                  <a:pt x="877747" y="1577213"/>
                </a:lnTo>
                <a:lnTo>
                  <a:pt x="973759" y="1593000"/>
                </a:lnTo>
                <a:close/>
              </a:path>
              <a:path w="1169034" h="2086610">
                <a:moveTo>
                  <a:pt x="1030147" y="1876907"/>
                </a:moveTo>
                <a:lnTo>
                  <a:pt x="1030147" y="1827119"/>
                </a:lnTo>
                <a:lnTo>
                  <a:pt x="914323" y="1863695"/>
                </a:lnTo>
                <a:lnTo>
                  <a:pt x="958519" y="1897223"/>
                </a:lnTo>
                <a:lnTo>
                  <a:pt x="1030147" y="1876907"/>
                </a:lnTo>
                <a:close/>
              </a:path>
              <a:path w="1169034" h="2086610">
                <a:moveTo>
                  <a:pt x="975283" y="1743407"/>
                </a:moveTo>
                <a:lnTo>
                  <a:pt x="975283" y="1676258"/>
                </a:lnTo>
                <a:lnTo>
                  <a:pt x="934135" y="1746347"/>
                </a:lnTo>
                <a:lnTo>
                  <a:pt x="975283" y="1743407"/>
                </a:lnTo>
                <a:close/>
              </a:path>
              <a:path w="1169034" h="2086610">
                <a:moveTo>
                  <a:pt x="1040815" y="1873881"/>
                </a:moveTo>
                <a:lnTo>
                  <a:pt x="1040815" y="1738727"/>
                </a:lnTo>
                <a:lnTo>
                  <a:pt x="978331" y="1789019"/>
                </a:lnTo>
                <a:lnTo>
                  <a:pt x="1030147" y="1827119"/>
                </a:lnTo>
                <a:lnTo>
                  <a:pt x="1030147" y="1876907"/>
                </a:lnTo>
                <a:lnTo>
                  <a:pt x="1040815" y="1873881"/>
                </a:lnTo>
                <a:close/>
              </a:path>
              <a:path w="1169034" h="2086610">
                <a:moveTo>
                  <a:pt x="1168816" y="2086183"/>
                </a:moveTo>
                <a:lnTo>
                  <a:pt x="1097188" y="1843883"/>
                </a:lnTo>
                <a:lnTo>
                  <a:pt x="1097188" y="1982287"/>
                </a:lnTo>
                <a:lnTo>
                  <a:pt x="1112428" y="2029795"/>
                </a:lnTo>
                <a:lnTo>
                  <a:pt x="1112428" y="2084984"/>
                </a:lnTo>
                <a:lnTo>
                  <a:pt x="1168816" y="2086183"/>
                </a:lnTo>
                <a:close/>
              </a:path>
              <a:path w="1169034" h="2086610">
                <a:moveTo>
                  <a:pt x="1112428" y="2084984"/>
                </a:moveTo>
                <a:lnTo>
                  <a:pt x="1112428" y="2029795"/>
                </a:lnTo>
                <a:lnTo>
                  <a:pt x="1097188" y="2084659"/>
                </a:lnTo>
                <a:lnTo>
                  <a:pt x="1112428" y="20849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1499" y="551646"/>
            <a:ext cx="6675400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8245" y="1861204"/>
            <a:ext cx="7670800" cy="4941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heavy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528" y="6717326"/>
            <a:ext cx="24066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1521" y="2418393"/>
            <a:ext cx="6211570" cy="310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8685" marR="1537335" indent="-635" algn="ctr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FF0000"/>
                </a:solidFill>
              </a:rPr>
              <a:t>CORPORATE  C</a:t>
            </a:r>
            <a:r>
              <a:rPr sz="4400" spc="-5" dirty="0">
                <a:solidFill>
                  <a:srgbClr val="FF0000"/>
                </a:solidFill>
              </a:rPr>
              <a:t>O</a:t>
            </a:r>
            <a:r>
              <a:rPr sz="4400" dirty="0">
                <a:solidFill>
                  <a:srgbClr val="FF0000"/>
                </a:solidFill>
              </a:rPr>
              <a:t>M</a:t>
            </a:r>
            <a:r>
              <a:rPr sz="4400" spc="5" dirty="0">
                <a:solidFill>
                  <a:srgbClr val="FF0000"/>
                </a:solidFill>
              </a:rPr>
              <a:t>P</a:t>
            </a:r>
            <a:r>
              <a:rPr sz="4400" spc="-5" dirty="0">
                <a:solidFill>
                  <a:srgbClr val="FF0000"/>
                </a:solidFill>
              </a:rPr>
              <a:t>L</a:t>
            </a:r>
            <a:r>
              <a:rPr sz="4400" dirty="0">
                <a:solidFill>
                  <a:srgbClr val="FF0000"/>
                </a:solidFill>
              </a:rPr>
              <a:t>I</a:t>
            </a:r>
            <a:r>
              <a:rPr sz="4400" spc="-10" dirty="0">
                <a:solidFill>
                  <a:srgbClr val="FF0000"/>
                </a:solidFill>
              </a:rPr>
              <a:t>A</a:t>
            </a:r>
            <a:r>
              <a:rPr sz="4400" spc="-5" dirty="0">
                <a:solidFill>
                  <a:srgbClr val="FF0000"/>
                </a:solidFill>
              </a:rPr>
              <a:t>N</a:t>
            </a:r>
            <a:r>
              <a:rPr sz="4400" dirty="0">
                <a:solidFill>
                  <a:srgbClr val="FF0000"/>
                </a:solidFill>
              </a:rPr>
              <a:t>CE  IN</a:t>
            </a:r>
            <a:r>
              <a:rPr sz="4400" spc="-55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ACTION</a:t>
            </a:r>
            <a:endParaRPr sz="4400"/>
          </a:p>
          <a:p>
            <a:pPr marL="2694305" marR="5080" indent="-2682240">
              <a:lnSpc>
                <a:spcPct val="100000"/>
              </a:lnSpc>
              <a:spcBef>
                <a:spcPts val="755"/>
              </a:spcBef>
            </a:pPr>
            <a:r>
              <a:rPr spc="-5" dirty="0"/>
              <a:t>Taylor’s Special Care Services,  </a:t>
            </a:r>
            <a:r>
              <a:rPr dirty="0"/>
              <a:t>Inc.</a:t>
            </a:r>
          </a:p>
        </p:txBody>
      </p:sp>
      <p:sp>
        <p:nvSpPr>
          <p:cNvPr id="4" name="object 4"/>
          <p:cNvSpPr/>
          <p:nvPr/>
        </p:nvSpPr>
        <p:spPr>
          <a:xfrm>
            <a:off x="844742" y="6315445"/>
            <a:ext cx="963087" cy="777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84637" y="6025908"/>
            <a:ext cx="615644" cy="10667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07829" y="6306301"/>
            <a:ext cx="976801" cy="7863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60663" y="6025908"/>
            <a:ext cx="608025" cy="10667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90762" y="505936"/>
            <a:ext cx="5813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Corporate</a:t>
            </a:r>
            <a:r>
              <a:rPr sz="4400" spc="-85" dirty="0"/>
              <a:t> </a:t>
            </a:r>
            <a:r>
              <a:rPr sz="4400" dirty="0"/>
              <a:t>Compliance</a:t>
            </a:r>
            <a:endParaRPr sz="4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152058" y="950296"/>
            <a:ext cx="7764145" cy="5553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4510" marR="988060" indent="-1153795">
              <a:lnSpc>
                <a:spcPct val="140000"/>
              </a:lnSpc>
              <a:spcBef>
                <a:spcPts val="100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Kickbacks,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Inducements and </a:t>
            </a:r>
            <a:r>
              <a:rPr sz="2800" b="1" spc="-10" dirty="0">
                <a:latin typeface="Comic Sans MS"/>
                <a:cs typeface="Comic Sans MS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Self-Referrals</a:t>
            </a:r>
            <a:endParaRPr sz="2800">
              <a:latin typeface="Comic Sans MS"/>
              <a:cs typeface="Comic Sans MS"/>
            </a:endParaRPr>
          </a:p>
          <a:p>
            <a:pPr marL="12700" marR="5080">
              <a:lnSpc>
                <a:spcPts val="2160"/>
              </a:lnSpc>
              <a:spcBef>
                <a:spcPts val="1275"/>
              </a:spcBef>
              <a:buChar char="-"/>
              <a:tabLst>
                <a:tab pos="278130" algn="l"/>
              </a:tabLst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The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Anti-Kickback Statue</a:t>
            </a:r>
            <a:r>
              <a:rPr sz="2000" b="1" dirty="0">
                <a:latin typeface="Comic Sans MS"/>
                <a:cs typeface="Comic Sans MS"/>
              </a:rPr>
              <a:t> states that </a:t>
            </a:r>
            <a:r>
              <a:rPr sz="2000" b="1" spc="-5" dirty="0">
                <a:latin typeface="Comic Sans MS"/>
                <a:cs typeface="Comic Sans MS"/>
              </a:rPr>
              <a:t>anyone who</a:t>
            </a:r>
            <a:r>
              <a:rPr sz="2000" b="1" spc="-21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knowingly  provides </a:t>
            </a:r>
            <a:r>
              <a:rPr sz="2000" b="1" dirty="0">
                <a:latin typeface="Comic Sans MS"/>
                <a:cs typeface="Comic Sans MS"/>
              </a:rPr>
              <a:t>unlawful </a:t>
            </a:r>
            <a:r>
              <a:rPr sz="2000" b="1" spc="-5" dirty="0">
                <a:latin typeface="Comic Sans MS"/>
                <a:cs typeface="Comic Sans MS"/>
              </a:rPr>
              <a:t>incentives/ payments/compensations </a:t>
            </a:r>
            <a:r>
              <a:rPr sz="2000" b="1" dirty="0">
                <a:latin typeface="Comic Sans MS"/>
                <a:cs typeface="Comic Sans MS"/>
              </a:rPr>
              <a:t>for  </a:t>
            </a:r>
            <a:r>
              <a:rPr sz="2000" b="1" spc="-5" dirty="0">
                <a:latin typeface="Comic Sans MS"/>
                <a:cs typeface="Comic Sans MS"/>
              </a:rPr>
              <a:t>exchange </a:t>
            </a:r>
            <a:r>
              <a:rPr sz="2000" b="1" dirty="0">
                <a:latin typeface="Comic Sans MS"/>
                <a:cs typeface="Comic Sans MS"/>
              </a:rPr>
              <a:t>of </a:t>
            </a:r>
            <a:r>
              <a:rPr sz="2000" b="1" spc="-5" dirty="0">
                <a:latin typeface="Comic Sans MS"/>
                <a:cs typeface="Comic Sans MS"/>
              </a:rPr>
              <a:t>service </a:t>
            </a:r>
            <a:r>
              <a:rPr sz="2000" b="1" dirty="0">
                <a:latin typeface="Comic Sans MS"/>
                <a:cs typeface="Comic Sans MS"/>
              </a:rPr>
              <a:t>or items of value in </a:t>
            </a:r>
            <a:r>
              <a:rPr sz="2000" b="1" spc="-5" dirty="0">
                <a:latin typeface="Comic Sans MS"/>
                <a:cs typeface="Comic Sans MS"/>
              </a:rPr>
              <a:t>exchange </a:t>
            </a:r>
            <a:r>
              <a:rPr sz="2000" b="1" dirty="0">
                <a:latin typeface="Comic Sans MS"/>
                <a:cs typeface="Comic Sans MS"/>
              </a:rPr>
              <a:t>for  </a:t>
            </a:r>
            <a:r>
              <a:rPr sz="2000" b="1" spc="-5" dirty="0">
                <a:latin typeface="Comic Sans MS"/>
                <a:cs typeface="Comic Sans MS"/>
              </a:rPr>
              <a:t>referrals </a:t>
            </a:r>
            <a:r>
              <a:rPr sz="2000" b="1" dirty="0">
                <a:latin typeface="Comic Sans MS"/>
                <a:cs typeface="Comic Sans MS"/>
              </a:rPr>
              <a:t>is guilty of a</a:t>
            </a:r>
            <a:r>
              <a:rPr sz="2000" b="1" spc="-9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crime.</a:t>
            </a:r>
            <a:endParaRPr sz="2000">
              <a:latin typeface="Comic Sans MS"/>
              <a:cs typeface="Comic Sans MS"/>
            </a:endParaRPr>
          </a:p>
          <a:p>
            <a:pPr marL="926465" lvl="1">
              <a:lnSpc>
                <a:spcPct val="100000"/>
              </a:lnSpc>
              <a:spcBef>
                <a:spcPts val="925"/>
              </a:spcBef>
              <a:buChar char="-"/>
              <a:tabLst>
                <a:tab pos="1192530" algn="l"/>
              </a:tabLst>
            </a:pPr>
            <a:r>
              <a:rPr sz="2000" b="1" dirty="0">
                <a:latin typeface="Comic Sans MS"/>
                <a:cs typeface="Comic Sans MS"/>
              </a:rPr>
              <a:t>Example</a:t>
            </a:r>
            <a:endParaRPr sz="2000">
              <a:latin typeface="Comic Sans MS"/>
              <a:cs typeface="Comic Sans MS"/>
            </a:endParaRPr>
          </a:p>
          <a:p>
            <a:pPr marL="926465" marR="1010285" lvl="1">
              <a:lnSpc>
                <a:spcPts val="2160"/>
              </a:lnSpc>
              <a:spcBef>
                <a:spcPts val="1235"/>
              </a:spcBef>
              <a:buChar char="-"/>
              <a:tabLst>
                <a:tab pos="1192530" algn="l"/>
                <a:tab pos="2755265" algn="l"/>
              </a:tabLst>
            </a:pPr>
            <a:r>
              <a:rPr sz="2000" b="1" dirty="0">
                <a:latin typeface="Comic Sans MS"/>
                <a:cs typeface="Comic Sans MS"/>
              </a:rPr>
              <a:t>TSCS </a:t>
            </a:r>
            <a:r>
              <a:rPr sz="2000" b="1" spc="-5" dirty="0">
                <a:latin typeface="Comic Sans MS"/>
                <a:cs typeface="Comic Sans MS"/>
              </a:rPr>
              <a:t>implements measures </a:t>
            </a:r>
            <a:r>
              <a:rPr sz="2000" b="1" dirty="0">
                <a:latin typeface="Comic Sans MS"/>
                <a:cs typeface="Comic Sans MS"/>
              </a:rPr>
              <a:t>to avoid </a:t>
            </a:r>
            <a:r>
              <a:rPr sz="2000" b="1" spc="-5" dirty="0">
                <a:latin typeface="Comic Sans MS"/>
                <a:cs typeface="Comic Sans MS"/>
              </a:rPr>
              <a:t>offering  inappropriate	</a:t>
            </a:r>
            <a:r>
              <a:rPr sz="2000" b="1" spc="-5" dirty="0">
                <a:solidFill>
                  <a:srgbClr val="FF0000"/>
                </a:solidFill>
                <a:latin typeface="Comic Sans MS"/>
                <a:cs typeface="Comic Sans MS"/>
              </a:rPr>
              <a:t>inducements </a:t>
            </a:r>
            <a:r>
              <a:rPr sz="2000" b="1" dirty="0">
                <a:latin typeface="Comic Sans MS"/>
                <a:cs typeface="Comic Sans MS"/>
              </a:rPr>
              <a:t>to</a:t>
            </a:r>
            <a:r>
              <a:rPr sz="2000" b="1" spc="-5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clients.</a:t>
            </a:r>
            <a:endParaRPr sz="2000">
              <a:latin typeface="Comic Sans MS"/>
              <a:cs typeface="Comic Sans MS"/>
            </a:endParaRPr>
          </a:p>
          <a:p>
            <a:pPr marL="926465" marR="182880">
              <a:lnSpc>
                <a:spcPts val="2160"/>
              </a:lnSpc>
              <a:spcBef>
                <a:spcPts val="1200"/>
              </a:spcBef>
            </a:pPr>
            <a:r>
              <a:rPr sz="2000" dirty="0">
                <a:solidFill>
                  <a:srgbClr val="FF0000"/>
                </a:solidFill>
                <a:latin typeface="Comic Sans MS"/>
                <a:cs typeface="Comic Sans MS"/>
              </a:rPr>
              <a:t>- </a:t>
            </a:r>
            <a:r>
              <a:rPr sz="2000" b="1" dirty="0">
                <a:latin typeface="Comic Sans MS"/>
                <a:cs typeface="Comic Sans MS"/>
              </a:rPr>
              <a:t>Example of such </a:t>
            </a:r>
            <a:r>
              <a:rPr sz="2000" b="1" spc="-5" dirty="0">
                <a:latin typeface="Comic Sans MS"/>
                <a:cs typeface="Comic Sans MS"/>
              </a:rPr>
              <a:t>inducements include routinely  waiving coinsurance </a:t>
            </a:r>
            <a:r>
              <a:rPr sz="2000" b="1" dirty="0">
                <a:latin typeface="Comic Sans MS"/>
                <a:cs typeface="Comic Sans MS"/>
              </a:rPr>
              <a:t>or </a:t>
            </a:r>
            <a:r>
              <a:rPr sz="2000" b="1" spc="-5" dirty="0">
                <a:latin typeface="Comic Sans MS"/>
                <a:cs typeface="Comic Sans MS"/>
              </a:rPr>
              <a:t>deductible </a:t>
            </a:r>
            <a:r>
              <a:rPr sz="2000" b="1" dirty="0">
                <a:latin typeface="Comic Sans MS"/>
                <a:cs typeface="Comic Sans MS"/>
              </a:rPr>
              <a:t>amounts without a  “good faith </a:t>
            </a:r>
            <a:r>
              <a:rPr sz="2000" b="1" spc="-5" dirty="0">
                <a:latin typeface="Comic Sans MS"/>
                <a:cs typeface="Comic Sans MS"/>
              </a:rPr>
              <a:t>determination” </a:t>
            </a:r>
            <a:r>
              <a:rPr sz="2000" b="1" dirty="0">
                <a:latin typeface="Comic Sans MS"/>
                <a:cs typeface="Comic Sans MS"/>
              </a:rPr>
              <a:t>that the </a:t>
            </a:r>
            <a:r>
              <a:rPr sz="2000" b="1" spc="-5" dirty="0">
                <a:latin typeface="Comic Sans MS"/>
                <a:cs typeface="Comic Sans MS"/>
              </a:rPr>
              <a:t>client </a:t>
            </a:r>
            <a:r>
              <a:rPr sz="2000" b="1" dirty="0">
                <a:latin typeface="Comic Sans MS"/>
                <a:cs typeface="Comic Sans MS"/>
              </a:rPr>
              <a:t>is in  </a:t>
            </a:r>
            <a:r>
              <a:rPr sz="2000" b="1" spc="-5" dirty="0">
                <a:latin typeface="Comic Sans MS"/>
                <a:cs typeface="Comic Sans MS"/>
              </a:rPr>
              <a:t>financial need </a:t>
            </a:r>
            <a:r>
              <a:rPr sz="2000" b="1" dirty="0">
                <a:latin typeface="Comic Sans MS"/>
                <a:cs typeface="Comic Sans MS"/>
              </a:rPr>
              <a:t>or </a:t>
            </a:r>
            <a:r>
              <a:rPr sz="2000" b="1" spc="-5" dirty="0">
                <a:latin typeface="Comic Sans MS"/>
                <a:cs typeface="Comic Sans MS"/>
              </a:rPr>
              <a:t>“failing </a:t>
            </a:r>
            <a:r>
              <a:rPr sz="2000" b="1" dirty="0">
                <a:latin typeface="Comic Sans MS"/>
                <a:cs typeface="Comic Sans MS"/>
              </a:rPr>
              <a:t>to make </a:t>
            </a:r>
            <a:r>
              <a:rPr sz="2000" b="1" spc="-5" dirty="0">
                <a:latin typeface="Comic Sans MS"/>
                <a:cs typeface="Comic Sans MS"/>
              </a:rPr>
              <a:t>reasonable </a:t>
            </a:r>
            <a:r>
              <a:rPr sz="2000" b="1" dirty="0">
                <a:latin typeface="Comic Sans MS"/>
                <a:cs typeface="Comic Sans MS"/>
              </a:rPr>
              <a:t>efforts”  to collect the </a:t>
            </a:r>
            <a:r>
              <a:rPr sz="2000" b="1" spc="-5" dirty="0">
                <a:latin typeface="Comic Sans MS"/>
                <a:cs typeface="Comic Sans MS"/>
              </a:rPr>
              <a:t>cost-sharing</a:t>
            </a:r>
            <a:r>
              <a:rPr sz="2000" b="1" spc="-114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amount.</a:t>
            </a:r>
            <a:endParaRPr sz="2000">
              <a:latin typeface="Comic Sans MS"/>
              <a:cs typeface="Comic Sans MS"/>
            </a:endParaRPr>
          </a:p>
          <a:p>
            <a:pPr marL="946785">
              <a:lnSpc>
                <a:spcPct val="100000"/>
              </a:lnSpc>
              <a:spcBef>
                <a:spcPts val="925"/>
              </a:spcBef>
            </a:pPr>
            <a:r>
              <a:rPr sz="2000" b="1" dirty="0">
                <a:latin typeface="Comic Sans MS"/>
                <a:cs typeface="Comic Sans MS"/>
              </a:rPr>
              <a:t>-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Physician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Self-referral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Laws</a:t>
            </a:r>
            <a:r>
              <a:rPr sz="2000" b="1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(Stark </a:t>
            </a:r>
            <a:r>
              <a:rPr sz="1800" b="1" dirty="0">
                <a:latin typeface="Comic Sans MS"/>
                <a:cs typeface="Comic Sans MS"/>
              </a:rPr>
              <a:t>I and</a:t>
            </a:r>
            <a:r>
              <a:rPr sz="1800" b="1" spc="-85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II).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14574" y="582126"/>
            <a:ext cx="5813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Corporate</a:t>
            </a:r>
            <a:r>
              <a:rPr sz="4400" spc="-85" dirty="0"/>
              <a:t> </a:t>
            </a:r>
            <a:r>
              <a:rPr sz="4400" dirty="0"/>
              <a:t>Compliance</a:t>
            </a:r>
            <a:endParaRPr sz="4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2578403" y="1584836"/>
            <a:ext cx="575056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Examples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of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Illegal, Unethical</a:t>
            </a:r>
            <a:r>
              <a:rPr sz="2800" b="1" u="heavy" spc="-7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or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2058" y="1883514"/>
            <a:ext cx="7416165" cy="4507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50490">
              <a:lnSpc>
                <a:spcPct val="100000"/>
              </a:lnSpc>
              <a:spcBef>
                <a:spcPts val="95"/>
              </a:spcBef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Fraudulent</a:t>
            </a:r>
            <a:r>
              <a:rPr sz="280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Conduct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900"/>
              </a:spcBef>
              <a:buChar char="-"/>
              <a:tabLst>
                <a:tab pos="278130" algn="l"/>
              </a:tabLst>
            </a:pPr>
            <a:r>
              <a:rPr sz="2000" b="1" dirty="0">
                <a:latin typeface="Comic Sans MS"/>
                <a:cs typeface="Comic Sans MS"/>
              </a:rPr>
              <a:t>Falsification, </a:t>
            </a:r>
            <a:r>
              <a:rPr sz="2000" b="1" spc="-5" dirty="0">
                <a:latin typeface="Comic Sans MS"/>
                <a:cs typeface="Comic Sans MS"/>
              </a:rPr>
              <a:t>forgery </a:t>
            </a:r>
            <a:r>
              <a:rPr sz="2000" b="1" dirty="0">
                <a:latin typeface="Comic Sans MS"/>
                <a:cs typeface="Comic Sans MS"/>
              </a:rPr>
              <a:t>or alteration of TSCS</a:t>
            </a:r>
            <a:r>
              <a:rPr sz="2000" b="1" spc="-17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documents;</a:t>
            </a:r>
            <a:endParaRPr sz="2000">
              <a:latin typeface="Comic Sans MS"/>
              <a:cs typeface="Comic Sans MS"/>
            </a:endParaRPr>
          </a:p>
          <a:p>
            <a:pPr marL="12700" marR="386080">
              <a:lnSpc>
                <a:spcPts val="2160"/>
              </a:lnSpc>
              <a:spcBef>
                <a:spcPts val="1230"/>
              </a:spcBef>
              <a:buChar char="-"/>
              <a:tabLst>
                <a:tab pos="2781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Misappropriation </a:t>
            </a:r>
            <a:r>
              <a:rPr sz="2000" b="1" dirty="0">
                <a:latin typeface="Comic Sans MS"/>
                <a:cs typeface="Comic Sans MS"/>
              </a:rPr>
              <a:t>of TSCS </a:t>
            </a:r>
            <a:r>
              <a:rPr sz="2000" b="1" spc="-5" dirty="0">
                <a:latin typeface="Comic Sans MS"/>
                <a:cs typeface="Comic Sans MS"/>
              </a:rPr>
              <a:t>resources, </a:t>
            </a:r>
            <a:r>
              <a:rPr sz="2000" b="1" dirty="0">
                <a:latin typeface="Comic Sans MS"/>
                <a:cs typeface="Comic Sans MS"/>
              </a:rPr>
              <a:t>such as </a:t>
            </a:r>
            <a:r>
              <a:rPr sz="2000" b="1" spc="-5" dirty="0">
                <a:latin typeface="Comic Sans MS"/>
                <a:cs typeface="Comic Sans MS"/>
              </a:rPr>
              <a:t>supplies,  funds and </a:t>
            </a:r>
            <a:r>
              <a:rPr sz="2000" b="1" dirty="0">
                <a:latin typeface="Comic Sans MS"/>
                <a:cs typeface="Comic Sans MS"/>
              </a:rPr>
              <a:t>other</a:t>
            </a:r>
            <a:r>
              <a:rPr sz="2000" b="1" spc="-4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assets;</a:t>
            </a:r>
            <a:endParaRPr sz="2000">
              <a:latin typeface="Comic Sans MS"/>
              <a:cs typeface="Comic Sans MS"/>
            </a:endParaRPr>
          </a:p>
          <a:p>
            <a:pPr marL="12700" marR="104139">
              <a:lnSpc>
                <a:spcPts val="2160"/>
              </a:lnSpc>
              <a:spcBef>
                <a:spcPts val="1200"/>
              </a:spcBef>
              <a:buChar char="-"/>
              <a:tabLst>
                <a:tab pos="2781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Fraudulent accounting </a:t>
            </a:r>
            <a:r>
              <a:rPr sz="2000" b="1" dirty="0">
                <a:latin typeface="Comic Sans MS"/>
                <a:cs typeface="Comic Sans MS"/>
              </a:rPr>
              <a:t>practices </a:t>
            </a:r>
            <a:r>
              <a:rPr sz="2000" b="1" spc="-5" dirty="0">
                <a:latin typeface="Comic Sans MS"/>
                <a:cs typeface="Comic Sans MS"/>
              </a:rPr>
              <a:t>and reporting fraudulent  financial</a:t>
            </a:r>
            <a:r>
              <a:rPr sz="2000" b="1" spc="-1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information;</a:t>
            </a:r>
            <a:endParaRPr sz="2000">
              <a:latin typeface="Comic Sans MS"/>
              <a:cs typeface="Comic Sans MS"/>
            </a:endParaRPr>
          </a:p>
          <a:p>
            <a:pPr marL="277495" indent="-264795">
              <a:lnSpc>
                <a:spcPct val="100000"/>
              </a:lnSpc>
              <a:spcBef>
                <a:spcPts val="930"/>
              </a:spcBef>
              <a:buChar char="-"/>
              <a:tabLst>
                <a:tab pos="278130" algn="l"/>
              </a:tabLst>
            </a:pPr>
            <a:r>
              <a:rPr sz="2000" b="1" dirty="0">
                <a:latin typeface="Comic Sans MS"/>
                <a:cs typeface="Comic Sans MS"/>
              </a:rPr>
              <a:t>Illegal alteration or manipulation of computer</a:t>
            </a:r>
            <a:r>
              <a:rPr sz="2000" b="1" spc="-22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files;</a:t>
            </a:r>
            <a:endParaRPr sz="2000">
              <a:latin typeface="Comic Sans MS"/>
              <a:cs typeface="Comic Sans MS"/>
            </a:endParaRPr>
          </a:p>
          <a:p>
            <a:pPr marL="12700" marR="722630">
              <a:lnSpc>
                <a:spcPts val="2160"/>
              </a:lnSpc>
              <a:spcBef>
                <a:spcPts val="1230"/>
              </a:spcBef>
              <a:buChar char="-"/>
              <a:tabLst>
                <a:tab pos="278130" algn="l"/>
                <a:tab pos="2755265" algn="l"/>
              </a:tabLst>
            </a:pPr>
            <a:r>
              <a:rPr sz="2000" b="1" spc="-5" dirty="0">
                <a:latin typeface="Comic Sans MS"/>
                <a:cs typeface="Comic Sans MS"/>
              </a:rPr>
              <a:t>Authorizing </a:t>
            </a:r>
            <a:r>
              <a:rPr sz="2000" b="1" dirty="0">
                <a:latin typeface="Comic Sans MS"/>
                <a:cs typeface="Comic Sans MS"/>
              </a:rPr>
              <a:t>or </a:t>
            </a:r>
            <a:r>
              <a:rPr sz="2000" b="1" spc="-5" dirty="0">
                <a:latin typeface="Comic Sans MS"/>
                <a:cs typeface="Comic Sans MS"/>
              </a:rPr>
              <a:t>receiving compensation </a:t>
            </a:r>
            <a:r>
              <a:rPr sz="2000" b="1" dirty="0">
                <a:latin typeface="Comic Sans MS"/>
                <a:cs typeface="Comic Sans MS"/>
              </a:rPr>
              <a:t>for goods not  </a:t>
            </a:r>
            <a:r>
              <a:rPr sz="2000" b="1" spc="-5" dirty="0">
                <a:latin typeface="Comic Sans MS"/>
                <a:cs typeface="Comic Sans MS"/>
              </a:rPr>
              <a:t>received</a:t>
            </a:r>
            <a:r>
              <a:rPr sz="2000" b="1" spc="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or</a:t>
            </a:r>
            <a:r>
              <a:rPr sz="2000" b="1" spc="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services	not</a:t>
            </a:r>
            <a:r>
              <a:rPr sz="2000" b="1" spc="-2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performed;</a:t>
            </a:r>
            <a:endParaRPr sz="2000">
              <a:latin typeface="Comic Sans MS"/>
              <a:cs typeface="Comic Sans MS"/>
            </a:endParaRPr>
          </a:p>
          <a:p>
            <a:pPr marL="278130" marR="5080" indent="-278130">
              <a:lnSpc>
                <a:spcPts val="3360"/>
              </a:lnSpc>
              <a:spcBef>
                <a:spcPts val="240"/>
              </a:spcBef>
              <a:buChar char="-"/>
              <a:tabLst>
                <a:tab pos="278130" algn="l"/>
              </a:tabLst>
            </a:pPr>
            <a:r>
              <a:rPr sz="2000" b="1" dirty="0">
                <a:latin typeface="Comic Sans MS"/>
                <a:cs typeface="Comic Sans MS"/>
              </a:rPr>
              <a:t>Pursuit of a </a:t>
            </a:r>
            <a:r>
              <a:rPr sz="2000" b="1" spc="-5" dirty="0">
                <a:latin typeface="Comic Sans MS"/>
                <a:cs typeface="Comic Sans MS"/>
              </a:rPr>
              <a:t>benefit </a:t>
            </a:r>
            <a:r>
              <a:rPr sz="2000" b="1" dirty="0">
                <a:latin typeface="Comic Sans MS"/>
                <a:cs typeface="Comic Sans MS"/>
              </a:rPr>
              <a:t>or </a:t>
            </a:r>
            <a:r>
              <a:rPr sz="2000" b="1" spc="-5" dirty="0">
                <a:latin typeface="Comic Sans MS"/>
                <a:cs typeface="Comic Sans MS"/>
              </a:rPr>
              <a:t>advantage </a:t>
            </a:r>
            <a:r>
              <a:rPr sz="2000" b="1" dirty="0">
                <a:latin typeface="Comic Sans MS"/>
                <a:cs typeface="Comic Sans MS"/>
              </a:rPr>
              <a:t>in violation of an</a:t>
            </a:r>
            <a:r>
              <a:rPr sz="2000" b="1" spc="-18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TSCS  policy.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91228" y="6735521"/>
            <a:ext cx="2152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omic Sans MS"/>
                <a:cs typeface="Comic Sans MS"/>
              </a:rPr>
              <a:t>12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243149" y="505936"/>
            <a:ext cx="5813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Corporate</a:t>
            </a:r>
            <a:r>
              <a:rPr sz="4400" spc="-85" dirty="0"/>
              <a:t> </a:t>
            </a:r>
            <a:r>
              <a:rPr sz="4400" dirty="0"/>
              <a:t>Compliance</a:t>
            </a:r>
            <a:endParaRPr sz="4400"/>
          </a:p>
        </p:txBody>
      </p:sp>
      <p:sp>
        <p:nvSpPr>
          <p:cNvPr id="9" name="object 9"/>
          <p:cNvSpPr txBox="1"/>
          <p:nvPr/>
        </p:nvSpPr>
        <p:spPr>
          <a:xfrm>
            <a:off x="1304441" y="944260"/>
            <a:ext cx="7764145" cy="5724525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L="1850389">
              <a:lnSpc>
                <a:spcPct val="100000"/>
              </a:lnSpc>
              <a:spcBef>
                <a:spcPts val="1490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Reporting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Fraudulent</a:t>
            </a:r>
            <a:r>
              <a:rPr sz="2800" b="1" u="heavy" spc="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Conduct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000" b="1" spc="-5" dirty="0">
                <a:latin typeface="Comic Sans MS"/>
                <a:cs typeface="Comic Sans MS"/>
              </a:rPr>
              <a:t>Report prohibited conduct</a:t>
            </a:r>
            <a:r>
              <a:rPr sz="2000" b="1" spc="-7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immediately.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000" b="1" spc="-5" dirty="0">
                <a:latin typeface="Comic Sans MS"/>
                <a:cs typeface="Comic Sans MS"/>
              </a:rPr>
              <a:t>Reports </a:t>
            </a:r>
            <a:r>
              <a:rPr sz="2000" b="1" dirty="0">
                <a:latin typeface="Comic Sans MS"/>
                <a:cs typeface="Comic Sans MS"/>
              </a:rPr>
              <a:t>of </a:t>
            </a:r>
            <a:r>
              <a:rPr sz="2000" b="1" spc="-5" dirty="0">
                <a:latin typeface="Comic Sans MS"/>
                <a:cs typeface="Comic Sans MS"/>
              </a:rPr>
              <a:t>suspected </a:t>
            </a:r>
            <a:r>
              <a:rPr sz="2000" b="1" dirty="0">
                <a:latin typeface="Comic Sans MS"/>
                <a:cs typeface="Comic Sans MS"/>
              </a:rPr>
              <a:t>misconduct are taken </a:t>
            </a:r>
            <a:r>
              <a:rPr sz="2000" b="1" spc="-5" dirty="0">
                <a:latin typeface="Comic Sans MS"/>
                <a:cs typeface="Comic Sans MS"/>
              </a:rPr>
              <a:t>very</a:t>
            </a:r>
            <a:r>
              <a:rPr sz="2000" b="1" spc="-14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seriously.</a:t>
            </a:r>
            <a:endParaRPr sz="2000">
              <a:latin typeface="Comic Sans MS"/>
              <a:cs typeface="Comic Sans MS"/>
            </a:endParaRPr>
          </a:p>
          <a:p>
            <a:pPr marL="12700" marR="141605">
              <a:lnSpc>
                <a:spcPts val="2160"/>
              </a:lnSpc>
              <a:spcBef>
                <a:spcPts val="1230"/>
              </a:spcBef>
            </a:pPr>
            <a:r>
              <a:rPr sz="2000" b="1" spc="-5" dirty="0">
                <a:latin typeface="Comic Sans MS"/>
                <a:cs typeface="Comic Sans MS"/>
              </a:rPr>
              <a:t>Reports </a:t>
            </a:r>
            <a:r>
              <a:rPr sz="2000" b="1" dirty="0">
                <a:latin typeface="Comic Sans MS"/>
                <a:cs typeface="Comic Sans MS"/>
              </a:rPr>
              <a:t>may </a:t>
            </a:r>
            <a:r>
              <a:rPr sz="2000" b="1" spc="-5" dirty="0">
                <a:latin typeface="Comic Sans MS"/>
                <a:cs typeface="Comic Sans MS"/>
              </a:rPr>
              <a:t>be </a:t>
            </a:r>
            <a:r>
              <a:rPr sz="2000" b="1" dirty="0">
                <a:latin typeface="Comic Sans MS"/>
                <a:cs typeface="Comic Sans MS"/>
              </a:rPr>
              <a:t>made </a:t>
            </a:r>
            <a:r>
              <a:rPr sz="2000" b="1" spc="-5" dirty="0">
                <a:latin typeface="Comic Sans MS"/>
                <a:cs typeface="Comic Sans MS"/>
              </a:rPr>
              <a:t>either </a:t>
            </a:r>
            <a:r>
              <a:rPr sz="2000" b="1" dirty="0">
                <a:latin typeface="Comic Sans MS"/>
                <a:cs typeface="Comic Sans MS"/>
              </a:rPr>
              <a:t>in </a:t>
            </a:r>
            <a:r>
              <a:rPr sz="2000" b="1" spc="-5" dirty="0">
                <a:latin typeface="Comic Sans MS"/>
                <a:cs typeface="Comic Sans MS"/>
              </a:rPr>
              <a:t>writing </a:t>
            </a:r>
            <a:r>
              <a:rPr sz="2000" b="1" dirty="0">
                <a:latin typeface="Comic Sans MS"/>
                <a:cs typeface="Comic Sans MS"/>
              </a:rPr>
              <a:t>or orally </a:t>
            </a:r>
            <a:r>
              <a:rPr sz="2000" b="1" spc="-5" dirty="0">
                <a:latin typeface="Comic Sans MS"/>
                <a:cs typeface="Comic Sans MS"/>
              </a:rPr>
              <a:t>(in person,  over </a:t>
            </a:r>
            <a:r>
              <a:rPr sz="2000" b="1" dirty="0">
                <a:latin typeface="Comic Sans MS"/>
                <a:cs typeface="Comic Sans MS"/>
              </a:rPr>
              <a:t>the </a:t>
            </a:r>
            <a:r>
              <a:rPr sz="2000" b="1" spc="-5" dirty="0">
                <a:latin typeface="Comic Sans MS"/>
                <a:cs typeface="Comic Sans MS"/>
              </a:rPr>
              <a:t>phone </a:t>
            </a:r>
            <a:r>
              <a:rPr sz="2000" b="1" dirty="0">
                <a:latin typeface="Comic Sans MS"/>
                <a:cs typeface="Comic Sans MS"/>
              </a:rPr>
              <a:t>through the office </a:t>
            </a:r>
            <a:r>
              <a:rPr sz="2000" b="1" spc="-5" dirty="0">
                <a:latin typeface="Comic Sans MS"/>
                <a:cs typeface="Comic Sans MS"/>
              </a:rPr>
              <a:t>telephone number, </a:t>
            </a:r>
            <a:r>
              <a:rPr sz="2000" b="1" dirty="0">
                <a:latin typeface="Comic Sans MS"/>
                <a:cs typeface="Comic Sans MS"/>
              </a:rPr>
              <a:t>or</a:t>
            </a:r>
            <a:r>
              <a:rPr sz="2000" b="1" spc="-18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over  phone </a:t>
            </a:r>
            <a:r>
              <a:rPr sz="2000" b="1" dirty="0">
                <a:latin typeface="Comic Sans MS"/>
                <a:cs typeface="Comic Sans MS"/>
              </a:rPr>
              <a:t>through the toll-free </a:t>
            </a:r>
            <a:r>
              <a:rPr sz="2000" b="1" spc="-5" dirty="0">
                <a:latin typeface="Comic Sans MS"/>
                <a:cs typeface="Comic Sans MS"/>
              </a:rPr>
              <a:t>hotline and </a:t>
            </a:r>
            <a:r>
              <a:rPr sz="2000" b="1" dirty="0">
                <a:latin typeface="Comic Sans MS"/>
                <a:cs typeface="Comic Sans MS"/>
              </a:rPr>
              <a:t>may </a:t>
            </a:r>
            <a:r>
              <a:rPr sz="2000" b="1" spc="-5" dirty="0">
                <a:latin typeface="Comic Sans MS"/>
                <a:cs typeface="Comic Sans MS"/>
              </a:rPr>
              <a:t>be </a:t>
            </a:r>
            <a:r>
              <a:rPr sz="2000" b="1" dirty="0">
                <a:latin typeface="Comic Sans MS"/>
                <a:cs typeface="Comic Sans MS"/>
              </a:rPr>
              <a:t>made  </a:t>
            </a:r>
            <a:r>
              <a:rPr sz="2000" b="1" spc="-5" dirty="0">
                <a:latin typeface="Comic Sans MS"/>
                <a:cs typeface="Comic Sans MS"/>
              </a:rPr>
              <a:t>anonymously.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000" b="1" spc="-5" dirty="0">
                <a:latin typeface="Comic Sans MS"/>
                <a:cs typeface="Comic Sans MS"/>
              </a:rPr>
              <a:t>Provide </a:t>
            </a:r>
            <a:r>
              <a:rPr sz="2000" b="1" dirty="0">
                <a:latin typeface="Comic Sans MS"/>
                <a:cs typeface="Comic Sans MS"/>
              </a:rPr>
              <a:t>as much factual information as</a:t>
            </a:r>
            <a:r>
              <a:rPr sz="2000" b="1" spc="-16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possible.</a:t>
            </a:r>
            <a:endParaRPr sz="2000">
              <a:latin typeface="Comic Sans MS"/>
              <a:cs typeface="Comic Sans MS"/>
            </a:endParaRPr>
          </a:p>
          <a:p>
            <a:pPr marL="2705100" marR="375920" indent="-1405255">
              <a:lnSpc>
                <a:spcPct val="140000"/>
              </a:lnSpc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To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the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extent possible,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the following</a:t>
            </a:r>
            <a:r>
              <a:rPr sz="2000" b="1" u="heavy" spc="-16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information </a:t>
            </a:r>
            <a:r>
              <a:rPr sz="2000" b="1" dirty="0">
                <a:latin typeface="Comic Sans MS"/>
                <a:cs typeface="Comic Sans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should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be</a:t>
            </a:r>
            <a:r>
              <a:rPr sz="2000" b="1" u="heavy" spc="-4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included:</a:t>
            </a:r>
            <a:endParaRPr sz="20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955"/>
              </a:spcBef>
            </a:pPr>
            <a:r>
              <a:rPr sz="2000" b="1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The </a:t>
            </a:r>
            <a:r>
              <a:rPr sz="2000" b="1" dirty="0">
                <a:latin typeface="Comic Sans MS"/>
                <a:cs typeface="Comic Sans MS"/>
              </a:rPr>
              <a:t>alleged </a:t>
            </a:r>
            <a:r>
              <a:rPr sz="2000" b="1" spc="-5" dirty="0">
                <a:latin typeface="Comic Sans MS"/>
                <a:cs typeface="Comic Sans MS"/>
              </a:rPr>
              <a:t>event, </a:t>
            </a:r>
            <a:r>
              <a:rPr sz="2000" b="1" dirty="0">
                <a:latin typeface="Comic Sans MS"/>
                <a:cs typeface="Comic Sans MS"/>
              </a:rPr>
              <a:t>matter or</a:t>
            </a:r>
            <a:r>
              <a:rPr sz="2000" b="1" spc="-13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issue</a:t>
            </a:r>
            <a:endParaRPr sz="20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sz="2000" b="1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The name </a:t>
            </a:r>
            <a:r>
              <a:rPr sz="2000" b="1" dirty="0">
                <a:latin typeface="Comic Sans MS"/>
                <a:cs typeface="Comic Sans MS"/>
              </a:rPr>
              <a:t>of the </a:t>
            </a:r>
            <a:r>
              <a:rPr sz="2000" b="1" spc="-5" dirty="0">
                <a:latin typeface="Comic Sans MS"/>
                <a:cs typeface="Comic Sans MS"/>
              </a:rPr>
              <a:t>person</a:t>
            </a:r>
            <a:r>
              <a:rPr sz="2000" b="1" spc="-9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involved</a:t>
            </a:r>
            <a:endParaRPr sz="20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sz="2000" b="1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The </a:t>
            </a:r>
            <a:r>
              <a:rPr sz="2000" b="1" dirty="0">
                <a:latin typeface="Comic Sans MS"/>
                <a:cs typeface="Comic Sans MS"/>
              </a:rPr>
              <a:t>approximate </a:t>
            </a:r>
            <a:r>
              <a:rPr sz="2000" b="1" spc="-5" dirty="0">
                <a:latin typeface="Comic Sans MS"/>
                <a:cs typeface="Comic Sans MS"/>
              </a:rPr>
              <a:t>date(s) and location(s) </a:t>
            </a:r>
            <a:r>
              <a:rPr sz="2000" b="1" dirty="0">
                <a:latin typeface="Comic Sans MS"/>
                <a:cs typeface="Comic Sans MS"/>
              </a:rPr>
              <a:t>of each</a:t>
            </a:r>
            <a:r>
              <a:rPr sz="2000" b="1" spc="-13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event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000" b="1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Any additional information, documentation </a:t>
            </a:r>
            <a:r>
              <a:rPr sz="2000" b="1" dirty="0">
                <a:latin typeface="Comic Sans MS"/>
                <a:cs typeface="Comic Sans MS"/>
              </a:rPr>
              <a:t>or other</a:t>
            </a:r>
            <a:r>
              <a:rPr sz="2000" b="1" spc="-5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evidence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58974" y="6612092"/>
            <a:ext cx="56572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mic Sans MS"/>
                <a:cs typeface="Comic Sans MS"/>
              </a:rPr>
              <a:t>believed </a:t>
            </a:r>
            <a:r>
              <a:rPr sz="2000" b="1" dirty="0">
                <a:latin typeface="Comic Sans MS"/>
                <a:cs typeface="Comic Sans MS"/>
              </a:rPr>
              <a:t>to </a:t>
            </a:r>
            <a:r>
              <a:rPr sz="2000" b="1" spc="-5" dirty="0">
                <a:latin typeface="Comic Sans MS"/>
                <a:cs typeface="Comic Sans MS"/>
              </a:rPr>
              <a:t>support </a:t>
            </a:r>
            <a:r>
              <a:rPr sz="2000" b="1" dirty="0">
                <a:latin typeface="Comic Sans MS"/>
                <a:cs typeface="Comic Sans MS"/>
              </a:rPr>
              <a:t>the complaint or</a:t>
            </a:r>
            <a:r>
              <a:rPr sz="2000" b="1" spc="-11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concern.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91228" y="6735521"/>
            <a:ext cx="2152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omic Sans MS"/>
                <a:cs typeface="Comic Sans MS"/>
              </a:rPr>
              <a:t>13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0629" y="1770748"/>
            <a:ext cx="7302500" cy="494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Font typeface="Comic Sans MS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omic Sans MS"/>
                <a:cs typeface="Comic Sans MS"/>
              </a:rPr>
              <a:t>Chief Operating Officer/Corporate  Compliance Officer</a:t>
            </a:r>
            <a:endParaRPr sz="3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latin typeface="Comic Sans MS"/>
                <a:cs typeface="Comic Sans MS"/>
              </a:rPr>
              <a:t>TSCS HOTLINE</a:t>
            </a:r>
            <a:r>
              <a:rPr sz="3200" b="1" spc="-70" dirty="0">
                <a:latin typeface="Comic Sans MS"/>
                <a:cs typeface="Comic Sans MS"/>
              </a:rPr>
              <a:t> </a:t>
            </a:r>
            <a:r>
              <a:rPr sz="3200" b="1" spc="-5" dirty="0">
                <a:latin typeface="Comic Sans MS"/>
                <a:cs typeface="Comic Sans MS"/>
              </a:rPr>
              <a:t>1-248-350-0357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50">
              <a:latin typeface="Times New Roman"/>
              <a:cs typeface="Times New Roman"/>
            </a:endParaRPr>
          </a:p>
          <a:p>
            <a:pPr marL="536575">
              <a:lnSpc>
                <a:spcPct val="100000"/>
              </a:lnSpc>
            </a:pPr>
            <a:r>
              <a:rPr sz="2600" b="1" dirty="0">
                <a:latin typeface="Comic Sans MS"/>
                <a:cs typeface="Comic Sans MS"/>
              </a:rPr>
              <a:t>AND</a:t>
            </a:r>
            <a:r>
              <a:rPr sz="2600" b="1" spc="-25" dirty="0">
                <a:latin typeface="Comic Sans MS"/>
                <a:cs typeface="Comic Sans MS"/>
              </a:rPr>
              <a:t> </a:t>
            </a:r>
            <a:r>
              <a:rPr sz="2600" b="1" dirty="0">
                <a:latin typeface="Comic Sans MS"/>
                <a:cs typeface="Comic Sans MS"/>
              </a:rPr>
              <a:t>REMEMBER…</a:t>
            </a:r>
            <a:endParaRPr sz="2600">
              <a:latin typeface="Comic Sans MS"/>
              <a:cs typeface="Comic Sans MS"/>
            </a:endParaRPr>
          </a:p>
          <a:p>
            <a:pPr marL="536575" marR="326390" lvl="1">
              <a:lnSpc>
                <a:spcPct val="100000"/>
              </a:lnSpc>
              <a:spcBef>
                <a:spcPts val="1560"/>
              </a:spcBef>
              <a:buSzPct val="94230"/>
              <a:buFont typeface="Lucida Sans Unicode"/>
              <a:buChar char="◆"/>
              <a:tabLst>
                <a:tab pos="959485" algn="l"/>
              </a:tabLst>
            </a:pPr>
            <a:r>
              <a:rPr sz="2600" b="1" dirty="0">
                <a:latin typeface="Comic Sans MS"/>
                <a:cs typeface="Comic Sans MS"/>
              </a:rPr>
              <a:t>Employees and </a:t>
            </a:r>
            <a:r>
              <a:rPr sz="2600" b="1" spc="-5" dirty="0">
                <a:latin typeface="Comic Sans MS"/>
                <a:cs typeface="Comic Sans MS"/>
              </a:rPr>
              <a:t>subcontractors </a:t>
            </a:r>
            <a:r>
              <a:rPr sz="2600" b="1" dirty="0">
                <a:latin typeface="Comic Sans MS"/>
                <a:cs typeface="Comic Sans MS"/>
              </a:rPr>
              <a:t>are  </a:t>
            </a:r>
            <a:r>
              <a:rPr sz="2600" b="1" spc="-5" dirty="0">
                <a:latin typeface="Comic Sans MS"/>
                <a:cs typeface="Comic Sans MS"/>
              </a:rPr>
              <a:t>protected </a:t>
            </a:r>
            <a:r>
              <a:rPr sz="2600" b="1" dirty="0">
                <a:latin typeface="Comic Sans MS"/>
                <a:cs typeface="Comic Sans MS"/>
              </a:rPr>
              <a:t>by </a:t>
            </a:r>
            <a:r>
              <a:rPr sz="2600" b="1" spc="-5" dirty="0">
                <a:latin typeface="Comic Sans MS"/>
                <a:cs typeface="Comic Sans MS"/>
              </a:rPr>
              <a:t>“Whistle-Blower” </a:t>
            </a:r>
            <a:r>
              <a:rPr sz="2600" b="1" dirty="0">
                <a:latin typeface="Comic Sans MS"/>
                <a:cs typeface="Comic Sans MS"/>
              </a:rPr>
              <a:t>statutes  </a:t>
            </a:r>
            <a:r>
              <a:rPr sz="2600" b="1" spc="-5" dirty="0">
                <a:latin typeface="Comic Sans MS"/>
                <a:cs typeface="Comic Sans MS"/>
              </a:rPr>
              <a:t>when reports of alleged corporate  </a:t>
            </a:r>
            <a:r>
              <a:rPr sz="2600" b="1" dirty="0">
                <a:latin typeface="Comic Sans MS"/>
                <a:cs typeface="Comic Sans MS"/>
              </a:rPr>
              <a:t>compliance </a:t>
            </a:r>
            <a:r>
              <a:rPr sz="2600" b="1" spc="-5" dirty="0">
                <a:latin typeface="Comic Sans MS"/>
                <a:cs typeface="Comic Sans MS"/>
              </a:rPr>
              <a:t>violations </a:t>
            </a:r>
            <a:r>
              <a:rPr sz="2600" b="1" dirty="0">
                <a:latin typeface="Comic Sans MS"/>
                <a:cs typeface="Comic Sans MS"/>
              </a:rPr>
              <a:t>are</a:t>
            </a:r>
            <a:r>
              <a:rPr sz="2600" b="1" spc="-80" dirty="0">
                <a:latin typeface="Comic Sans MS"/>
                <a:cs typeface="Comic Sans MS"/>
              </a:rPr>
              <a:t> </a:t>
            </a:r>
            <a:r>
              <a:rPr sz="2600" b="1" dirty="0">
                <a:latin typeface="Comic Sans MS"/>
                <a:cs typeface="Comic Sans MS"/>
              </a:rPr>
              <a:t>made.</a:t>
            </a:r>
            <a:endParaRPr sz="2600">
              <a:latin typeface="Comic Sans MS"/>
              <a:cs typeface="Comic Sans MS"/>
            </a:endParaRPr>
          </a:p>
          <a:p>
            <a:pPr marL="958850" lvl="1" indent="-422275">
              <a:lnSpc>
                <a:spcPct val="100000"/>
              </a:lnSpc>
              <a:spcBef>
                <a:spcPts val="1410"/>
              </a:spcBef>
              <a:buSzPct val="94230"/>
              <a:buFont typeface="Lucida Sans Unicode"/>
              <a:buChar char="◆"/>
              <a:tabLst>
                <a:tab pos="959485" algn="l"/>
              </a:tabLst>
            </a:pPr>
            <a:r>
              <a:rPr sz="2600" b="1" spc="-5" dirty="0">
                <a:latin typeface="Comic Sans MS"/>
                <a:cs typeface="Comic Sans MS"/>
              </a:rPr>
              <a:t>There </a:t>
            </a:r>
            <a:r>
              <a:rPr sz="2600" b="1" dirty="0">
                <a:latin typeface="Comic Sans MS"/>
                <a:cs typeface="Comic Sans MS"/>
              </a:rPr>
              <a:t>is </a:t>
            </a:r>
            <a:r>
              <a:rPr sz="2750" b="1" i="1" spc="-80" dirty="0">
                <a:latin typeface="Comic Sans MS"/>
                <a:cs typeface="Comic Sans MS"/>
              </a:rPr>
              <a:t>no</a:t>
            </a:r>
            <a:r>
              <a:rPr sz="2750" b="1" i="1" spc="-105" dirty="0">
                <a:latin typeface="Comic Sans MS"/>
                <a:cs typeface="Comic Sans MS"/>
              </a:rPr>
              <a:t> </a:t>
            </a:r>
            <a:r>
              <a:rPr sz="2600" b="1" spc="-5" dirty="0">
                <a:latin typeface="Comic Sans MS"/>
                <a:cs typeface="Comic Sans MS"/>
              </a:rPr>
              <a:t>retaliation.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77964" y="5644941"/>
            <a:ext cx="1735683" cy="12358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593631" y="375346"/>
            <a:ext cx="4956810" cy="1023619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65"/>
              </a:spcBef>
            </a:pPr>
            <a:r>
              <a:rPr sz="2800" spc="-5" dirty="0"/>
              <a:t>Corporate</a:t>
            </a:r>
            <a:r>
              <a:rPr sz="2800" dirty="0"/>
              <a:t> </a:t>
            </a:r>
            <a:r>
              <a:rPr sz="2800" spc="-5" dirty="0"/>
              <a:t>Compliance</a:t>
            </a:r>
            <a:endParaRPr sz="2800"/>
          </a:p>
          <a:p>
            <a:pPr algn="ctr">
              <a:lnSpc>
                <a:spcPct val="100000"/>
              </a:lnSpc>
              <a:spcBef>
                <a:spcPts val="750"/>
              </a:spcBef>
            </a:pPr>
            <a:r>
              <a:rPr sz="2400" dirty="0"/>
              <a:t>HOW </a:t>
            </a:r>
            <a:r>
              <a:rPr sz="2400" spc="-5" dirty="0"/>
              <a:t>TO REPORT</a:t>
            </a:r>
            <a:r>
              <a:rPr sz="2400" spc="-65" dirty="0"/>
              <a:t> </a:t>
            </a:r>
            <a:r>
              <a:rPr sz="2400" spc="-5" dirty="0"/>
              <a:t>VIOLATIONS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91228" y="6735521"/>
            <a:ext cx="2152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omic Sans MS"/>
                <a:cs typeface="Comic Sans MS"/>
              </a:rPr>
              <a:t>14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619539" y="342877"/>
            <a:ext cx="47542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Corporate</a:t>
            </a:r>
            <a:r>
              <a:rPr sz="3600" spc="-65" dirty="0"/>
              <a:t> </a:t>
            </a:r>
            <a:r>
              <a:rPr sz="3600" spc="-5" dirty="0"/>
              <a:t>Compliance</a:t>
            </a:r>
            <a:endParaRPr sz="3600"/>
          </a:p>
          <a:p>
            <a:pPr algn="ctr">
              <a:lnSpc>
                <a:spcPct val="100000"/>
              </a:lnSpc>
            </a:pPr>
            <a:r>
              <a:rPr sz="3600" dirty="0"/>
              <a:t>- </a:t>
            </a:r>
            <a:r>
              <a:rPr sz="3600" spc="-5" dirty="0"/>
              <a:t>What is</a:t>
            </a:r>
            <a:r>
              <a:rPr sz="3600" spc="-40" dirty="0"/>
              <a:t> </a:t>
            </a:r>
            <a:r>
              <a:rPr sz="3600" spc="-10" dirty="0"/>
              <a:t>HIPAA?</a:t>
            </a:r>
            <a:endParaRPr sz="3600"/>
          </a:p>
        </p:txBody>
      </p:sp>
      <p:sp>
        <p:nvSpPr>
          <p:cNvPr id="9" name="object 9"/>
          <p:cNvSpPr txBox="1"/>
          <p:nvPr/>
        </p:nvSpPr>
        <p:spPr>
          <a:xfrm>
            <a:off x="1456829" y="1470548"/>
            <a:ext cx="7356475" cy="4930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22630">
              <a:lnSpc>
                <a:spcPct val="100000"/>
              </a:lnSpc>
              <a:spcBef>
                <a:spcPts val="95"/>
              </a:spcBef>
              <a:tabLst>
                <a:tab pos="1459865" algn="l"/>
              </a:tabLst>
            </a:pP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B.	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Privacy</a:t>
            </a:r>
            <a:endParaRPr sz="2800">
              <a:latin typeface="Comic Sans MS"/>
              <a:cs typeface="Comic Sans MS"/>
            </a:endParaRPr>
          </a:p>
          <a:p>
            <a:pPr marL="346075" marR="5080" indent="-346075">
              <a:lnSpc>
                <a:spcPct val="136000"/>
              </a:lnSpc>
              <a:spcBef>
                <a:spcPts val="1955"/>
              </a:spcBef>
              <a:buClr>
                <a:srgbClr val="FF0000"/>
              </a:buClr>
              <a:buSzPct val="108333"/>
              <a:buFont typeface="Wingdings"/>
              <a:buChar char=""/>
              <a:tabLst>
                <a:tab pos="346075" algn="l"/>
                <a:tab pos="346710" algn="l"/>
              </a:tabLst>
            </a:pPr>
            <a:r>
              <a:rPr sz="2400" b="1" spc="-5" dirty="0">
                <a:latin typeface="Comic Sans MS"/>
                <a:cs typeface="Comic Sans MS"/>
              </a:rPr>
              <a:t>Congress passed </a:t>
            </a:r>
            <a:r>
              <a:rPr sz="2400" b="1" dirty="0">
                <a:latin typeface="Comic Sans MS"/>
                <a:cs typeface="Comic Sans MS"/>
              </a:rPr>
              <a:t>the </a:t>
            </a:r>
            <a:r>
              <a:rPr sz="2500" b="1" i="1" spc="-60" dirty="0">
                <a:latin typeface="Comic Sans MS"/>
                <a:cs typeface="Comic Sans MS"/>
              </a:rPr>
              <a:t>Health </a:t>
            </a:r>
            <a:r>
              <a:rPr sz="2500" b="1" i="1" spc="-55" dirty="0">
                <a:latin typeface="Comic Sans MS"/>
                <a:cs typeface="Comic Sans MS"/>
              </a:rPr>
              <a:t>Insurance  </a:t>
            </a:r>
            <a:r>
              <a:rPr sz="2500" b="1" i="1" spc="-50" dirty="0">
                <a:latin typeface="Comic Sans MS"/>
                <a:cs typeface="Comic Sans MS"/>
              </a:rPr>
              <a:t>Portability </a:t>
            </a:r>
            <a:r>
              <a:rPr sz="2500" b="1" i="1" spc="-60" dirty="0">
                <a:latin typeface="Comic Sans MS"/>
                <a:cs typeface="Comic Sans MS"/>
              </a:rPr>
              <a:t>and </a:t>
            </a:r>
            <a:r>
              <a:rPr sz="2500" b="1" i="1" spc="-55" dirty="0">
                <a:latin typeface="Comic Sans MS"/>
                <a:cs typeface="Comic Sans MS"/>
              </a:rPr>
              <a:t>Accountability </a:t>
            </a:r>
            <a:r>
              <a:rPr sz="2500" b="1" i="1" spc="-60" dirty="0">
                <a:latin typeface="Comic Sans MS"/>
                <a:cs typeface="Comic Sans MS"/>
              </a:rPr>
              <a:t>Act </a:t>
            </a:r>
            <a:r>
              <a:rPr sz="2500" b="1" i="1" spc="-45" dirty="0">
                <a:latin typeface="Comic Sans MS"/>
                <a:cs typeface="Comic Sans MS"/>
              </a:rPr>
              <a:t>in</a:t>
            </a:r>
            <a:r>
              <a:rPr sz="2500" b="1" i="1" dirty="0">
                <a:latin typeface="Comic Sans MS"/>
                <a:cs typeface="Comic Sans MS"/>
              </a:rPr>
              <a:t> </a:t>
            </a:r>
            <a:r>
              <a:rPr sz="2500" b="1" i="1" spc="-55" dirty="0">
                <a:latin typeface="Comic Sans MS"/>
                <a:cs typeface="Comic Sans MS"/>
              </a:rPr>
              <a:t>1996</a:t>
            </a:r>
            <a:r>
              <a:rPr sz="2400" b="1" spc="-55" dirty="0"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 marL="469265">
              <a:lnSpc>
                <a:spcPct val="100000"/>
              </a:lnSpc>
              <a:spcBef>
                <a:spcPts val="113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Purpose</a:t>
            </a:r>
            <a:r>
              <a:rPr sz="2400" b="1" spc="-5" dirty="0">
                <a:latin typeface="Comic Sans MS"/>
                <a:cs typeface="Comic Sans MS"/>
              </a:rPr>
              <a:t>:</a:t>
            </a:r>
            <a:endParaRPr sz="2400">
              <a:latin typeface="Comic Sans MS"/>
              <a:cs typeface="Comic Sans MS"/>
            </a:endParaRPr>
          </a:p>
          <a:p>
            <a:pPr marL="469265" marR="862330" lvl="1">
              <a:lnSpc>
                <a:spcPts val="2160"/>
              </a:lnSpc>
              <a:spcBef>
                <a:spcPts val="1250"/>
              </a:spcBef>
              <a:buChar char="-"/>
              <a:tabLst>
                <a:tab pos="7353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To assure </a:t>
            </a:r>
            <a:r>
              <a:rPr sz="2000" b="1" dirty="0">
                <a:latin typeface="Comic Sans MS"/>
                <a:cs typeface="Comic Sans MS"/>
              </a:rPr>
              <a:t>that </a:t>
            </a:r>
            <a:r>
              <a:rPr sz="2000" b="1" spc="-5" dirty="0">
                <a:latin typeface="Comic Sans MS"/>
                <a:cs typeface="Comic Sans MS"/>
              </a:rPr>
              <a:t>Covered Entities protect client  confidentiality.</a:t>
            </a:r>
            <a:endParaRPr sz="2000">
              <a:latin typeface="Comic Sans MS"/>
              <a:cs typeface="Comic Sans MS"/>
            </a:endParaRPr>
          </a:p>
          <a:p>
            <a:pPr marL="734695" lvl="1" indent="-265430">
              <a:lnSpc>
                <a:spcPct val="100000"/>
              </a:lnSpc>
              <a:spcBef>
                <a:spcPts val="925"/>
              </a:spcBef>
              <a:buChar char="-"/>
              <a:tabLst>
                <a:tab pos="7353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To inform clients </a:t>
            </a:r>
            <a:r>
              <a:rPr sz="2000" b="1" dirty="0">
                <a:latin typeface="Comic Sans MS"/>
                <a:cs typeface="Comic Sans MS"/>
              </a:rPr>
              <a:t>of </a:t>
            </a:r>
            <a:r>
              <a:rPr sz="2000" b="1" spc="-5" dirty="0">
                <a:latin typeface="Comic Sans MS"/>
                <a:cs typeface="Comic Sans MS"/>
              </a:rPr>
              <a:t>their</a:t>
            </a:r>
            <a:r>
              <a:rPr sz="2000" b="1" spc="-9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rights.</a:t>
            </a:r>
            <a:endParaRPr sz="2000">
              <a:latin typeface="Comic Sans MS"/>
              <a:cs typeface="Comic Sans MS"/>
            </a:endParaRPr>
          </a:p>
          <a:p>
            <a:pPr marL="469265" marR="398780" lvl="1">
              <a:lnSpc>
                <a:spcPts val="2160"/>
              </a:lnSpc>
              <a:spcBef>
                <a:spcPts val="1235"/>
              </a:spcBef>
              <a:buChar char="-"/>
              <a:tabLst>
                <a:tab pos="735330" algn="l"/>
                <a:tab pos="1840864" algn="l"/>
              </a:tabLst>
            </a:pPr>
            <a:r>
              <a:rPr sz="2000" b="1" spc="-5" dirty="0">
                <a:latin typeface="Comic Sans MS"/>
                <a:cs typeface="Comic Sans MS"/>
              </a:rPr>
              <a:t>To streamline and </a:t>
            </a:r>
            <a:r>
              <a:rPr sz="2000" b="1" dirty="0">
                <a:latin typeface="Comic Sans MS"/>
                <a:cs typeface="Comic Sans MS"/>
              </a:rPr>
              <a:t>simplify computer </a:t>
            </a:r>
            <a:r>
              <a:rPr sz="2000" b="1" spc="-5" dirty="0">
                <a:latin typeface="Comic Sans MS"/>
                <a:cs typeface="Comic Sans MS"/>
              </a:rPr>
              <a:t>processing </a:t>
            </a:r>
            <a:r>
              <a:rPr sz="2000" b="1" dirty="0">
                <a:latin typeface="Comic Sans MS"/>
                <a:cs typeface="Comic Sans MS"/>
              </a:rPr>
              <a:t>of  </a:t>
            </a:r>
            <a:r>
              <a:rPr sz="2000" b="1" spc="-5" dirty="0">
                <a:latin typeface="Comic Sans MS"/>
                <a:cs typeface="Comic Sans MS"/>
              </a:rPr>
              <a:t>electronic	transactions.</a:t>
            </a:r>
            <a:endParaRPr sz="2000">
              <a:latin typeface="Comic Sans MS"/>
              <a:cs typeface="Comic Sans MS"/>
            </a:endParaRPr>
          </a:p>
          <a:p>
            <a:pPr marL="734695" lvl="1" indent="-265430">
              <a:lnSpc>
                <a:spcPct val="100000"/>
              </a:lnSpc>
              <a:spcBef>
                <a:spcPts val="925"/>
              </a:spcBef>
              <a:buChar char="-"/>
              <a:tabLst>
                <a:tab pos="7353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Less customized</a:t>
            </a:r>
            <a:r>
              <a:rPr sz="2000" b="1" spc="-5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processing.</a:t>
            </a:r>
            <a:endParaRPr sz="2000">
              <a:latin typeface="Comic Sans MS"/>
              <a:cs typeface="Comic Sans MS"/>
            </a:endParaRPr>
          </a:p>
          <a:p>
            <a:pPr marL="734695" lvl="1" indent="-265430">
              <a:lnSpc>
                <a:spcPct val="100000"/>
              </a:lnSpc>
              <a:spcBef>
                <a:spcPts val="960"/>
              </a:spcBef>
              <a:buChar char="-"/>
              <a:tabLst>
                <a:tab pos="735330" algn="l"/>
              </a:tabLst>
            </a:pPr>
            <a:r>
              <a:rPr sz="2000" b="1" dirty="0">
                <a:latin typeface="Comic Sans MS"/>
                <a:cs typeface="Comic Sans MS"/>
              </a:rPr>
              <a:t>Lower </a:t>
            </a:r>
            <a:r>
              <a:rPr sz="2000" b="1" spc="-5" dirty="0">
                <a:latin typeface="Comic Sans MS"/>
                <a:cs typeface="Comic Sans MS"/>
              </a:rPr>
              <a:t>processing and </a:t>
            </a:r>
            <a:r>
              <a:rPr sz="2000" b="1" dirty="0">
                <a:latin typeface="Comic Sans MS"/>
                <a:cs typeface="Comic Sans MS"/>
              </a:rPr>
              <a:t>software </a:t>
            </a:r>
            <a:r>
              <a:rPr sz="2000" b="1" spc="-5" dirty="0">
                <a:latin typeface="Comic Sans MS"/>
                <a:cs typeface="Comic Sans MS"/>
              </a:rPr>
              <a:t>support</a:t>
            </a:r>
            <a:r>
              <a:rPr sz="2000" b="1" spc="-8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costs.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3990" y="6443547"/>
            <a:ext cx="627951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100"/>
              </a:spcBef>
            </a:pPr>
            <a:r>
              <a:rPr sz="2000" b="1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Faster turnaround </a:t>
            </a:r>
            <a:r>
              <a:rPr sz="2000" b="1" dirty="0">
                <a:latin typeface="Comic Sans MS"/>
                <a:cs typeface="Comic Sans MS"/>
              </a:rPr>
              <a:t>time on claims </a:t>
            </a:r>
            <a:r>
              <a:rPr sz="2000" b="1" spc="-5" dirty="0">
                <a:latin typeface="Comic Sans MS"/>
                <a:cs typeface="Comic Sans MS"/>
              </a:rPr>
              <a:t>submission and  payment.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45004" y="1271419"/>
            <a:ext cx="1219097" cy="1190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32517" y="399260"/>
            <a:ext cx="423291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Corporate</a:t>
            </a:r>
            <a:r>
              <a:rPr spc="-30" dirty="0"/>
              <a:t> </a:t>
            </a:r>
            <a:r>
              <a:rPr spc="-5" dirty="0"/>
              <a:t>Compliance</a:t>
            </a:r>
          </a:p>
          <a:p>
            <a:pPr algn="ctr">
              <a:lnSpc>
                <a:spcPct val="100000"/>
              </a:lnSpc>
            </a:pPr>
            <a:r>
              <a:rPr dirty="0"/>
              <a:t>- What is</a:t>
            </a:r>
            <a:r>
              <a:rPr spc="-55" dirty="0"/>
              <a:t> </a:t>
            </a:r>
            <a:r>
              <a:rPr spc="-5" dirty="0"/>
              <a:t>HIPAA?</a:t>
            </a:r>
          </a:p>
        </p:txBody>
      </p:sp>
      <p:sp>
        <p:nvSpPr>
          <p:cNvPr id="8" name="object 8"/>
          <p:cNvSpPr/>
          <p:nvPr/>
        </p:nvSpPr>
        <p:spPr>
          <a:xfrm>
            <a:off x="4578056" y="1377925"/>
            <a:ext cx="1068584" cy="1067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80629" y="2089778"/>
            <a:ext cx="7611109" cy="432371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HIPAA</a:t>
            </a:r>
            <a:r>
              <a:rPr sz="2800" b="1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Provisions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:</a:t>
            </a:r>
            <a:endParaRPr sz="2800">
              <a:latin typeface="Comic Sans MS"/>
              <a:cs typeface="Comic Sans MS"/>
            </a:endParaRPr>
          </a:p>
          <a:p>
            <a:pPr marL="469265" marR="5080" indent="-456565">
              <a:lnSpc>
                <a:spcPts val="2590"/>
              </a:lnSpc>
              <a:spcBef>
                <a:spcPts val="1510"/>
              </a:spcBef>
              <a:buClr>
                <a:srgbClr val="FF0000"/>
              </a:buClr>
              <a:buFont typeface="Wingdings"/>
              <a:buChar char=""/>
              <a:tabLst>
                <a:tab pos="469265" algn="l"/>
                <a:tab pos="469900" algn="l"/>
              </a:tabLst>
            </a:pPr>
            <a:r>
              <a:rPr sz="2400" b="1" dirty="0">
                <a:latin typeface="Comic Sans MS"/>
                <a:cs typeface="Comic Sans MS"/>
              </a:rPr>
              <a:t>The </a:t>
            </a:r>
            <a:r>
              <a:rPr sz="2400" b="1" spc="-5" dirty="0">
                <a:latin typeface="Comic Sans MS"/>
                <a:cs typeface="Comic Sans MS"/>
              </a:rPr>
              <a:t>“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Administrative Simplification</a:t>
            </a:r>
            <a:r>
              <a:rPr sz="2400" b="1" spc="-5" dirty="0">
                <a:latin typeface="Comic Sans MS"/>
                <a:cs typeface="Comic Sans MS"/>
              </a:rPr>
              <a:t>” </a:t>
            </a:r>
            <a:r>
              <a:rPr sz="2400" b="1" dirty="0">
                <a:latin typeface="Comic Sans MS"/>
                <a:cs typeface="Comic Sans MS"/>
              </a:rPr>
              <a:t>a </a:t>
            </a:r>
            <a:r>
              <a:rPr sz="2400" b="1" spc="-5" dirty="0">
                <a:latin typeface="Comic Sans MS"/>
                <a:cs typeface="Comic Sans MS"/>
              </a:rPr>
              <a:t>major  section of </a:t>
            </a:r>
            <a:r>
              <a:rPr sz="2500" b="1" i="1" spc="-60" dirty="0">
                <a:latin typeface="Comic Sans MS"/>
                <a:cs typeface="Comic Sans MS"/>
              </a:rPr>
              <a:t>Health </a:t>
            </a:r>
            <a:r>
              <a:rPr sz="2500" b="1" i="1" spc="-55" dirty="0">
                <a:latin typeface="Comic Sans MS"/>
                <a:cs typeface="Comic Sans MS"/>
              </a:rPr>
              <a:t>Insurance </a:t>
            </a:r>
            <a:r>
              <a:rPr sz="2500" b="1" i="1" spc="-50" dirty="0">
                <a:latin typeface="Comic Sans MS"/>
                <a:cs typeface="Comic Sans MS"/>
              </a:rPr>
              <a:t>Portability </a:t>
            </a:r>
            <a:r>
              <a:rPr sz="2500" b="1" i="1" spc="-60" dirty="0">
                <a:latin typeface="Comic Sans MS"/>
                <a:cs typeface="Comic Sans MS"/>
              </a:rPr>
              <a:t>and  </a:t>
            </a:r>
            <a:r>
              <a:rPr sz="2500" b="1" i="1" spc="-55" dirty="0">
                <a:latin typeface="Comic Sans MS"/>
                <a:cs typeface="Comic Sans MS"/>
              </a:rPr>
              <a:t>Accountability </a:t>
            </a:r>
            <a:r>
              <a:rPr sz="2500" b="1" i="1" spc="-60" dirty="0">
                <a:latin typeface="Comic Sans MS"/>
                <a:cs typeface="Comic Sans MS"/>
              </a:rPr>
              <a:t>Act </a:t>
            </a:r>
            <a:r>
              <a:rPr sz="2500" b="1" i="1" spc="-55" dirty="0">
                <a:latin typeface="Comic Sans MS"/>
                <a:cs typeface="Comic Sans MS"/>
              </a:rPr>
              <a:t>of </a:t>
            </a:r>
            <a:r>
              <a:rPr sz="2500" b="1" i="1" spc="-65" dirty="0">
                <a:latin typeface="Comic Sans MS"/>
                <a:cs typeface="Comic Sans MS"/>
              </a:rPr>
              <a:t>1996 </a:t>
            </a:r>
            <a:r>
              <a:rPr sz="2400" b="1" spc="-5" dirty="0">
                <a:latin typeface="Comic Sans MS"/>
                <a:cs typeface="Comic Sans MS"/>
              </a:rPr>
              <a:t>directed </a:t>
            </a:r>
            <a:r>
              <a:rPr sz="2400" b="1" dirty="0">
                <a:latin typeface="Comic Sans MS"/>
                <a:cs typeface="Comic Sans MS"/>
              </a:rPr>
              <a:t>the  </a:t>
            </a:r>
            <a:r>
              <a:rPr sz="2400" b="1" spc="-5" dirty="0">
                <a:latin typeface="Comic Sans MS"/>
                <a:cs typeface="Comic Sans MS"/>
              </a:rPr>
              <a:t>Department of Health and Human Services  (HHS) to develop two (2) Rules that protect  clients’ privacy and </a:t>
            </a:r>
            <a:r>
              <a:rPr sz="2400" b="1" dirty="0">
                <a:latin typeface="Comic Sans MS"/>
                <a:cs typeface="Comic Sans MS"/>
              </a:rPr>
              <a:t>the </a:t>
            </a:r>
            <a:r>
              <a:rPr sz="2400" b="1" spc="-5" dirty="0">
                <a:latin typeface="Comic Sans MS"/>
                <a:cs typeface="Comic Sans MS"/>
              </a:rPr>
              <a:t>security of</a:t>
            </a:r>
            <a:r>
              <a:rPr sz="2400" b="1" spc="-1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information: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0000"/>
              </a:buClr>
              <a:buFont typeface="Wingdings"/>
              <a:buChar char=""/>
            </a:pPr>
            <a:endParaRPr sz="4450">
              <a:latin typeface="Times New Roman"/>
              <a:cs typeface="Times New Roman"/>
            </a:endParaRPr>
          </a:p>
          <a:p>
            <a:pPr marL="3637915" lvl="1" indent="-449580">
              <a:lnSpc>
                <a:spcPct val="100000"/>
              </a:lnSpc>
              <a:buAutoNum type="arabicPeriod"/>
              <a:tabLst>
                <a:tab pos="3638550" algn="l"/>
              </a:tabLst>
            </a:pPr>
            <a:r>
              <a:rPr sz="2400" b="1" spc="-5" dirty="0">
                <a:latin typeface="Comic Sans MS"/>
                <a:cs typeface="Comic Sans MS"/>
              </a:rPr>
              <a:t>Privacy</a:t>
            </a:r>
            <a:r>
              <a:rPr sz="2400" b="1" spc="-2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Rule</a:t>
            </a:r>
            <a:endParaRPr sz="2400">
              <a:latin typeface="Comic Sans MS"/>
              <a:cs typeface="Comic Sans MS"/>
            </a:endParaRPr>
          </a:p>
          <a:p>
            <a:pPr marL="3535679" lvl="1" indent="-449580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3536315" algn="l"/>
              </a:tabLst>
            </a:pPr>
            <a:r>
              <a:rPr sz="2400" b="1" spc="-5" dirty="0">
                <a:latin typeface="Comic Sans MS"/>
                <a:cs typeface="Comic Sans MS"/>
              </a:rPr>
              <a:t>Security</a:t>
            </a:r>
            <a:r>
              <a:rPr sz="2400" b="1" spc="-2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Rule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87646" y="5035402"/>
            <a:ext cx="1737207" cy="17372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816122" y="551646"/>
            <a:ext cx="423291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marR="5080" indent="-3175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Corporate Compliance  HIPAA</a:t>
            </a:r>
            <a:r>
              <a:rPr spc="-25" dirty="0"/>
              <a:t> </a:t>
            </a:r>
            <a:r>
              <a:rPr spc="-5" dirty="0"/>
              <a:t>Provisions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52058" y="1632617"/>
            <a:ext cx="7654290" cy="362902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538480" indent="-525780">
              <a:lnSpc>
                <a:spcPct val="100000"/>
              </a:lnSpc>
              <a:spcBef>
                <a:spcPts val="1470"/>
              </a:spcBef>
              <a:buAutoNum type="arabicPeriod"/>
              <a:tabLst>
                <a:tab pos="539115" algn="l"/>
              </a:tabLst>
            </a:pP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Privacy</a:t>
            </a:r>
            <a:r>
              <a:rPr sz="2800" b="1" u="heavy" spc="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Rule</a:t>
            </a:r>
            <a:endParaRPr sz="2800">
              <a:latin typeface="Comic Sans MS"/>
              <a:cs typeface="Comic Sans MS"/>
            </a:endParaRPr>
          </a:p>
          <a:p>
            <a:pPr marL="926465" marR="5080" lvl="1" indent="-457200">
              <a:lnSpc>
                <a:spcPts val="2590"/>
              </a:lnSpc>
              <a:spcBef>
                <a:spcPts val="1510"/>
              </a:spcBef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Became an enforceable regulation as of April  14,</a:t>
            </a:r>
            <a:r>
              <a:rPr sz="2400" b="1" spc="-1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2003.</a:t>
            </a:r>
            <a:endParaRPr sz="2400">
              <a:latin typeface="Comic Sans MS"/>
              <a:cs typeface="Comic Sans MS"/>
            </a:endParaRPr>
          </a:p>
          <a:p>
            <a:pPr marL="926465" marR="126364" lvl="1" indent="-457200">
              <a:lnSpc>
                <a:spcPts val="2590"/>
              </a:lnSpc>
              <a:spcBef>
                <a:spcPts val="1440"/>
              </a:spcBef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Requires that covered entities protect </a:t>
            </a:r>
            <a:r>
              <a:rPr sz="2400" b="1" dirty="0">
                <a:latin typeface="Comic Sans MS"/>
                <a:cs typeface="Comic Sans MS"/>
              </a:rPr>
              <a:t>PHI  </a:t>
            </a:r>
            <a:r>
              <a:rPr sz="2400" b="1" spc="-5" dirty="0">
                <a:latin typeface="Comic Sans MS"/>
                <a:cs typeface="Comic Sans MS"/>
              </a:rPr>
              <a:t>(protected health information) in all forms </a:t>
            </a:r>
            <a:r>
              <a:rPr sz="2400" b="1" dirty="0">
                <a:latin typeface="Comic Sans MS"/>
                <a:cs typeface="Comic Sans MS"/>
              </a:rPr>
              <a:t>–  </a:t>
            </a:r>
            <a:r>
              <a:rPr sz="2400" b="1" spc="-5" dirty="0">
                <a:latin typeface="Comic Sans MS"/>
                <a:cs typeface="Comic Sans MS"/>
              </a:rPr>
              <a:t>oral, written, and electronic </a:t>
            </a:r>
            <a:r>
              <a:rPr sz="2400" b="1" dirty="0">
                <a:latin typeface="Comic Sans MS"/>
                <a:cs typeface="Comic Sans MS"/>
              </a:rPr>
              <a:t>by </a:t>
            </a:r>
            <a:r>
              <a:rPr sz="2400" b="1" spc="-5" dirty="0">
                <a:latin typeface="Comic Sans MS"/>
                <a:cs typeface="Comic Sans MS"/>
              </a:rPr>
              <a:t>using  administrative, physical and technical  safeguards to assure confidentiality,  integrity, and</a:t>
            </a:r>
            <a:r>
              <a:rPr sz="2400" b="1" spc="-1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availability.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397389" y="920939"/>
            <a:ext cx="876226" cy="1485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60316" y="5568756"/>
            <a:ext cx="1210310" cy="1077595"/>
          </a:xfrm>
          <a:custGeom>
            <a:avLst/>
            <a:gdLst/>
            <a:ahLst/>
            <a:cxnLst/>
            <a:rect l="l" t="t" r="r" b="b"/>
            <a:pathLst>
              <a:path w="1210310" h="1077595">
                <a:moveTo>
                  <a:pt x="1209964" y="1077376"/>
                </a:moveTo>
                <a:lnTo>
                  <a:pt x="1209964" y="0"/>
                </a:lnTo>
                <a:lnTo>
                  <a:pt x="0" y="0"/>
                </a:lnTo>
                <a:lnTo>
                  <a:pt x="0" y="1077376"/>
                </a:lnTo>
                <a:lnTo>
                  <a:pt x="1209964" y="10773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02988" y="5605317"/>
            <a:ext cx="1126490" cy="1004569"/>
          </a:xfrm>
          <a:custGeom>
            <a:avLst/>
            <a:gdLst/>
            <a:ahLst/>
            <a:cxnLst/>
            <a:rect l="l" t="t" r="r" b="b"/>
            <a:pathLst>
              <a:path w="1126489" h="1004570">
                <a:moveTo>
                  <a:pt x="0" y="0"/>
                </a:moveTo>
                <a:lnTo>
                  <a:pt x="0" y="1004232"/>
                </a:lnTo>
                <a:lnTo>
                  <a:pt x="1126141" y="1004232"/>
                </a:lnTo>
                <a:lnTo>
                  <a:pt x="1126141" y="0"/>
                </a:lnTo>
                <a:lnTo>
                  <a:pt x="0" y="0"/>
                </a:lnTo>
                <a:close/>
              </a:path>
            </a:pathLst>
          </a:custGeom>
          <a:solidFill>
            <a:srgbClr val="CCA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28351" y="5987811"/>
            <a:ext cx="184785" cy="417830"/>
          </a:xfrm>
          <a:custGeom>
            <a:avLst/>
            <a:gdLst/>
            <a:ahLst/>
            <a:cxnLst/>
            <a:rect l="l" t="t" r="r" b="b"/>
            <a:pathLst>
              <a:path w="184785" h="417829">
                <a:moveTo>
                  <a:pt x="94472" y="358109"/>
                </a:moveTo>
                <a:lnTo>
                  <a:pt x="94472" y="4572"/>
                </a:lnTo>
                <a:lnTo>
                  <a:pt x="0" y="266684"/>
                </a:lnTo>
                <a:lnTo>
                  <a:pt x="6096" y="417545"/>
                </a:lnTo>
                <a:lnTo>
                  <a:pt x="24384" y="409925"/>
                </a:lnTo>
                <a:lnTo>
                  <a:pt x="60944" y="388589"/>
                </a:lnTo>
                <a:lnTo>
                  <a:pt x="77708" y="374873"/>
                </a:lnTo>
                <a:lnTo>
                  <a:pt x="94472" y="358109"/>
                </a:lnTo>
                <a:close/>
              </a:path>
              <a:path w="184785" h="417829">
                <a:moveTo>
                  <a:pt x="184388" y="109712"/>
                </a:moveTo>
                <a:lnTo>
                  <a:pt x="184388" y="50292"/>
                </a:lnTo>
                <a:lnTo>
                  <a:pt x="182864" y="0"/>
                </a:lnTo>
                <a:lnTo>
                  <a:pt x="91424" y="0"/>
                </a:lnTo>
                <a:lnTo>
                  <a:pt x="92948" y="1524"/>
                </a:lnTo>
                <a:lnTo>
                  <a:pt x="92948" y="3048"/>
                </a:lnTo>
                <a:lnTo>
                  <a:pt x="94472" y="3048"/>
                </a:lnTo>
                <a:lnTo>
                  <a:pt x="94472" y="358109"/>
                </a:lnTo>
                <a:lnTo>
                  <a:pt x="108188" y="344393"/>
                </a:lnTo>
                <a:lnTo>
                  <a:pt x="120380" y="326105"/>
                </a:lnTo>
                <a:lnTo>
                  <a:pt x="134096" y="307832"/>
                </a:lnTo>
                <a:lnTo>
                  <a:pt x="144764" y="289544"/>
                </a:lnTo>
                <a:lnTo>
                  <a:pt x="163052" y="246872"/>
                </a:lnTo>
                <a:lnTo>
                  <a:pt x="175244" y="201152"/>
                </a:lnTo>
                <a:lnTo>
                  <a:pt x="179816" y="178292"/>
                </a:lnTo>
                <a:lnTo>
                  <a:pt x="182864" y="153908"/>
                </a:lnTo>
                <a:lnTo>
                  <a:pt x="182864" y="128000"/>
                </a:lnTo>
                <a:lnTo>
                  <a:pt x="184388" y="109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87006" y="5987811"/>
            <a:ext cx="436245" cy="434340"/>
          </a:xfrm>
          <a:custGeom>
            <a:avLst/>
            <a:gdLst/>
            <a:ahLst/>
            <a:cxnLst/>
            <a:rect l="l" t="t" r="r" b="b"/>
            <a:pathLst>
              <a:path w="436245" h="434339">
                <a:moveTo>
                  <a:pt x="435818" y="4572"/>
                </a:moveTo>
                <a:lnTo>
                  <a:pt x="435818" y="3048"/>
                </a:lnTo>
                <a:lnTo>
                  <a:pt x="434294" y="3048"/>
                </a:lnTo>
                <a:lnTo>
                  <a:pt x="434294" y="1524"/>
                </a:lnTo>
                <a:lnTo>
                  <a:pt x="432770" y="0"/>
                </a:lnTo>
                <a:lnTo>
                  <a:pt x="1524" y="0"/>
                </a:lnTo>
                <a:lnTo>
                  <a:pt x="0" y="50292"/>
                </a:lnTo>
                <a:lnTo>
                  <a:pt x="0" y="109712"/>
                </a:lnTo>
                <a:lnTo>
                  <a:pt x="1524" y="128000"/>
                </a:lnTo>
                <a:lnTo>
                  <a:pt x="3048" y="160004"/>
                </a:lnTo>
                <a:lnTo>
                  <a:pt x="13716" y="219440"/>
                </a:lnTo>
                <a:lnTo>
                  <a:pt x="31988" y="274304"/>
                </a:lnTo>
                <a:lnTo>
                  <a:pt x="59420" y="323057"/>
                </a:lnTo>
                <a:lnTo>
                  <a:pt x="95996" y="364205"/>
                </a:lnTo>
                <a:lnTo>
                  <a:pt x="137144" y="397733"/>
                </a:lnTo>
                <a:lnTo>
                  <a:pt x="184388" y="420593"/>
                </a:lnTo>
                <a:lnTo>
                  <a:pt x="236189" y="432785"/>
                </a:lnTo>
                <a:lnTo>
                  <a:pt x="262097" y="434309"/>
                </a:lnTo>
                <a:lnTo>
                  <a:pt x="274289" y="434309"/>
                </a:lnTo>
                <a:lnTo>
                  <a:pt x="316961" y="428213"/>
                </a:lnTo>
                <a:lnTo>
                  <a:pt x="327629" y="425165"/>
                </a:lnTo>
                <a:lnTo>
                  <a:pt x="336773" y="422117"/>
                </a:lnTo>
                <a:lnTo>
                  <a:pt x="341345" y="420158"/>
                </a:lnTo>
                <a:lnTo>
                  <a:pt x="341345" y="266684"/>
                </a:lnTo>
                <a:lnTo>
                  <a:pt x="435818" y="4572"/>
                </a:lnTo>
                <a:close/>
              </a:path>
              <a:path w="436245" h="434339">
                <a:moveTo>
                  <a:pt x="347441" y="417545"/>
                </a:moveTo>
                <a:lnTo>
                  <a:pt x="341345" y="266684"/>
                </a:lnTo>
                <a:lnTo>
                  <a:pt x="341345" y="420158"/>
                </a:lnTo>
                <a:lnTo>
                  <a:pt x="347441" y="417545"/>
                </a:lnTo>
                <a:close/>
              </a:path>
            </a:pathLst>
          </a:custGeom>
          <a:solidFill>
            <a:srgbClr val="98B4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92730" y="6086871"/>
            <a:ext cx="102092" cy="173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2923" y="6024387"/>
            <a:ext cx="135890" cy="342900"/>
          </a:xfrm>
          <a:custGeom>
            <a:avLst/>
            <a:gdLst/>
            <a:ahLst/>
            <a:cxnLst/>
            <a:rect l="l" t="t" r="r" b="b"/>
            <a:pathLst>
              <a:path w="135889" h="342900">
                <a:moveTo>
                  <a:pt x="120380" y="201152"/>
                </a:moveTo>
                <a:lnTo>
                  <a:pt x="120380" y="50292"/>
                </a:lnTo>
                <a:lnTo>
                  <a:pt x="118856" y="76184"/>
                </a:lnTo>
                <a:lnTo>
                  <a:pt x="118856" y="94472"/>
                </a:lnTo>
                <a:lnTo>
                  <a:pt x="117332" y="109712"/>
                </a:lnTo>
                <a:lnTo>
                  <a:pt x="117332" y="128000"/>
                </a:lnTo>
                <a:lnTo>
                  <a:pt x="115808" y="144764"/>
                </a:lnTo>
                <a:lnTo>
                  <a:pt x="109712" y="178292"/>
                </a:lnTo>
                <a:lnTo>
                  <a:pt x="103616" y="193532"/>
                </a:lnTo>
                <a:lnTo>
                  <a:pt x="99044" y="210296"/>
                </a:lnTo>
                <a:lnTo>
                  <a:pt x="77708" y="252968"/>
                </a:lnTo>
                <a:lnTo>
                  <a:pt x="36560" y="300197"/>
                </a:lnTo>
                <a:lnTo>
                  <a:pt x="0" y="326105"/>
                </a:lnTo>
                <a:lnTo>
                  <a:pt x="0" y="342869"/>
                </a:lnTo>
                <a:lnTo>
                  <a:pt x="15240" y="333725"/>
                </a:lnTo>
                <a:lnTo>
                  <a:pt x="28956" y="326105"/>
                </a:lnTo>
                <a:lnTo>
                  <a:pt x="42656" y="315437"/>
                </a:lnTo>
                <a:lnTo>
                  <a:pt x="77708" y="278876"/>
                </a:lnTo>
                <a:lnTo>
                  <a:pt x="105140" y="234680"/>
                </a:lnTo>
                <a:lnTo>
                  <a:pt x="120380" y="201152"/>
                </a:lnTo>
                <a:close/>
              </a:path>
              <a:path w="135889" h="342900">
                <a:moveTo>
                  <a:pt x="134096" y="129524"/>
                </a:moveTo>
                <a:lnTo>
                  <a:pt x="134096" y="0"/>
                </a:lnTo>
                <a:lnTo>
                  <a:pt x="77708" y="0"/>
                </a:lnTo>
                <a:lnTo>
                  <a:pt x="73136" y="13716"/>
                </a:lnTo>
                <a:lnTo>
                  <a:pt x="118856" y="13716"/>
                </a:lnTo>
                <a:lnTo>
                  <a:pt x="120380" y="50292"/>
                </a:lnTo>
                <a:lnTo>
                  <a:pt x="120380" y="201152"/>
                </a:lnTo>
                <a:lnTo>
                  <a:pt x="124952" y="184388"/>
                </a:lnTo>
                <a:lnTo>
                  <a:pt x="129524" y="166100"/>
                </a:lnTo>
                <a:lnTo>
                  <a:pt x="131048" y="147812"/>
                </a:lnTo>
                <a:lnTo>
                  <a:pt x="134096" y="129524"/>
                </a:lnTo>
                <a:close/>
              </a:path>
              <a:path w="135889" h="342900">
                <a:moveTo>
                  <a:pt x="135620" y="79232"/>
                </a:moveTo>
                <a:lnTo>
                  <a:pt x="135620" y="36576"/>
                </a:lnTo>
                <a:lnTo>
                  <a:pt x="134096" y="6096"/>
                </a:lnTo>
                <a:lnTo>
                  <a:pt x="134096" y="92948"/>
                </a:lnTo>
                <a:lnTo>
                  <a:pt x="135620" y="79232"/>
                </a:lnTo>
                <a:close/>
              </a:path>
            </a:pathLst>
          </a:custGeom>
          <a:solidFill>
            <a:srgbClr val="98B4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31186" y="6024387"/>
            <a:ext cx="379730" cy="361315"/>
          </a:xfrm>
          <a:custGeom>
            <a:avLst/>
            <a:gdLst/>
            <a:ahLst/>
            <a:cxnLst/>
            <a:rect l="l" t="t" r="r" b="b"/>
            <a:pathLst>
              <a:path w="379729" h="361314">
                <a:moveTo>
                  <a:pt x="1524" y="97520"/>
                </a:moveTo>
                <a:lnTo>
                  <a:pt x="1524" y="6096"/>
                </a:lnTo>
                <a:lnTo>
                  <a:pt x="0" y="36576"/>
                </a:lnTo>
                <a:lnTo>
                  <a:pt x="0" y="92948"/>
                </a:lnTo>
                <a:lnTo>
                  <a:pt x="1524" y="97520"/>
                </a:lnTo>
                <a:close/>
              </a:path>
              <a:path w="379729" h="361314">
                <a:moveTo>
                  <a:pt x="379445" y="0"/>
                </a:moveTo>
                <a:lnTo>
                  <a:pt x="1524" y="0"/>
                </a:lnTo>
                <a:lnTo>
                  <a:pt x="1524" y="109712"/>
                </a:lnTo>
                <a:lnTo>
                  <a:pt x="3048" y="140192"/>
                </a:lnTo>
                <a:lnTo>
                  <a:pt x="6096" y="169148"/>
                </a:lnTo>
                <a:lnTo>
                  <a:pt x="15240" y="196580"/>
                </a:lnTo>
                <a:lnTo>
                  <a:pt x="15240" y="50292"/>
                </a:lnTo>
                <a:lnTo>
                  <a:pt x="16764" y="13716"/>
                </a:lnTo>
                <a:lnTo>
                  <a:pt x="374873" y="13716"/>
                </a:lnTo>
                <a:lnTo>
                  <a:pt x="379445" y="0"/>
                </a:lnTo>
                <a:close/>
              </a:path>
              <a:path w="379729" h="361314">
                <a:moveTo>
                  <a:pt x="301736" y="342869"/>
                </a:moveTo>
                <a:lnTo>
                  <a:pt x="301736" y="326105"/>
                </a:lnTo>
                <a:lnTo>
                  <a:pt x="286496" y="333725"/>
                </a:lnTo>
                <a:lnTo>
                  <a:pt x="281924" y="335249"/>
                </a:lnTo>
                <a:lnTo>
                  <a:pt x="274304" y="338297"/>
                </a:lnTo>
                <a:lnTo>
                  <a:pt x="266684" y="339821"/>
                </a:lnTo>
                <a:lnTo>
                  <a:pt x="259064" y="342869"/>
                </a:lnTo>
                <a:lnTo>
                  <a:pt x="243824" y="345917"/>
                </a:lnTo>
                <a:lnTo>
                  <a:pt x="234680" y="345917"/>
                </a:lnTo>
                <a:lnTo>
                  <a:pt x="227060" y="347441"/>
                </a:lnTo>
                <a:lnTo>
                  <a:pt x="210296" y="347441"/>
                </a:lnTo>
                <a:lnTo>
                  <a:pt x="202676" y="345917"/>
                </a:lnTo>
                <a:lnTo>
                  <a:pt x="193532" y="345917"/>
                </a:lnTo>
                <a:lnTo>
                  <a:pt x="178308" y="342869"/>
                </a:lnTo>
                <a:lnTo>
                  <a:pt x="170688" y="339821"/>
                </a:lnTo>
                <a:lnTo>
                  <a:pt x="163068" y="338297"/>
                </a:lnTo>
                <a:lnTo>
                  <a:pt x="147828" y="332201"/>
                </a:lnTo>
                <a:lnTo>
                  <a:pt x="141732" y="329153"/>
                </a:lnTo>
                <a:lnTo>
                  <a:pt x="134112" y="326105"/>
                </a:lnTo>
                <a:lnTo>
                  <a:pt x="126492" y="321533"/>
                </a:lnTo>
                <a:lnTo>
                  <a:pt x="120396" y="316961"/>
                </a:lnTo>
                <a:lnTo>
                  <a:pt x="112776" y="312389"/>
                </a:lnTo>
                <a:lnTo>
                  <a:pt x="82296" y="283448"/>
                </a:lnTo>
                <a:lnTo>
                  <a:pt x="50292" y="242300"/>
                </a:lnTo>
                <a:lnTo>
                  <a:pt x="30480" y="192008"/>
                </a:lnTo>
                <a:lnTo>
                  <a:pt x="18288" y="138668"/>
                </a:lnTo>
                <a:lnTo>
                  <a:pt x="16764" y="109712"/>
                </a:lnTo>
                <a:lnTo>
                  <a:pt x="16764" y="94472"/>
                </a:lnTo>
                <a:lnTo>
                  <a:pt x="15240" y="76184"/>
                </a:lnTo>
                <a:lnTo>
                  <a:pt x="15240" y="196580"/>
                </a:lnTo>
                <a:lnTo>
                  <a:pt x="24384" y="222488"/>
                </a:lnTo>
                <a:lnTo>
                  <a:pt x="51816" y="271256"/>
                </a:lnTo>
                <a:lnTo>
                  <a:pt x="88392" y="310865"/>
                </a:lnTo>
                <a:lnTo>
                  <a:pt x="96012" y="316961"/>
                </a:lnTo>
                <a:lnTo>
                  <a:pt x="102108" y="323057"/>
                </a:lnTo>
                <a:lnTo>
                  <a:pt x="109728" y="329153"/>
                </a:lnTo>
                <a:lnTo>
                  <a:pt x="117348" y="333725"/>
                </a:lnTo>
                <a:lnTo>
                  <a:pt x="124968" y="336773"/>
                </a:lnTo>
                <a:lnTo>
                  <a:pt x="134112" y="341345"/>
                </a:lnTo>
                <a:lnTo>
                  <a:pt x="141732" y="345917"/>
                </a:lnTo>
                <a:lnTo>
                  <a:pt x="149352" y="348965"/>
                </a:lnTo>
                <a:lnTo>
                  <a:pt x="158496" y="352013"/>
                </a:lnTo>
                <a:lnTo>
                  <a:pt x="166116" y="353537"/>
                </a:lnTo>
                <a:lnTo>
                  <a:pt x="175260" y="356585"/>
                </a:lnTo>
                <a:lnTo>
                  <a:pt x="184404" y="358109"/>
                </a:lnTo>
                <a:lnTo>
                  <a:pt x="192008" y="359633"/>
                </a:lnTo>
                <a:lnTo>
                  <a:pt x="201152" y="359633"/>
                </a:lnTo>
                <a:lnTo>
                  <a:pt x="210296" y="361157"/>
                </a:lnTo>
                <a:lnTo>
                  <a:pt x="227060" y="361157"/>
                </a:lnTo>
                <a:lnTo>
                  <a:pt x="236204" y="359633"/>
                </a:lnTo>
                <a:lnTo>
                  <a:pt x="245348" y="359633"/>
                </a:lnTo>
                <a:lnTo>
                  <a:pt x="254492" y="356585"/>
                </a:lnTo>
                <a:lnTo>
                  <a:pt x="272780" y="353537"/>
                </a:lnTo>
                <a:lnTo>
                  <a:pt x="280400" y="350489"/>
                </a:lnTo>
                <a:lnTo>
                  <a:pt x="289544" y="347441"/>
                </a:lnTo>
                <a:lnTo>
                  <a:pt x="298688" y="342869"/>
                </a:lnTo>
                <a:lnTo>
                  <a:pt x="301736" y="342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72508" y="5835426"/>
            <a:ext cx="1183005" cy="797560"/>
          </a:xfrm>
          <a:custGeom>
            <a:avLst/>
            <a:gdLst/>
            <a:ahLst/>
            <a:cxnLst/>
            <a:rect l="l" t="t" r="r" b="b"/>
            <a:pathLst>
              <a:path w="1183004" h="797559">
                <a:moveTo>
                  <a:pt x="16764" y="777483"/>
                </a:moveTo>
                <a:lnTo>
                  <a:pt x="16764" y="694883"/>
                </a:lnTo>
                <a:lnTo>
                  <a:pt x="15240" y="707075"/>
                </a:lnTo>
                <a:lnTo>
                  <a:pt x="10668" y="717743"/>
                </a:lnTo>
                <a:lnTo>
                  <a:pt x="0" y="723839"/>
                </a:lnTo>
                <a:lnTo>
                  <a:pt x="16764" y="777483"/>
                </a:lnTo>
                <a:close/>
              </a:path>
              <a:path w="1183004" h="797559">
                <a:moveTo>
                  <a:pt x="396209" y="793943"/>
                </a:moveTo>
                <a:lnTo>
                  <a:pt x="396209" y="620207"/>
                </a:lnTo>
                <a:lnTo>
                  <a:pt x="393161" y="629351"/>
                </a:lnTo>
                <a:lnTo>
                  <a:pt x="388589" y="635447"/>
                </a:lnTo>
                <a:lnTo>
                  <a:pt x="384017" y="643067"/>
                </a:lnTo>
                <a:lnTo>
                  <a:pt x="376397" y="649163"/>
                </a:lnTo>
                <a:lnTo>
                  <a:pt x="367253" y="656783"/>
                </a:lnTo>
                <a:lnTo>
                  <a:pt x="356585" y="662879"/>
                </a:lnTo>
                <a:lnTo>
                  <a:pt x="344393" y="670499"/>
                </a:lnTo>
                <a:lnTo>
                  <a:pt x="329153" y="676595"/>
                </a:lnTo>
                <a:lnTo>
                  <a:pt x="312389" y="681167"/>
                </a:lnTo>
                <a:lnTo>
                  <a:pt x="292577" y="687263"/>
                </a:lnTo>
                <a:lnTo>
                  <a:pt x="269732" y="690311"/>
                </a:lnTo>
                <a:lnTo>
                  <a:pt x="245348" y="693359"/>
                </a:lnTo>
                <a:lnTo>
                  <a:pt x="188960" y="693359"/>
                </a:lnTo>
                <a:lnTo>
                  <a:pt x="124952" y="687263"/>
                </a:lnTo>
                <a:lnTo>
                  <a:pt x="99044" y="684215"/>
                </a:lnTo>
                <a:lnTo>
                  <a:pt x="76200" y="682691"/>
                </a:lnTo>
                <a:lnTo>
                  <a:pt x="57912" y="681167"/>
                </a:lnTo>
                <a:lnTo>
                  <a:pt x="42672" y="679643"/>
                </a:lnTo>
                <a:lnTo>
                  <a:pt x="32004" y="678119"/>
                </a:lnTo>
                <a:lnTo>
                  <a:pt x="9144" y="678119"/>
                </a:lnTo>
                <a:lnTo>
                  <a:pt x="9144" y="681167"/>
                </a:lnTo>
                <a:lnTo>
                  <a:pt x="16764" y="688787"/>
                </a:lnTo>
                <a:lnTo>
                  <a:pt x="16764" y="777483"/>
                </a:lnTo>
                <a:lnTo>
                  <a:pt x="22860" y="796991"/>
                </a:lnTo>
                <a:lnTo>
                  <a:pt x="161528" y="789371"/>
                </a:lnTo>
                <a:lnTo>
                  <a:pt x="161528" y="793943"/>
                </a:lnTo>
                <a:lnTo>
                  <a:pt x="396209" y="793943"/>
                </a:lnTo>
                <a:close/>
              </a:path>
              <a:path w="1183004" h="797559">
                <a:moveTo>
                  <a:pt x="847267" y="152384"/>
                </a:moveTo>
                <a:lnTo>
                  <a:pt x="847267" y="147812"/>
                </a:lnTo>
                <a:lnTo>
                  <a:pt x="844219" y="144764"/>
                </a:lnTo>
                <a:lnTo>
                  <a:pt x="838123" y="132572"/>
                </a:lnTo>
                <a:lnTo>
                  <a:pt x="828979" y="120380"/>
                </a:lnTo>
                <a:lnTo>
                  <a:pt x="821359" y="112776"/>
                </a:lnTo>
                <a:lnTo>
                  <a:pt x="815263" y="105156"/>
                </a:lnTo>
                <a:lnTo>
                  <a:pt x="798499" y="88392"/>
                </a:lnTo>
                <a:lnTo>
                  <a:pt x="787847" y="80772"/>
                </a:lnTo>
                <a:lnTo>
                  <a:pt x="778703" y="73152"/>
                </a:lnTo>
                <a:lnTo>
                  <a:pt x="737555" y="48768"/>
                </a:lnTo>
                <a:lnTo>
                  <a:pt x="664403" y="21336"/>
                </a:lnTo>
                <a:lnTo>
                  <a:pt x="618698" y="10668"/>
                </a:lnTo>
                <a:lnTo>
                  <a:pt x="566882" y="3048"/>
                </a:lnTo>
                <a:lnTo>
                  <a:pt x="507446" y="0"/>
                </a:lnTo>
                <a:lnTo>
                  <a:pt x="473918" y="0"/>
                </a:lnTo>
                <a:lnTo>
                  <a:pt x="403829" y="3048"/>
                </a:lnTo>
                <a:lnTo>
                  <a:pt x="364205" y="6096"/>
                </a:lnTo>
                <a:lnTo>
                  <a:pt x="324581" y="12192"/>
                </a:lnTo>
                <a:lnTo>
                  <a:pt x="280400" y="18288"/>
                </a:lnTo>
                <a:lnTo>
                  <a:pt x="236204" y="27432"/>
                </a:lnTo>
                <a:lnTo>
                  <a:pt x="303245" y="86868"/>
                </a:lnTo>
                <a:lnTo>
                  <a:pt x="303245" y="528009"/>
                </a:lnTo>
                <a:lnTo>
                  <a:pt x="396209" y="531830"/>
                </a:lnTo>
                <a:lnTo>
                  <a:pt x="396209" y="793943"/>
                </a:lnTo>
                <a:lnTo>
                  <a:pt x="414497" y="793943"/>
                </a:lnTo>
                <a:lnTo>
                  <a:pt x="414497" y="202676"/>
                </a:lnTo>
                <a:lnTo>
                  <a:pt x="416021" y="152384"/>
                </a:lnTo>
                <a:lnTo>
                  <a:pt x="847267" y="152384"/>
                </a:lnTo>
                <a:close/>
              </a:path>
              <a:path w="1183004" h="797559">
                <a:moveTo>
                  <a:pt x="288020" y="527383"/>
                </a:moveTo>
                <a:lnTo>
                  <a:pt x="288020" y="243824"/>
                </a:lnTo>
                <a:lnTo>
                  <a:pt x="237728" y="342869"/>
                </a:lnTo>
                <a:lnTo>
                  <a:pt x="281924" y="365729"/>
                </a:lnTo>
                <a:lnTo>
                  <a:pt x="284972" y="527258"/>
                </a:lnTo>
                <a:lnTo>
                  <a:pt x="288020" y="527383"/>
                </a:lnTo>
                <a:close/>
              </a:path>
              <a:path w="1183004" h="797559">
                <a:moveTo>
                  <a:pt x="303245" y="528009"/>
                </a:moveTo>
                <a:lnTo>
                  <a:pt x="303245" y="86868"/>
                </a:lnTo>
                <a:lnTo>
                  <a:pt x="272780" y="202676"/>
                </a:lnTo>
                <a:lnTo>
                  <a:pt x="288020" y="243824"/>
                </a:lnTo>
                <a:lnTo>
                  <a:pt x="288020" y="527383"/>
                </a:lnTo>
                <a:lnTo>
                  <a:pt x="303245" y="528009"/>
                </a:lnTo>
                <a:close/>
              </a:path>
              <a:path w="1183004" h="797559">
                <a:moveTo>
                  <a:pt x="1177960" y="690311"/>
                </a:moveTo>
                <a:lnTo>
                  <a:pt x="1177960" y="682691"/>
                </a:lnTo>
                <a:lnTo>
                  <a:pt x="1171864" y="679643"/>
                </a:lnTo>
                <a:lnTo>
                  <a:pt x="1162720" y="678119"/>
                </a:lnTo>
                <a:lnTo>
                  <a:pt x="1152052" y="676595"/>
                </a:lnTo>
                <a:lnTo>
                  <a:pt x="1141384" y="676595"/>
                </a:lnTo>
                <a:lnTo>
                  <a:pt x="1129192" y="678119"/>
                </a:lnTo>
                <a:lnTo>
                  <a:pt x="1117000" y="678119"/>
                </a:lnTo>
                <a:lnTo>
                  <a:pt x="1103284" y="679643"/>
                </a:lnTo>
                <a:lnTo>
                  <a:pt x="1066708" y="684215"/>
                </a:lnTo>
                <a:lnTo>
                  <a:pt x="1056040" y="687263"/>
                </a:lnTo>
                <a:lnTo>
                  <a:pt x="1046896" y="688787"/>
                </a:lnTo>
                <a:lnTo>
                  <a:pt x="1039276" y="690311"/>
                </a:lnTo>
                <a:lnTo>
                  <a:pt x="1033180" y="690311"/>
                </a:lnTo>
                <a:lnTo>
                  <a:pt x="1028608" y="691835"/>
                </a:lnTo>
                <a:lnTo>
                  <a:pt x="1027084" y="691835"/>
                </a:lnTo>
                <a:lnTo>
                  <a:pt x="979855" y="693359"/>
                </a:lnTo>
                <a:lnTo>
                  <a:pt x="938707" y="691835"/>
                </a:lnTo>
                <a:lnTo>
                  <a:pt x="871651" y="679643"/>
                </a:lnTo>
                <a:lnTo>
                  <a:pt x="824407" y="661355"/>
                </a:lnTo>
                <a:lnTo>
                  <a:pt x="792403" y="636971"/>
                </a:lnTo>
                <a:lnTo>
                  <a:pt x="768035" y="601934"/>
                </a:lnTo>
                <a:lnTo>
                  <a:pt x="764987" y="591266"/>
                </a:lnTo>
                <a:lnTo>
                  <a:pt x="761939" y="583646"/>
                </a:lnTo>
                <a:lnTo>
                  <a:pt x="761939" y="569930"/>
                </a:lnTo>
                <a:lnTo>
                  <a:pt x="751271" y="574502"/>
                </a:lnTo>
                <a:lnTo>
                  <a:pt x="742127" y="577550"/>
                </a:lnTo>
                <a:lnTo>
                  <a:pt x="731459" y="580598"/>
                </a:lnTo>
                <a:lnTo>
                  <a:pt x="688787" y="586694"/>
                </a:lnTo>
                <a:lnTo>
                  <a:pt x="676595" y="586694"/>
                </a:lnTo>
                <a:lnTo>
                  <a:pt x="624794" y="580598"/>
                </a:lnTo>
                <a:lnTo>
                  <a:pt x="574502" y="562310"/>
                </a:lnTo>
                <a:lnTo>
                  <a:pt x="530306" y="534878"/>
                </a:lnTo>
                <a:lnTo>
                  <a:pt x="490682" y="496778"/>
                </a:lnTo>
                <a:lnTo>
                  <a:pt x="446486" y="426689"/>
                </a:lnTo>
                <a:lnTo>
                  <a:pt x="428213" y="371825"/>
                </a:lnTo>
                <a:lnTo>
                  <a:pt x="417545" y="312389"/>
                </a:lnTo>
                <a:lnTo>
                  <a:pt x="416021" y="280385"/>
                </a:lnTo>
                <a:lnTo>
                  <a:pt x="414497" y="262097"/>
                </a:lnTo>
                <a:lnTo>
                  <a:pt x="414497" y="793943"/>
                </a:lnTo>
                <a:lnTo>
                  <a:pt x="1004239" y="793943"/>
                </a:lnTo>
                <a:lnTo>
                  <a:pt x="1005748" y="789371"/>
                </a:lnTo>
                <a:lnTo>
                  <a:pt x="1165768" y="796991"/>
                </a:lnTo>
                <a:lnTo>
                  <a:pt x="1174912" y="758752"/>
                </a:lnTo>
                <a:lnTo>
                  <a:pt x="1174912" y="720791"/>
                </a:lnTo>
                <a:lnTo>
                  <a:pt x="1177960" y="690311"/>
                </a:lnTo>
                <a:close/>
              </a:path>
              <a:path w="1183004" h="797559">
                <a:moveTo>
                  <a:pt x="1182532" y="726887"/>
                </a:moveTo>
                <a:lnTo>
                  <a:pt x="1174912" y="720791"/>
                </a:lnTo>
                <a:lnTo>
                  <a:pt x="1174912" y="758752"/>
                </a:lnTo>
                <a:lnTo>
                  <a:pt x="1182532" y="7268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60142" y="5708949"/>
            <a:ext cx="403860" cy="279400"/>
          </a:xfrm>
          <a:custGeom>
            <a:avLst/>
            <a:gdLst/>
            <a:ahLst/>
            <a:cxnLst/>
            <a:rect l="l" t="t" r="r" b="b"/>
            <a:pathLst>
              <a:path w="403860" h="279400">
                <a:moveTo>
                  <a:pt x="403829" y="204200"/>
                </a:moveTo>
                <a:lnTo>
                  <a:pt x="402305" y="160004"/>
                </a:lnTo>
                <a:lnTo>
                  <a:pt x="388589" y="109712"/>
                </a:lnTo>
                <a:lnTo>
                  <a:pt x="356585" y="65516"/>
                </a:lnTo>
                <a:lnTo>
                  <a:pt x="327629" y="39608"/>
                </a:lnTo>
                <a:lnTo>
                  <a:pt x="312389" y="30464"/>
                </a:lnTo>
                <a:lnTo>
                  <a:pt x="303260" y="24384"/>
                </a:lnTo>
                <a:lnTo>
                  <a:pt x="294116" y="21336"/>
                </a:lnTo>
                <a:lnTo>
                  <a:pt x="275828" y="12192"/>
                </a:lnTo>
                <a:lnTo>
                  <a:pt x="266684" y="9144"/>
                </a:lnTo>
                <a:lnTo>
                  <a:pt x="257540" y="7620"/>
                </a:lnTo>
                <a:lnTo>
                  <a:pt x="246872" y="4572"/>
                </a:lnTo>
                <a:lnTo>
                  <a:pt x="237728" y="3048"/>
                </a:lnTo>
                <a:lnTo>
                  <a:pt x="216392" y="0"/>
                </a:lnTo>
                <a:lnTo>
                  <a:pt x="179816" y="0"/>
                </a:lnTo>
                <a:lnTo>
                  <a:pt x="129540" y="9144"/>
                </a:lnTo>
                <a:lnTo>
                  <a:pt x="100584" y="21336"/>
                </a:lnTo>
                <a:lnTo>
                  <a:pt x="86868" y="27416"/>
                </a:lnTo>
                <a:lnTo>
                  <a:pt x="48768" y="53324"/>
                </a:lnTo>
                <a:lnTo>
                  <a:pt x="19812" y="86852"/>
                </a:lnTo>
                <a:lnTo>
                  <a:pt x="10668" y="99044"/>
                </a:lnTo>
                <a:lnTo>
                  <a:pt x="4572" y="112760"/>
                </a:lnTo>
                <a:lnTo>
                  <a:pt x="0" y="126476"/>
                </a:lnTo>
                <a:lnTo>
                  <a:pt x="39624" y="126476"/>
                </a:lnTo>
                <a:lnTo>
                  <a:pt x="47244" y="128000"/>
                </a:lnTo>
                <a:lnTo>
                  <a:pt x="53340" y="128000"/>
                </a:lnTo>
                <a:lnTo>
                  <a:pt x="62484" y="109712"/>
                </a:lnTo>
                <a:lnTo>
                  <a:pt x="67056" y="103616"/>
                </a:lnTo>
                <a:lnTo>
                  <a:pt x="71628" y="99044"/>
                </a:lnTo>
                <a:lnTo>
                  <a:pt x="76200" y="92948"/>
                </a:lnTo>
                <a:lnTo>
                  <a:pt x="80772" y="88376"/>
                </a:lnTo>
                <a:lnTo>
                  <a:pt x="86868" y="83804"/>
                </a:lnTo>
                <a:lnTo>
                  <a:pt x="97536" y="74660"/>
                </a:lnTo>
                <a:lnTo>
                  <a:pt x="111252" y="67040"/>
                </a:lnTo>
                <a:lnTo>
                  <a:pt x="123444" y="59420"/>
                </a:lnTo>
                <a:lnTo>
                  <a:pt x="150876" y="50276"/>
                </a:lnTo>
                <a:lnTo>
                  <a:pt x="181340" y="44180"/>
                </a:lnTo>
                <a:lnTo>
                  <a:pt x="211820" y="44180"/>
                </a:lnTo>
                <a:lnTo>
                  <a:pt x="269732" y="59420"/>
                </a:lnTo>
                <a:lnTo>
                  <a:pt x="316961" y="92948"/>
                </a:lnTo>
                <a:lnTo>
                  <a:pt x="339821" y="126476"/>
                </a:lnTo>
                <a:lnTo>
                  <a:pt x="352013" y="178292"/>
                </a:lnTo>
                <a:lnTo>
                  <a:pt x="352013" y="262097"/>
                </a:lnTo>
                <a:lnTo>
                  <a:pt x="355061" y="268193"/>
                </a:lnTo>
                <a:lnTo>
                  <a:pt x="358109" y="271241"/>
                </a:lnTo>
                <a:lnTo>
                  <a:pt x="359633" y="275813"/>
                </a:lnTo>
                <a:lnTo>
                  <a:pt x="359633" y="278861"/>
                </a:lnTo>
                <a:lnTo>
                  <a:pt x="374873" y="278861"/>
                </a:lnTo>
                <a:lnTo>
                  <a:pt x="374873" y="222488"/>
                </a:lnTo>
                <a:lnTo>
                  <a:pt x="403829" y="204200"/>
                </a:lnTo>
                <a:close/>
              </a:path>
              <a:path w="403860" h="279400">
                <a:moveTo>
                  <a:pt x="403829" y="278861"/>
                </a:moveTo>
                <a:lnTo>
                  <a:pt x="403829" y="236204"/>
                </a:lnTo>
                <a:lnTo>
                  <a:pt x="374873" y="222488"/>
                </a:lnTo>
                <a:lnTo>
                  <a:pt x="374873" y="278861"/>
                </a:lnTo>
                <a:lnTo>
                  <a:pt x="403829" y="2788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49474" y="5835426"/>
            <a:ext cx="64008" cy="1523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91228" y="6735521"/>
            <a:ext cx="2152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omic Sans MS"/>
                <a:cs typeface="Comic Sans MS"/>
              </a:rPr>
              <a:t>17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165" marR="5080" indent="-40576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Corporate Compliance  HIPAA</a:t>
            </a:r>
            <a:r>
              <a:rPr spc="-25" dirty="0"/>
              <a:t> </a:t>
            </a:r>
            <a:r>
              <a:rPr spc="-5" dirty="0"/>
              <a:t>Provisions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52058" y="1731127"/>
            <a:ext cx="7903845" cy="4819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8480" indent="-52578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39115" algn="l"/>
              </a:tabLst>
            </a:pP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Privacy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Rule</a:t>
            </a:r>
            <a:r>
              <a:rPr sz="2800" b="1" spc="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(Cont’d):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0000"/>
              </a:buClr>
              <a:buFont typeface="Comic Sans MS"/>
              <a:buAutoNum type="arabicPeriod"/>
            </a:pPr>
            <a:endParaRPr sz="3600">
              <a:latin typeface="Times New Roman"/>
              <a:cs typeface="Times New Roman"/>
            </a:endParaRPr>
          </a:p>
          <a:p>
            <a:pPr marL="926465" marR="268605" lvl="1" indent="-457200">
              <a:lnSpc>
                <a:spcPts val="2590"/>
              </a:lnSpc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Sets boundaries on </a:t>
            </a:r>
            <a:r>
              <a:rPr sz="2400" b="1" dirty="0">
                <a:latin typeface="Comic Sans MS"/>
                <a:cs typeface="Comic Sans MS"/>
              </a:rPr>
              <a:t>the </a:t>
            </a:r>
            <a:r>
              <a:rPr sz="2400" b="1" spc="-5" dirty="0">
                <a:latin typeface="Comic Sans MS"/>
                <a:cs typeface="Comic Sans MS"/>
              </a:rPr>
              <a:t>use and disclosure of  health</a:t>
            </a:r>
            <a:r>
              <a:rPr sz="2400" b="1" spc="-1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records.</a:t>
            </a:r>
            <a:endParaRPr sz="2400">
              <a:latin typeface="Comic Sans MS"/>
              <a:cs typeface="Comic Sans MS"/>
            </a:endParaRPr>
          </a:p>
          <a:p>
            <a:pPr marL="926465" marR="5080" lvl="1" indent="-457200">
              <a:lnSpc>
                <a:spcPts val="2590"/>
              </a:lnSpc>
              <a:spcBef>
                <a:spcPts val="1445"/>
              </a:spcBef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Holds violators accountable with civil and  criminal penalties </a:t>
            </a:r>
            <a:r>
              <a:rPr sz="2400" b="1" dirty="0">
                <a:latin typeface="Comic Sans MS"/>
                <a:cs typeface="Comic Sans MS"/>
              </a:rPr>
              <a:t>- </a:t>
            </a:r>
            <a:r>
              <a:rPr sz="2400" b="1" spc="-5" dirty="0">
                <a:latin typeface="Comic Sans MS"/>
                <a:cs typeface="Comic Sans MS"/>
              </a:rPr>
              <a:t>enforcement through </a:t>
            </a:r>
            <a:r>
              <a:rPr sz="2400" b="1" dirty="0">
                <a:latin typeface="Comic Sans MS"/>
                <a:cs typeface="Comic Sans MS"/>
              </a:rPr>
              <a:t>HHS’  </a:t>
            </a:r>
            <a:r>
              <a:rPr sz="2400" b="1" spc="-5" dirty="0">
                <a:latin typeface="Comic Sans MS"/>
                <a:cs typeface="Comic Sans MS"/>
              </a:rPr>
              <a:t>Office of Civil Rights (OCR).</a:t>
            </a:r>
            <a:endParaRPr sz="2400">
              <a:latin typeface="Comic Sans MS"/>
              <a:cs typeface="Comic Sans MS"/>
            </a:endParaRPr>
          </a:p>
          <a:p>
            <a:pPr marL="926465" marR="211454" lvl="1" indent="-457200">
              <a:lnSpc>
                <a:spcPts val="2590"/>
              </a:lnSpc>
              <a:spcBef>
                <a:spcPts val="1445"/>
              </a:spcBef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Balances public responsibilities </a:t>
            </a:r>
            <a:r>
              <a:rPr sz="2400" b="1" dirty="0">
                <a:latin typeface="Comic Sans MS"/>
                <a:cs typeface="Comic Sans MS"/>
              </a:rPr>
              <a:t>when </a:t>
            </a:r>
            <a:r>
              <a:rPr sz="2400" b="1" spc="-5" dirty="0">
                <a:latin typeface="Comic Sans MS"/>
                <a:cs typeface="Comic Sans MS"/>
              </a:rPr>
              <a:t>health  care information must </a:t>
            </a:r>
            <a:r>
              <a:rPr sz="2400" b="1" dirty="0">
                <a:latin typeface="Comic Sans MS"/>
                <a:cs typeface="Comic Sans MS"/>
              </a:rPr>
              <a:t>be </a:t>
            </a:r>
            <a:r>
              <a:rPr sz="2400" b="1" spc="-5" dirty="0">
                <a:latin typeface="Comic Sans MS"/>
                <a:cs typeface="Comic Sans MS"/>
              </a:rPr>
              <a:t>released to protect  </a:t>
            </a:r>
            <a:r>
              <a:rPr sz="2400" b="1" dirty="0">
                <a:latin typeface="Comic Sans MS"/>
                <a:cs typeface="Comic Sans MS"/>
              </a:rPr>
              <a:t>the</a:t>
            </a:r>
            <a:r>
              <a:rPr sz="2400" b="1" spc="-2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public.</a:t>
            </a:r>
            <a:endParaRPr sz="2400">
              <a:latin typeface="Comic Sans MS"/>
              <a:cs typeface="Comic Sans MS"/>
            </a:endParaRPr>
          </a:p>
          <a:p>
            <a:pPr marL="926465" marR="188595" lvl="1" indent="-457200">
              <a:lnSpc>
                <a:spcPts val="2590"/>
              </a:lnSpc>
              <a:spcBef>
                <a:spcPts val="1445"/>
              </a:spcBef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Requires all covered entities to sign Business  Associate Agreements </a:t>
            </a:r>
            <a:r>
              <a:rPr sz="2400" b="1" dirty="0">
                <a:latin typeface="Comic Sans MS"/>
                <a:cs typeface="Comic Sans MS"/>
              </a:rPr>
              <a:t>when they </a:t>
            </a:r>
            <a:r>
              <a:rPr sz="2400" b="1" spc="-5" dirty="0">
                <a:latin typeface="Comic Sans MS"/>
                <a:cs typeface="Comic Sans MS"/>
              </a:rPr>
              <a:t>are</a:t>
            </a:r>
            <a:r>
              <a:rPr sz="2400" b="1" spc="-10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involved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66378" y="6488648"/>
            <a:ext cx="45288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omic Sans MS"/>
                <a:cs typeface="Comic Sans MS"/>
              </a:rPr>
              <a:t>with use or disclosure of</a:t>
            </a:r>
            <a:r>
              <a:rPr sz="2400" b="1" spc="-50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PHI.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21204" y="1149524"/>
            <a:ext cx="902133" cy="1485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91228" y="6735521"/>
            <a:ext cx="2152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omic Sans MS"/>
                <a:cs typeface="Comic Sans MS"/>
              </a:rPr>
              <a:t>18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03787" y="604973"/>
            <a:ext cx="21215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Key</a:t>
            </a:r>
            <a:r>
              <a:rPr spc="-70" dirty="0"/>
              <a:t> </a:t>
            </a:r>
            <a:r>
              <a:rPr spc="-5" dirty="0"/>
              <a:t>Terms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75863" y="1254155"/>
            <a:ext cx="176022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0504" indent="-217804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"/>
              <a:tabLst>
                <a:tab pos="231140" algn="l"/>
              </a:tabLst>
            </a:pPr>
            <a:r>
              <a:rPr sz="17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Confidentiality</a:t>
            </a:r>
            <a:endParaRPr sz="17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3016" y="1565025"/>
            <a:ext cx="735203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700" dirty="0">
                <a:solidFill>
                  <a:srgbClr val="FF0000"/>
                </a:solidFill>
                <a:latin typeface="Comic Sans MS"/>
                <a:cs typeface="Comic Sans MS"/>
              </a:rPr>
              <a:t>-	</a:t>
            </a:r>
            <a:r>
              <a:rPr sz="1700" b="1" dirty="0">
                <a:latin typeface="Comic Sans MS"/>
                <a:cs typeface="Comic Sans MS"/>
              </a:rPr>
              <a:t>Is a right, within the law, to </a:t>
            </a:r>
            <a:r>
              <a:rPr sz="1700" b="1" spc="-5" dirty="0">
                <a:latin typeface="Comic Sans MS"/>
                <a:cs typeface="Comic Sans MS"/>
              </a:rPr>
              <a:t>personal </a:t>
            </a:r>
            <a:r>
              <a:rPr sz="1700" b="1" dirty="0">
                <a:latin typeface="Comic Sans MS"/>
                <a:cs typeface="Comic Sans MS"/>
              </a:rPr>
              <a:t>and </a:t>
            </a:r>
            <a:r>
              <a:rPr sz="1700" b="1" spc="-5" dirty="0">
                <a:latin typeface="Comic Sans MS"/>
                <a:cs typeface="Comic Sans MS"/>
              </a:rPr>
              <a:t>informational</a:t>
            </a:r>
            <a:r>
              <a:rPr sz="1700" b="1" spc="-25" dirty="0">
                <a:latin typeface="Comic Sans MS"/>
                <a:cs typeface="Comic Sans MS"/>
              </a:rPr>
              <a:t> </a:t>
            </a:r>
            <a:r>
              <a:rPr sz="1700" b="1" spc="-5" dirty="0">
                <a:latin typeface="Comic Sans MS"/>
                <a:cs typeface="Comic Sans MS"/>
              </a:rPr>
              <a:t>privacy,</a:t>
            </a:r>
            <a:endParaRPr sz="17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90190" y="1746363"/>
            <a:ext cx="3653154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latin typeface="Comic Sans MS"/>
                <a:cs typeface="Comic Sans MS"/>
              </a:rPr>
              <a:t>including one’s </a:t>
            </a:r>
            <a:r>
              <a:rPr sz="1700" b="1" dirty="0">
                <a:latin typeface="Comic Sans MS"/>
                <a:cs typeface="Comic Sans MS"/>
              </a:rPr>
              <a:t>health care</a:t>
            </a:r>
            <a:r>
              <a:rPr sz="1700" b="1" spc="-25" dirty="0">
                <a:latin typeface="Comic Sans MS"/>
                <a:cs typeface="Comic Sans MS"/>
              </a:rPr>
              <a:t> </a:t>
            </a:r>
            <a:r>
              <a:rPr sz="1700" b="1" spc="-5" dirty="0">
                <a:latin typeface="Comic Sans MS"/>
                <a:cs typeface="Comic Sans MS"/>
              </a:rPr>
              <a:t>record.</a:t>
            </a:r>
            <a:endParaRPr sz="17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75863" y="2006049"/>
            <a:ext cx="8319770" cy="113982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30504" indent="-217804">
              <a:lnSpc>
                <a:spcPct val="100000"/>
              </a:lnSpc>
              <a:spcBef>
                <a:spcPts val="505"/>
              </a:spcBef>
              <a:buClr>
                <a:srgbClr val="FF0000"/>
              </a:buClr>
              <a:buFont typeface="Wingdings"/>
              <a:buChar char=""/>
              <a:tabLst>
                <a:tab pos="231140" algn="l"/>
              </a:tabLst>
            </a:pPr>
            <a:r>
              <a:rPr sz="17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Privacy</a:t>
            </a:r>
            <a:endParaRPr sz="1700">
              <a:latin typeface="Comic Sans MS"/>
              <a:cs typeface="Comic Sans MS"/>
            </a:endParaRPr>
          </a:p>
          <a:p>
            <a:pPr marL="469265" marR="5080" indent="-635">
              <a:lnSpc>
                <a:spcPct val="70000"/>
              </a:lnSpc>
              <a:spcBef>
                <a:spcPts val="1019"/>
              </a:spcBef>
              <a:tabLst>
                <a:tab pos="926465" algn="l"/>
              </a:tabLst>
            </a:pPr>
            <a:r>
              <a:rPr sz="1700" dirty="0">
                <a:solidFill>
                  <a:srgbClr val="FF0000"/>
                </a:solidFill>
                <a:latin typeface="Comic Sans MS"/>
                <a:cs typeface="Comic Sans MS"/>
              </a:rPr>
              <a:t>-	</a:t>
            </a:r>
            <a:r>
              <a:rPr sz="1700" b="1" dirty="0">
                <a:latin typeface="Comic Sans MS"/>
                <a:cs typeface="Comic Sans MS"/>
              </a:rPr>
              <a:t>Is a </a:t>
            </a:r>
            <a:r>
              <a:rPr sz="1700" b="1" spc="-5" dirty="0">
                <a:latin typeface="Comic Sans MS"/>
                <a:cs typeface="Comic Sans MS"/>
              </a:rPr>
              <a:t>legal </a:t>
            </a:r>
            <a:r>
              <a:rPr sz="1700" b="1" dirty="0">
                <a:latin typeface="Comic Sans MS"/>
                <a:cs typeface="Comic Sans MS"/>
              </a:rPr>
              <a:t>principle that </a:t>
            </a:r>
            <a:r>
              <a:rPr sz="1700" b="1" spc="-5" dirty="0">
                <a:latin typeface="Comic Sans MS"/>
                <a:cs typeface="Comic Sans MS"/>
              </a:rPr>
              <a:t>generally refers </a:t>
            </a:r>
            <a:r>
              <a:rPr sz="1700" b="1" dirty="0">
                <a:latin typeface="Comic Sans MS"/>
                <a:cs typeface="Comic Sans MS"/>
              </a:rPr>
              <a:t>to our </a:t>
            </a:r>
            <a:r>
              <a:rPr sz="1700" b="1" spc="-5" dirty="0">
                <a:latin typeface="Comic Sans MS"/>
                <a:cs typeface="Comic Sans MS"/>
              </a:rPr>
              <a:t>right </a:t>
            </a:r>
            <a:r>
              <a:rPr sz="1700" b="1" dirty="0">
                <a:latin typeface="Comic Sans MS"/>
                <a:cs typeface="Comic Sans MS"/>
              </a:rPr>
              <a:t>as </a:t>
            </a:r>
            <a:r>
              <a:rPr sz="1700" b="1" spc="-5" dirty="0">
                <a:latin typeface="Comic Sans MS"/>
                <a:cs typeface="Comic Sans MS"/>
              </a:rPr>
              <a:t>individuals </a:t>
            </a:r>
            <a:r>
              <a:rPr sz="1700" b="1" dirty="0">
                <a:latin typeface="Comic Sans MS"/>
                <a:cs typeface="Comic Sans MS"/>
              </a:rPr>
              <a:t>to  </a:t>
            </a:r>
            <a:r>
              <a:rPr sz="1700" b="1" spc="-5" dirty="0">
                <a:latin typeface="Comic Sans MS"/>
                <a:cs typeface="Comic Sans MS"/>
              </a:rPr>
              <a:t>be free from unwanted</a:t>
            </a:r>
            <a:r>
              <a:rPr sz="1700" b="1" spc="-10" dirty="0">
                <a:latin typeface="Comic Sans MS"/>
                <a:cs typeface="Comic Sans MS"/>
              </a:rPr>
              <a:t> </a:t>
            </a:r>
            <a:r>
              <a:rPr sz="1700" b="1" spc="-5" dirty="0">
                <a:latin typeface="Comic Sans MS"/>
                <a:cs typeface="Comic Sans MS"/>
              </a:rPr>
              <a:t>intrusion.</a:t>
            </a:r>
            <a:endParaRPr sz="1700">
              <a:latin typeface="Comic Sans MS"/>
              <a:cs typeface="Comic Sans MS"/>
            </a:endParaRPr>
          </a:p>
          <a:p>
            <a:pPr marL="230504" indent="-217804">
              <a:lnSpc>
                <a:spcPct val="100000"/>
              </a:lnSpc>
              <a:spcBef>
                <a:spcPts val="409"/>
              </a:spcBef>
              <a:buClr>
                <a:srgbClr val="FF0000"/>
              </a:buClr>
              <a:buFont typeface="Wingdings"/>
              <a:buChar char=""/>
              <a:tabLst>
                <a:tab pos="231140" algn="l"/>
              </a:tabLst>
            </a:pPr>
            <a:r>
              <a:rPr sz="17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Privacy/Confidentiality</a:t>
            </a:r>
            <a:r>
              <a:rPr sz="1700" b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7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Breach</a:t>
            </a:r>
            <a:endParaRPr sz="1700">
              <a:latin typeface="Comic Sans MS"/>
              <a:cs typeface="Comic Sans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33016" y="3171181"/>
            <a:ext cx="733361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700" dirty="0">
                <a:solidFill>
                  <a:srgbClr val="FF0000"/>
                </a:solidFill>
                <a:latin typeface="Comic Sans MS"/>
                <a:cs typeface="Comic Sans MS"/>
              </a:rPr>
              <a:t>-	</a:t>
            </a:r>
            <a:r>
              <a:rPr sz="1700" b="1" dirty="0">
                <a:latin typeface="Comic Sans MS"/>
                <a:cs typeface="Comic Sans MS"/>
              </a:rPr>
              <a:t>Is the </a:t>
            </a:r>
            <a:r>
              <a:rPr sz="1700" b="1" spc="-5" dirty="0">
                <a:latin typeface="Comic Sans MS"/>
                <a:cs typeface="Comic Sans MS"/>
              </a:rPr>
              <a:t>breaking </a:t>
            </a:r>
            <a:r>
              <a:rPr sz="1700" b="1" dirty="0">
                <a:latin typeface="Comic Sans MS"/>
                <a:cs typeface="Comic Sans MS"/>
              </a:rPr>
              <a:t>of </a:t>
            </a:r>
            <a:r>
              <a:rPr sz="1700" b="1" spc="-5" dirty="0">
                <a:latin typeface="Comic Sans MS"/>
                <a:cs typeface="Comic Sans MS"/>
              </a:rPr>
              <a:t>confidentiality by </a:t>
            </a:r>
            <a:r>
              <a:rPr sz="1700" b="1" dirty="0">
                <a:latin typeface="Comic Sans MS"/>
                <a:cs typeface="Comic Sans MS"/>
              </a:rPr>
              <a:t>allowing </a:t>
            </a:r>
            <a:r>
              <a:rPr sz="1700" b="1" spc="-5" dirty="0">
                <a:latin typeface="Comic Sans MS"/>
                <a:cs typeface="Comic Sans MS"/>
              </a:rPr>
              <a:t>access </a:t>
            </a:r>
            <a:r>
              <a:rPr sz="1700" b="1" dirty="0">
                <a:latin typeface="Comic Sans MS"/>
                <a:cs typeface="Comic Sans MS"/>
              </a:rPr>
              <a:t>to </a:t>
            </a:r>
            <a:r>
              <a:rPr sz="1700" b="1" spc="-5" dirty="0">
                <a:latin typeface="Comic Sans MS"/>
                <a:cs typeface="Comic Sans MS"/>
              </a:rPr>
              <a:t>data</a:t>
            </a:r>
            <a:r>
              <a:rPr sz="1700" b="1" spc="-10" dirty="0">
                <a:latin typeface="Comic Sans MS"/>
                <a:cs typeface="Comic Sans MS"/>
              </a:rPr>
              <a:t> </a:t>
            </a:r>
            <a:r>
              <a:rPr sz="1700" b="1" dirty="0">
                <a:latin typeface="Comic Sans MS"/>
                <a:cs typeface="Comic Sans MS"/>
              </a:rPr>
              <a:t>and</a:t>
            </a:r>
            <a:endParaRPr sz="1700">
              <a:latin typeface="Comic Sans MS"/>
              <a:cs typeface="Comic Sans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90190" y="3352525"/>
            <a:ext cx="667956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latin typeface="Comic Sans MS"/>
                <a:cs typeface="Comic Sans MS"/>
              </a:rPr>
              <a:t>information to </a:t>
            </a:r>
            <a:r>
              <a:rPr sz="1700" b="1" spc="-5" dirty="0">
                <a:latin typeface="Comic Sans MS"/>
                <a:cs typeface="Comic Sans MS"/>
              </a:rPr>
              <a:t>individuals </a:t>
            </a:r>
            <a:r>
              <a:rPr sz="1700" b="1" dirty="0">
                <a:latin typeface="Comic Sans MS"/>
                <a:cs typeface="Comic Sans MS"/>
              </a:rPr>
              <a:t>who </a:t>
            </a:r>
            <a:r>
              <a:rPr sz="1700" b="1" spc="-5" dirty="0">
                <a:latin typeface="Comic Sans MS"/>
                <a:cs typeface="Comic Sans MS"/>
              </a:rPr>
              <a:t>do </a:t>
            </a:r>
            <a:r>
              <a:rPr sz="1700" b="1" dirty="0">
                <a:latin typeface="Comic Sans MS"/>
                <a:cs typeface="Comic Sans MS"/>
              </a:rPr>
              <a:t>not have a </a:t>
            </a:r>
            <a:r>
              <a:rPr sz="1700" b="1" spc="-5" dirty="0">
                <a:latin typeface="Comic Sans MS"/>
                <a:cs typeface="Comic Sans MS"/>
              </a:rPr>
              <a:t>need, </a:t>
            </a:r>
            <a:r>
              <a:rPr sz="1700" b="1" dirty="0">
                <a:latin typeface="Comic Sans MS"/>
                <a:cs typeface="Comic Sans MS"/>
              </a:rPr>
              <a:t>a</a:t>
            </a:r>
            <a:r>
              <a:rPr sz="1700" b="1" spc="-35" dirty="0">
                <a:latin typeface="Comic Sans MS"/>
                <a:cs typeface="Comic Sans MS"/>
              </a:rPr>
              <a:t> </a:t>
            </a:r>
            <a:r>
              <a:rPr sz="1700" b="1" dirty="0">
                <a:latin typeface="Comic Sans MS"/>
                <a:cs typeface="Comic Sans MS"/>
              </a:rPr>
              <a:t>legitimate</a:t>
            </a:r>
            <a:endParaRPr sz="1700">
              <a:latin typeface="Comic Sans MS"/>
              <a:cs typeface="Comic Sans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5863" y="3482657"/>
            <a:ext cx="5151755" cy="64770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926465">
              <a:lnSpc>
                <a:spcPct val="100000"/>
              </a:lnSpc>
              <a:spcBef>
                <a:spcPts val="505"/>
              </a:spcBef>
            </a:pPr>
            <a:r>
              <a:rPr sz="1700" b="1" spc="-5" dirty="0">
                <a:latin typeface="Comic Sans MS"/>
                <a:cs typeface="Comic Sans MS"/>
              </a:rPr>
              <a:t>reason, </a:t>
            </a:r>
            <a:r>
              <a:rPr sz="1700" b="1" dirty="0">
                <a:latin typeface="Comic Sans MS"/>
                <a:cs typeface="Comic Sans MS"/>
              </a:rPr>
              <a:t>and </a:t>
            </a:r>
            <a:r>
              <a:rPr sz="1700" b="1" spc="-5" dirty="0">
                <a:latin typeface="Comic Sans MS"/>
                <a:cs typeface="Comic Sans MS"/>
              </a:rPr>
              <a:t>permission </a:t>
            </a:r>
            <a:r>
              <a:rPr sz="1700" b="1" dirty="0">
                <a:latin typeface="Comic Sans MS"/>
                <a:cs typeface="Comic Sans MS"/>
              </a:rPr>
              <a:t>for such</a:t>
            </a:r>
            <a:r>
              <a:rPr sz="1700" b="1" spc="-20" dirty="0">
                <a:latin typeface="Comic Sans MS"/>
                <a:cs typeface="Comic Sans MS"/>
              </a:rPr>
              <a:t> </a:t>
            </a:r>
            <a:r>
              <a:rPr sz="1700" b="1" spc="-5" dirty="0">
                <a:latin typeface="Comic Sans MS"/>
                <a:cs typeface="Comic Sans MS"/>
              </a:rPr>
              <a:t>access.</a:t>
            </a:r>
            <a:endParaRPr sz="1700">
              <a:latin typeface="Comic Sans MS"/>
              <a:cs typeface="Comic Sans MS"/>
            </a:endParaRPr>
          </a:p>
          <a:p>
            <a:pPr marL="230504" indent="-217804">
              <a:lnSpc>
                <a:spcPct val="100000"/>
              </a:lnSpc>
              <a:spcBef>
                <a:spcPts val="409"/>
              </a:spcBef>
              <a:buClr>
                <a:srgbClr val="FF0000"/>
              </a:buClr>
              <a:buFont typeface="Wingdings"/>
              <a:buChar char=""/>
              <a:tabLst>
                <a:tab pos="231140" algn="l"/>
              </a:tabLst>
            </a:pPr>
            <a:r>
              <a:rPr sz="17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Personally Identifiable</a:t>
            </a:r>
            <a:r>
              <a:rPr sz="1700" b="1" u="heavy" spc="-4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7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Information</a:t>
            </a:r>
            <a:endParaRPr sz="17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75863" y="4155608"/>
            <a:ext cx="8105775" cy="259397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469265" marR="694690">
              <a:lnSpc>
                <a:spcPct val="70000"/>
              </a:lnSpc>
              <a:spcBef>
                <a:spcPts val="715"/>
              </a:spcBef>
              <a:tabLst>
                <a:tab pos="926465" algn="l"/>
              </a:tabLst>
            </a:pPr>
            <a:r>
              <a:rPr sz="1700" dirty="0">
                <a:solidFill>
                  <a:srgbClr val="FF0000"/>
                </a:solidFill>
                <a:latin typeface="Comic Sans MS"/>
                <a:cs typeface="Comic Sans MS"/>
              </a:rPr>
              <a:t>-	</a:t>
            </a:r>
            <a:r>
              <a:rPr sz="1700" b="1" dirty="0">
                <a:latin typeface="Comic Sans MS"/>
                <a:cs typeface="Comic Sans MS"/>
              </a:rPr>
              <a:t>Is </a:t>
            </a:r>
            <a:r>
              <a:rPr sz="1700" b="1" spc="-5" dirty="0">
                <a:latin typeface="Comic Sans MS"/>
                <a:cs typeface="Comic Sans MS"/>
              </a:rPr>
              <a:t>data </a:t>
            </a:r>
            <a:r>
              <a:rPr sz="1700" b="1" dirty="0">
                <a:latin typeface="Comic Sans MS"/>
                <a:cs typeface="Comic Sans MS"/>
              </a:rPr>
              <a:t>that could </a:t>
            </a:r>
            <a:r>
              <a:rPr sz="1700" b="1" spc="-5" dirty="0">
                <a:latin typeface="Comic Sans MS"/>
                <a:cs typeface="Comic Sans MS"/>
              </a:rPr>
              <a:t>be used </a:t>
            </a:r>
            <a:r>
              <a:rPr sz="1700" b="1" dirty="0">
                <a:latin typeface="Comic Sans MS"/>
                <a:cs typeface="Comic Sans MS"/>
              </a:rPr>
              <a:t>to </a:t>
            </a:r>
            <a:r>
              <a:rPr sz="1700" b="1" spc="-5" dirty="0">
                <a:latin typeface="Comic Sans MS"/>
                <a:cs typeface="Comic Sans MS"/>
              </a:rPr>
              <a:t>identify, </a:t>
            </a:r>
            <a:r>
              <a:rPr sz="1700" b="1" dirty="0">
                <a:latin typeface="Comic Sans MS"/>
                <a:cs typeface="Comic Sans MS"/>
              </a:rPr>
              <a:t>contact, or locate an  </a:t>
            </a:r>
            <a:r>
              <a:rPr sz="1700" b="1" spc="-5" dirty="0">
                <a:latin typeface="Comic Sans MS"/>
                <a:cs typeface="Comic Sans MS"/>
              </a:rPr>
              <a:t>individual.</a:t>
            </a:r>
            <a:endParaRPr sz="1700">
              <a:latin typeface="Comic Sans MS"/>
              <a:cs typeface="Comic Sans MS"/>
            </a:endParaRPr>
          </a:p>
          <a:p>
            <a:pPr marL="243204" marR="5080" indent="-243204">
              <a:lnSpc>
                <a:spcPct val="120600"/>
              </a:lnSpc>
              <a:spcBef>
                <a:spcPts val="120"/>
              </a:spcBef>
              <a:buClr>
                <a:srgbClr val="FF0000"/>
              </a:buClr>
              <a:buSzPct val="105882"/>
              <a:buFont typeface="Wingdings"/>
              <a:buChar char=""/>
              <a:tabLst>
                <a:tab pos="243204" algn="l"/>
              </a:tabLst>
            </a:pPr>
            <a:r>
              <a:rPr sz="17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Other </a:t>
            </a:r>
            <a:r>
              <a:rPr sz="17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info</a:t>
            </a:r>
            <a:r>
              <a:rPr sz="1700" b="1" spc="-5" dirty="0">
                <a:latin typeface="Comic Sans MS"/>
                <a:cs typeface="Comic Sans MS"/>
              </a:rPr>
              <a:t> </a:t>
            </a:r>
            <a:r>
              <a:rPr sz="1700" b="1" dirty="0">
                <a:latin typeface="Comic Sans MS"/>
                <a:cs typeface="Comic Sans MS"/>
              </a:rPr>
              <a:t>may </a:t>
            </a:r>
            <a:r>
              <a:rPr sz="1700" b="1" spc="-5" dirty="0">
                <a:latin typeface="Comic Sans MS"/>
                <a:cs typeface="Comic Sans MS"/>
              </a:rPr>
              <a:t>be considered confidential, sensitive, </a:t>
            </a:r>
            <a:r>
              <a:rPr sz="1700" b="1" dirty="0">
                <a:latin typeface="Comic Sans MS"/>
                <a:cs typeface="Comic Sans MS"/>
              </a:rPr>
              <a:t>or private, </a:t>
            </a:r>
            <a:r>
              <a:rPr sz="1700" b="1" spc="-5" dirty="0">
                <a:latin typeface="Comic Sans MS"/>
                <a:cs typeface="Comic Sans MS"/>
              </a:rPr>
              <a:t>requiring  extraordinary</a:t>
            </a:r>
            <a:r>
              <a:rPr sz="1700" b="1" spc="-30" dirty="0">
                <a:latin typeface="Comic Sans MS"/>
                <a:cs typeface="Comic Sans MS"/>
              </a:rPr>
              <a:t> </a:t>
            </a:r>
            <a:r>
              <a:rPr sz="1700" b="1" dirty="0">
                <a:latin typeface="Comic Sans MS"/>
                <a:cs typeface="Comic Sans MS"/>
              </a:rPr>
              <a:t>protection:</a:t>
            </a:r>
            <a:endParaRPr sz="1700">
              <a:latin typeface="Comic Sans MS"/>
              <a:cs typeface="Comic Sans MS"/>
            </a:endParaRPr>
          </a:p>
          <a:p>
            <a:pPr marL="2480945">
              <a:lnSpc>
                <a:spcPct val="100000"/>
              </a:lnSpc>
              <a:spcBef>
                <a:spcPts val="625"/>
              </a:spcBef>
            </a:pPr>
            <a:r>
              <a:rPr sz="1400" dirty="0">
                <a:solidFill>
                  <a:srgbClr val="FF0000"/>
                </a:solidFill>
                <a:latin typeface="Comic Sans MS"/>
                <a:cs typeface="Comic Sans MS"/>
              </a:rPr>
              <a:t>- </a:t>
            </a:r>
            <a:r>
              <a:rPr sz="1400" b="1" dirty="0">
                <a:latin typeface="Comic Sans MS"/>
                <a:cs typeface="Comic Sans MS"/>
              </a:rPr>
              <a:t>Human </a:t>
            </a:r>
            <a:r>
              <a:rPr sz="1400" b="1" spc="-5" dirty="0">
                <a:latin typeface="Comic Sans MS"/>
                <a:cs typeface="Comic Sans MS"/>
              </a:rPr>
              <a:t>resources-related</a:t>
            </a:r>
            <a:r>
              <a:rPr sz="1400" b="1" spc="-200" dirty="0">
                <a:latin typeface="Comic Sans MS"/>
                <a:cs typeface="Comic Sans MS"/>
              </a:rPr>
              <a:t> </a:t>
            </a:r>
            <a:r>
              <a:rPr sz="1400" b="1" dirty="0">
                <a:latin typeface="Comic Sans MS"/>
                <a:cs typeface="Comic Sans MS"/>
              </a:rPr>
              <a:t>information*</a:t>
            </a:r>
            <a:endParaRPr sz="1400">
              <a:latin typeface="Comic Sans MS"/>
              <a:cs typeface="Comic Sans MS"/>
            </a:endParaRPr>
          </a:p>
          <a:p>
            <a:pPr marL="2214245">
              <a:lnSpc>
                <a:spcPct val="100000"/>
              </a:lnSpc>
              <a:spcBef>
                <a:spcPts val="670"/>
              </a:spcBef>
            </a:pPr>
            <a:r>
              <a:rPr sz="1400" dirty="0">
                <a:solidFill>
                  <a:srgbClr val="FF0000"/>
                </a:solidFill>
                <a:latin typeface="Comic Sans MS"/>
                <a:cs typeface="Comic Sans MS"/>
              </a:rPr>
              <a:t>- </a:t>
            </a:r>
            <a:r>
              <a:rPr sz="1400" b="1" spc="-5" dirty="0">
                <a:latin typeface="Comic Sans MS"/>
                <a:cs typeface="Comic Sans MS"/>
              </a:rPr>
              <a:t>Peer review </a:t>
            </a:r>
            <a:r>
              <a:rPr sz="1400" b="1" dirty="0">
                <a:latin typeface="Comic Sans MS"/>
                <a:cs typeface="Comic Sans MS"/>
              </a:rPr>
              <a:t>and/or </a:t>
            </a:r>
            <a:r>
              <a:rPr sz="1400" b="1" spc="-5" dirty="0">
                <a:latin typeface="Comic Sans MS"/>
                <a:cs typeface="Comic Sans MS"/>
              </a:rPr>
              <a:t>credentialing</a:t>
            </a:r>
            <a:r>
              <a:rPr sz="1400" b="1" spc="-190" dirty="0">
                <a:latin typeface="Comic Sans MS"/>
                <a:cs typeface="Comic Sans MS"/>
              </a:rPr>
              <a:t> </a:t>
            </a:r>
            <a:r>
              <a:rPr sz="1400" b="1" dirty="0">
                <a:latin typeface="Comic Sans MS"/>
                <a:cs typeface="Comic Sans MS"/>
              </a:rPr>
              <a:t>information</a:t>
            </a:r>
            <a:endParaRPr sz="1400">
              <a:latin typeface="Comic Sans MS"/>
              <a:cs typeface="Comic Sans MS"/>
            </a:endParaRPr>
          </a:p>
          <a:p>
            <a:pPr marL="2164080" lvl="1" indent="-152400">
              <a:lnSpc>
                <a:spcPct val="100000"/>
              </a:lnSpc>
              <a:spcBef>
                <a:spcPts val="670"/>
              </a:spcBef>
              <a:buClr>
                <a:srgbClr val="FF0000"/>
              </a:buClr>
              <a:buFont typeface="Comic Sans MS"/>
              <a:buChar char="-"/>
              <a:tabLst>
                <a:tab pos="2164715" algn="l"/>
              </a:tabLst>
            </a:pPr>
            <a:r>
              <a:rPr sz="1400" b="1" spc="-5" dirty="0">
                <a:latin typeface="Comic Sans MS"/>
                <a:cs typeface="Comic Sans MS"/>
              </a:rPr>
              <a:t>Data used </a:t>
            </a:r>
            <a:r>
              <a:rPr sz="1400" b="1" dirty="0">
                <a:latin typeface="Comic Sans MS"/>
                <a:cs typeface="Comic Sans MS"/>
              </a:rPr>
              <a:t>in </a:t>
            </a:r>
            <a:r>
              <a:rPr sz="1400" b="1" spc="-5" dirty="0">
                <a:latin typeface="Comic Sans MS"/>
                <a:cs typeface="Comic Sans MS"/>
              </a:rPr>
              <a:t>performance-improvement</a:t>
            </a:r>
            <a:r>
              <a:rPr sz="1400" b="1" spc="30" dirty="0">
                <a:latin typeface="Comic Sans MS"/>
                <a:cs typeface="Comic Sans MS"/>
              </a:rPr>
              <a:t> </a:t>
            </a:r>
            <a:r>
              <a:rPr sz="1400" b="1" spc="-5" dirty="0">
                <a:latin typeface="Comic Sans MS"/>
                <a:cs typeface="Comic Sans MS"/>
              </a:rPr>
              <a:t>activities</a:t>
            </a:r>
            <a:endParaRPr sz="1400">
              <a:latin typeface="Comic Sans MS"/>
              <a:cs typeface="Comic Sans MS"/>
            </a:endParaRPr>
          </a:p>
          <a:p>
            <a:pPr marL="3232150">
              <a:lnSpc>
                <a:spcPct val="100000"/>
              </a:lnSpc>
              <a:spcBef>
                <a:spcPts val="675"/>
              </a:spcBef>
            </a:pPr>
            <a:r>
              <a:rPr sz="1400" dirty="0">
                <a:solidFill>
                  <a:srgbClr val="FF0000"/>
                </a:solidFill>
                <a:latin typeface="Comic Sans MS"/>
                <a:cs typeface="Comic Sans MS"/>
              </a:rPr>
              <a:t>- </a:t>
            </a:r>
            <a:r>
              <a:rPr sz="1400" b="1" spc="-5" dirty="0">
                <a:latin typeface="Comic Sans MS"/>
                <a:cs typeface="Comic Sans MS"/>
              </a:rPr>
              <a:t>Research</a:t>
            </a:r>
            <a:r>
              <a:rPr sz="1400" b="1" spc="-195" dirty="0">
                <a:latin typeface="Comic Sans MS"/>
                <a:cs typeface="Comic Sans MS"/>
              </a:rPr>
              <a:t> </a:t>
            </a:r>
            <a:r>
              <a:rPr sz="1400" b="1" dirty="0">
                <a:latin typeface="Comic Sans MS"/>
                <a:cs typeface="Comic Sans MS"/>
              </a:rPr>
              <a:t>information</a:t>
            </a:r>
            <a:endParaRPr sz="1400">
              <a:latin typeface="Comic Sans MS"/>
              <a:cs typeface="Comic Sans MS"/>
            </a:endParaRPr>
          </a:p>
          <a:p>
            <a:pPr marL="2145665" lvl="1" indent="-152400">
              <a:lnSpc>
                <a:spcPct val="100000"/>
              </a:lnSpc>
              <a:spcBef>
                <a:spcPts val="670"/>
              </a:spcBef>
              <a:buClr>
                <a:srgbClr val="FF0000"/>
              </a:buClr>
              <a:buFont typeface="Comic Sans MS"/>
              <a:buChar char="-"/>
              <a:tabLst>
                <a:tab pos="2146300" algn="l"/>
              </a:tabLst>
            </a:pPr>
            <a:r>
              <a:rPr sz="1400" b="1" spc="-5" dirty="0">
                <a:latin typeface="Comic Sans MS"/>
                <a:cs typeface="Comic Sans MS"/>
              </a:rPr>
              <a:t>Proprietary </a:t>
            </a:r>
            <a:r>
              <a:rPr sz="1400" b="1" dirty="0">
                <a:latin typeface="Comic Sans MS"/>
                <a:cs typeface="Comic Sans MS"/>
              </a:rPr>
              <a:t>source codes for information</a:t>
            </a:r>
            <a:r>
              <a:rPr sz="1400" b="1" spc="-10" dirty="0">
                <a:latin typeface="Comic Sans MS"/>
                <a:cs typeface="Comic Sans MS"/>
              </a:rPr>
              <a:t> </a:t>
            </a:r>
            <a:r>
              <a:rPr sz="1400" b="1" dirty="0">
                <a:latin typeface="Comic Sans MS"/>
                <a:cs typeface="Comic Sans MS"/>
              </a:rPr>
              <a:t>systems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12300" y="6723946"/>
            <a:ext cx="5777865" cy="6229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400" dirty="0">
                <a:solidFill>
                  <a:srgbClr val="FF0000"/>
                </a:solidFill>
                <a:latin typeface="Comic Sans MS"/>
                <a:cs typeface="Comic Sans MS"/>
              </a:rPr>
              <a:t>- </a:t>
            </a:r>
            <a:r>
              <a:rPr sz="1400" b="1" spc="-5" dirty="0">
                <a:latin typeface="Comic Sans MS"/>
                <a:cs typeface="Comic Sans MS"/>
              </a:rPr>
              <a:t>Risk-management </a:t>
            </a:r>
            <a:r>
              <a:rPr sz="1400" b="1" dirty="0">
                <a:latin typeface="Comic Sans MS"/>
                <a:cs typeface="Comic Sans MS"/>
              </a:rPr>
              <a:t>data </a:t>
            </a:r>
            <a:r>
              <a:rPr sz="1400" b="1" spc="-5" dirty="0">
                <a:latin typeface="Comic Sans MS"/>
                <a:cs typeface="Comic Sans MS"/>
              </a:rPr>
              <a:t>regarding </a:t>
            </a:r>
            <a:r>
              <a:rPr sz="1400" b="1" dirty="0">
                <a:latin typeface="Comic Sans MS"/>
                <a:cs typeface="Comic Sans MS"/>
              </a:rPr>
              <a:t>potential and </a:t>
            </a:r>
            <a:r>
              <a:rPr sz="1400" b="1" spc="-5" dirty="0">
                <a:latin typeface="Comic Sans MS"/>
                <a:cs typeface="Comic Sans MS"/>
              </a:rPr>
              <a:t>current</a:t>
            </a:r>
            <a:r>
              <a:rPr sz="1400" b="1" spc="-165" dirty="0">
                <a:latin typeface="Comic Sans MS"/>
                <a:cs typeface="Comic Sans MS"/>
              </a:rPr>
              <a:t> </a:t>
            </a:r>
            <a:r>
              <a:rPr sz="1400" b="1" spc="-5" dirty="0">
                <a:latin typeface="Comic Sans MS"/>
                <a:cs typeface="Comic Sans MS"/>
              </a:rPr>
              <a:t>liabilities</a:t>
            </a:r>
            <a:endParaRPr sz="1400">
              <a:latin typeface="Comic Sans MS"/>
              <a:cs typeface="Comic Sans MS"/>
            </a:endParaRPr>
          </a:p>
          <a:p>
            <a:pPr marL="1553210">
              <a:lnSpc>
                <a:spcPct val="100000"/>
              </a:lnSpc>
              <a:spcBef>
                <a:spcPts val="670"/>
              </a:spcBef>
            </a:pPr>
            <a:r>
              <a:rPr sz="1400" dirty="0">
                <a:solidFill>
                  <a:srgbClr val="FF0000"/>
                </a:solidFill>
                <a:latin typeface="Comic Sans MS"/>
                <a:cs typeface="Comic Sans MS"/>
              </a:rPr>
              <a:t>- </a:t>
            </a:r>
            <a:r>
              <a:rPr sz="1400" b="1" spc="-5" dirty="0">
                <a:latin typeface="Comic Sans MS"/>
                <a:cs typeface="Comic Sans MS"/>
              </a:rPr>
              <a:t>Strategic planning</a:t>
            </a:r>
            <a:r>
              <a:rPr sz="1400" b="1" spc="-220" dirty="0">
                <a:latin typeface="Comic Sans MS"/>
                <a:cs typeface="Comic Sans MS"/>
              </a:rPr>
              <a:t> </a:t>
            </a:r>
            <a:r>
              <a:rPr sz="1400" b="1" spc="-5" dirty="0">
                <a:latin typeface="Comic Sans MS"/>
                <a:cs typeface="Comic Sans MS"/>
              </a:rPr>
              <a:t>documents</a:t>
            </a:r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888084" y="627833"/>
            <a:ext cx="606425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5669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Corporate Compliance  </a:t>
            </a:r>
            <a:r>
              <a:rPr dirty="0"/>
              <a:t>What is a Business</a:t>
            </a:r>
            <a:r>
              <a:rPr spc="-65" dirty="0"/>
              <a:t> </a:t>
            </a:r>
            <a:r>
              <a:rPr spc="-5" dirty="0"/>
              <a:t>Associate?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28245" y="1861180"/>
            <a:ext cx="7778115" cy="5114290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400" b="1" dirty="0">
                <a:latin typeface="Comic Sans MS"/>
                <a:cs typeface="Comic Sans MS"/>
              </a:rPr>
              <a:t>A 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Business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Associate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is </a:t>
            </a:r>
            <a:r>
              <a:rPr sz="2400" b="1" dirty="0">
                <a:latin typeface="Comic Sans MS"/>
                <a:cs typeface="Comic Sans MS"/>
              </a:rPr>
              <a:t>a </a:t>
            </a:r>
            <a:r>
              <a:rPr sz="2400" b="1" spc="-5" dirty="0">
                <a:latin typeface="Comic Sans MS"/>
                <a:cs typeface="Comic Sans MS"/>
              </a:rPr>
              <a:t>person or entity</a:t>
            </a:r>
            <a:r>
              <a:rPr sz="2400" b="1" spc="-15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that:</a:t>
            </a:r>
            <a:endParaRPr sz="2400">
              <a:latin typeface="Comic Sans MS"/>
              <a:cs typeface="Comic Sans MS"/>
            </a:endParaRPr>
          </a:p>
          <a:p>
            <a:pPr marL="1040765" marR="111760" indent="-457200">
              <a:lnSpc>
                <a:spcPts val="2590"/>
              </a:lnSpc>
              <a:spcBef>
                <a:spcPts val="1510"/>
              </a:spcBef>
              <a:buClr>
                <a:srgbClr val="FF0000"/>
              </a:buClr>
              <a:buFont typeface="Comic Sans MS"/>
              <a:buChar char="•"/>
              <a:tabLst>
                <a:tab pos="1040765" algn="l"/>
                <a:tab pos="10414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Performs certain functions or activities that  involve </a:t>
            </a:r>
            <a:r>
              <a:rPr sz="2400" b="1" dirty="0">
                <a:latin typeface="Comic Sans MS"/>
                <a:cs typeface="Comic Sans MS"/>
              </a:rPr>
              <a:t>the </a:t>
            </a:r>
            <a:r>
              <a:rPr sz="2400" b="1" spc="-5" dirty="0">
                <a:latin typeface="Comic Sans MS"/>
                <a:cs typeface="Comic Sans MS"/>
              </a:rPr>
              <a:t>use or disclosure of</a:t>
            </a:r>
            <a:r>
              <a:rPr sz="2400" b="1" spc="-30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PHI.</a:t>
            </a:r>
            <a:endParaRPr sz="2400">
              <a:latin typeface="Comic Sans MS"/>
              <a:cs typeface="Comic Sans MS"/>
            </a:endParaRPr>
          </a:p>
          <a:p>
            <a:pPr marL="1040765" marR="533400" indent="-457200">
              <a:lnSpc>
                <a:spcPts val="2590"/>
              </a:lnSpc>
              <a:spcBef>
                <a:spcPts val="1440"/>
              </a:spcBef>
              <a:buClr>
                <a:srgbClr val="FF0000"/>
              </a:buClr>
              <a:buFont typeface="Comic Sans MS"/>
              <a:buChar char="•"/>
              <a:tabLst>
                <a:tab pos="1040765" algn="l"/>
                <a:tab pos="10414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Provides services to </a:t>
            </a:r>
            <a:r>
              <a:rPr sz="2400" b="1" dirty="0">
                <a:latin typeface="Comic Sans MS"/>
                <a:cs typeface="Comic Sans MS"/>
              </a:rPr>
              <a:t>a </a:t>
            </a:r>
            <a:r>
              <a:rPr sz="2400" b="1" spc="-5" dirty="0">
                <a:latin typeface="Comic Sans MS"/>
                <a:cs typeface="Comic Sans MS"/>
              </a:rPr>
              <a:t>covered entity  including claims processing, benefit  management, legal, consulting, data  aggregation, management, administrative,  accreditation, and</a:t>
            </a:r>
            <a:r>
              <a:rPr sz="2400" b="1" spc="1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financial.</a:t>
            </a:r>
            <a:endParaRPr sz="2400">
              <a:latin typeface="Comic Sans MS"/>
              <a:cs typeface="Comic Sans MS"/>
            </a:endParaRPr>
          </a:p>
          <a:p>
            <a:pPr marL="1040765" marR="381000" indent="-457200">
              <a:lnSpc>
                <a:spcPts val="2590"/>
              </a:lnSpc>
              <a:spcBef>
                <a:spcPts val="1760"/>
              </a:spcBef>
              <a:buClr>
                <a:srgbClr val="FF0000"/>
              </a:buClr>
              <a:buFont typeface="Comic Sans MS"/>
              <a:buChar char="•"/>
              <a:tabLst>
                <a:tab pos="1040765" algn="l"/>
                <a:tab pos="10414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Covered Entities must insure that Business  Associates safeguard </a:t>
            </a:r>
            <a:r>
              <a:rPr sz="2400" b="1" dirty="0">
                <a:latin typeface="Comic Sans MS"/>
                <a:cs typeface="Comic Sans MS"/>
              </a:rPr>
              <a:t>PHI, </a:t>
            </a:r>
            <a:r>
              <a:rPr sz="2400" b="1" spc="-5" dirty="0">
                <a:latin typeface="Comic Sans MS"/>
                <a:cs typeface="Comic Sans MS"/>
              </a:rPr>
              <a:t>limit use and  disclosure as stated in </a:t>
            </a:r>
            <a:r>
              <a:rPr sz="2400" b="1" dirty="0">
                <a:latin typeface="Comic Sans MS"/>
                <a:cs typeface="Comic Sans MS"/>
              </a:rPr>
              <a:t>the </a:t>
            </a:r>
            <a:r>
              <a:rPr sz="2400" b="1" spc="-5" dirty="0">
                <a:latin typeface="Comic Sans MS"/>
                <a:cs typeface="Comic Sans MS"/>
              </a:rPr>
              <a:t>signed Business  Associates Agreement</a:t>
            </a:r>
            <a:r>
              <a:rPr sz="2400" b="1" spc="-4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(BAA).</a:t>
            </a:r>
            <a:endParaRPr sz="240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455"/>
              </a:spcBef>
            </a:pPr>
            <a:r>
              <a:rPr sz="1400" dirty="0">
                <a:latin typeface="Comic Sans MS"/>
                <a:cs typeface="Comic Sans MS"/>
              </a:rPr>
              <a:t>19</a:t>
            </a:r>
            <a:endParaRPr sz="1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194036" y="871660"/>
            <a:ext cx="345312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</a:t>
            </a:r>
            <a:r>
              <a:rPr spc="-5" dirty="0"/>
              <a:t>N</a:t>
            </a:r>
            <a:r>
              <a:rPr dirty="0"/>
              <a:t>TR</a:t>
            </a:r>
            <a:r>
              <a:rPr spc="-5" dirty="0"/>
              <a:t>O</a:t>
            </a:r>
            <a:r>
              <a:rPr dirty="0"/>
              <a:t>DU</a:t>
            </a:r>
            <a:r>
              <a:rPr spc="-5" dirty="0"/>
              <a:t>C</a:t>
            </a:r>
            <a:r>
              <a:rPr dirty="0"/>
              <a:t>TI</a:t>
            </a:r>
            <a:r>
              <a:rPr spc="-15" dirty="0"/>
              <a:t>O</a:t>
            </a:r>
            <a:r>
              <a:rPr dirty="0"/>
              <a:t>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15309" y="2035901"/>
            <a:ext cx="6534784" cy="3430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9910">
              <a:lnSpc>
                <a:spcPct val="100000"/>
              </a:lnSpc>
              <a:spcBef>
                <a:spcPts val="95"/>
              </a:spcBef>
            </a:pP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Topics 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of 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Review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100">
              <a:latin typeface="Times New Roman"/>
              <a:cs typeface="Times New Roman"/>
            </a:endParaRPr>
          </a:p>
          <a:p>
            <a:pPr marL="68135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Comic Sans MS"/>
                <a:cs typeface="Comic Sans MS"/>
              </a:rPr>
              <a:t>- Why </a:t>
            </a:r>
            <a:r>
              <a:rPr sz="2400" b="1" spc="-5" dirty="0">
                <a:latin typeface="Comic Sans MS"/>
                <a:cs typeface="Comic Sans MS"/>
              </a:rPr>
              <a:t>Have </a:t>
            </a:r>
            <a:r>
              <a:rPr sz="2400" b="1" dirty="0">
                <a:latin typeface="Comic Sans MS"/>
                <a:cs typeface="Comic Sans MS"/>
              </a:rPr>
              <a:t>a CC Plan &amp;</a:t>
            </a:r>
            <a:r>
              <a:rPr sz="2400" b="1" spc="-7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Program?</a:t>
            </a:r>
            <a:endParaRPr sz="2400">
              <a:latin typeface="Comic Sans MS"/>
              <a:cs typeface="Comic Sans MS"/>
            </a:endParaRPr>
          </a:p>
          <a:p>
            <a:pPr marL="1321435">
              <a:lnSpc>
                <a:spcPct val="100000"/>
              </a:lnSpc>
              <a:spcBef>
                <a:spcPts val="1150"/>
              </a:spcBef>
            </a:pPr>
            <a:r>
              <a:rPr sz="2400" b="1" dirty="0">
                <a:latin typeface="Comic Sans MS"/>
                <a:cs typeface="Comic Sans MS"/>
              </a:rPr>
              <a:t>- What </a:t>
            </a:r>
            <a:r>
              <a:rPr sz="2400" b="1" spc="-5" dirty="0">
                <a:latin typeface="Comic Sans MS"/>
                <a:cs typeface="Comic Sans MS"/>
              </a:rPr>
              <a:t>are </a:t>
            </a:r>
            <a:r>
              <a:rPr sz="2400" b="1" dirty="0">
                <a:latin typeface="Comic Sans MS"/>
                <a:cs typeface="Comic Sans MS"/>
              </a:rPr>
              <a:t>the</a:t>
            </a:r>
            <a:r>
              <a:rPr sz="2400" b="1" spc="-6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Benefits?</a:t>
            </a:r>
            <a:endParaRPr sz="2400">
              <a:latin typeface="Comic Sans MS"/>
              <a:cs typeface="Comic Sans MS"/>
            </a:endParaRPr>
          </a:p>
          <a:p>
            <a:pPr marL="12065" marR="5080" algn="ctr">
              <a:lnSpc>
                <a:spcPts val="2590"/>
              </a:lnSpc>
              <a:spcBef>
                <a:spcPts val="1480"/>
              </a:spcBef>
            </a:pPr>
            <a:r>
              <a:rPr sz="2400" b="1" dirty="0">
                <a:latin typeface="Comic Sans MS"/>
                <a:cs typeface="Comic Sans MS"/>
              </a:rPr>
              <a:t>- </a:t>
            </a:r>
            <a:r>
              <a:rPr sz="2400" b="1" spc="-5" dirty="0">
                <a:latin typeface="Comic Sans MS"/>
                <a:cs typeface="Comic Sans MS"/>
              </a:rPr>
              <a:t>Sections and Basic Elements of </a:t>
            </a:r>
            <a:r>
              <a:rPr sz="2400" b="1" dirty="0">
                <a:latin typeface="Comic Sans MS"/>
                <a:cs typeface="Comic Sans MS"/>
              </a:rPr>
              <a:t>CC Plan &amp;  </a:t>
            </a:r>
            <a:r>
              <a:rPr sz="2400" b="1" spc="-5" dirty="0">
                <a:latin typeface="Comic Sans MS"/>
                <a:cs typeface="Comic Sans MS"/>
              </a:rPr>
              <a:t>Program.</a:t>
            </a:r>
            <a:endParaRPr sz="24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115"/>
              </a:spcBef>
            </a:pPr>
            <a:r>
              <a:rPr sz="2400" b="1" dirty="0">
                <a:latin typeface="Comic Sans MS"/>
                <a:cs typeface="Comic Sans MS"/>
              </a:rPr>
              <a:t>-</a:t>
            </a:r>
            <a:r>
              <a:rPr sz="2400" b="1" spc="-2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Questions?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23999" y="1987458"/>
            <a:ext cx="1144804" cy="12194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43254" y="1990468"/>
            <a:ext cx="1374994" cy="13170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59328" y="590258"/>
            <a:ext cx="998143" cy="17021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63796" y="6735521"/>
            <a:ext cx="242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omic Sans MS"/>
                <a:cs typeface="Comic Sans MS"/>
              </a:rPr>
              <a:t>2</a:t>
            </a:r>
            <a:r>
              <a:rPr sz="1400" dirty="0">
                <a:latin typeface="Comic Sans MS"/>
                <a:cs typeface="Comic Sans MS"/>
              </a:rPr>
              <a:t>0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73794" y="665933"/>
            <a:ext cx="690372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352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Corporate Compliance </a:t>
            </a:r>
            <a:r>
              <a:rPr dirty="0"/>
              <a:t>What is a  </a:t>
            </a:r>
            <a:r>
              <a:rPr spc="-5" dirty="0"/>
              <a:t>Notice of Privacy Practices</a:t>
            </a:r>
            <a:r>
              <a:rPr spc="65" dirty="0"/>
              <a:t> </a:t>
            </a:r>
            <a:r>
              <a:rPr spc="-5" dirty="0"/>
              <a:t>(NPP)?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04441" y="1807314"/>
            <a:ext cx="165100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The</a:t>
            </a:r>
            <a:r>
              <a:rPr sz="2800" b="1" spc="-8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NPP</a:t>
            </a:r>
            <a:r>
              <a:rPr sz="2800" b="1" spc="-10" dirty="0">
                <a:solidFill>
                  <a:srgbClr val="FF0000"/>
                </a:solidFill>
                <a:latin typeface="Comic Sans MS"/>
                <a:cs typeface="Comic Sans MS"/>
              </a:rPr>
              <a:t>: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5890" y="2377247"/>
            <a:ext cx="6755130" cy="486283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69265" marR="272415" indent="-456565">
              <a:lnSpc>
                <a:spcPts val="2480"/>
              </a:lnSpc>
              <a:spcBef>
                <a:spcPts val="420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2300" b="1" spc="-5" dirty="0">
                <a:latin typeface="Comic Sans MS"/>
                <a:cs typeface="Comic Sans MS"/>
              </a:rPr>
              <a:t>Advises </a:t>
            </a:r>
            <a:r>
              <a:rPr sz="2300" b="1" dirty="0">
                <a:latin typeface="Comic Sans MS"/>
                <a:cs typeface="Comic Sans MS"/>
              </a:rPr>
              <a:t>clients </a:t>
            </a:r>
            <a:r>
              <a:rPr sz="2300" b="1" spc="-5" dirty="0">
                <a:latin typeface="Comic Sans MS"/>
                <a:cs typeface="Comic Sans MS"/>
              </a:rPr>
              <a:t>that they have </a:t>
            </a:r>
            <a:r>
              <a:rPr sz="2300" b="1" dirty="0">
                <a:latin typeface="Comic Sans MS"/>
                <a:cs typeface="Comic Sans MS"/>
              </a:rPr>
              <a:t>a  fundamental right </a:t>
            </a:r>
            <a:r>
              <a:rPr sz="2300" b="1" spc="-5" dirty="0">
                <a:latin typeface="Comic Sans MS"/>
                <a:cs typeface="Comic Sans MS"/>
              </a:rPr>
              <a:t>to </a:t>
            </a:r>
            <a:r>
              <a:rPr sz="2300" b="1" dirty="0">
                <a:latin typeface="Comic Sans MS"/>
                <a:cs typeface="Comic Sans MS"/>
              </a:rPr>
              <a:t>be informed of our  agency’s privacy practices </a:t>
            </a:r>
            <a:r>
              <a:rPr sz="2300" b="1" spc="-5" dirty="0">
                <a:latin typeface="Comic Sans MS"/>
                <a:cs typeface="Comic Sans MS"/>
              </a:rPr>
              <a:t>with respect to  their</a:t>
            </a:r>
            <a:r>
              <a:rPr sz="2300" b="1" spc="-10" dirty="0">
                <a:latin typeface="Comic Sans MS"/>
                <a:cs typeface="Comic Sans MS"/>
              </a:rPr>
              <a:t> </a:t>
            </a:r>
            <a:r>
              <a:rPr sz="2300" b="1" spc="-5" dirty="0">
                <a:latin typeface="Comic Sans MS"/>
                <a:cs typeface="Comic Sans MS"/>
              </a:rPr>
              <a:t>PHI.</a:t>
            </a:r>
            <a:endParaRPr sz="2300">
              <a:latin typeface="Comic Sans MS"/>
              <a:cs typeface="Comic Sans MS"/>
            </a:endParaRPr>
          </a:p>
          <a:p>
            <a:pPr marL="469265" marR="202565" indent="-456565">
              <a:lnSpc>
                <a:spcPts val="2480"/>
              </a:lnSpc>
              <a:spcBef>
                <a:spcPts val="1395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2300" b="1" dirty="0">
                <a:latin typeface="Comic Sans MS"/>
                <a:cs typeface="Comic Sans MS"/>
              </a:rPr>
              <a:t>Is in plain </a:t>
            </a:r>
            <a:r>
              <a:rPr sz="2300" b="1" spc="-5" dirty="0">
                <a:latin typeface="Comic Sans MS"/>
                <a:cs typeface="Comic Sans MS"/>
              </a:rPr>
              <a:t>language that </a:t>
            </a:r>
            <a:r>
              <a:rPr sz="2300" b="1" dirty="0">
                <a:latin typeface="Comic Sans MS"/>
                <a:cs typeface="Comic Sans MS"/>
              </a:rPr>
              <a:t>is </a:t>
            </a:r>
            <a:r>
              <a:rPr sz="2300" b="1" spc="-5" dirty="0">
                <a:latin typeface="Comic Sans MS"/>
                <a:cs typeface="Comic Sans MS"/>
              </a:rPr>
              <a:t>understandable  to</a:t>
            </a:r>
            <a:r>
              <a:rPr sz="2300" b="1" spc="5" dirty="0">
                <a:latin typeface="Comic Sans MS"/>
                <a:cs typeface="Comic Sans MS"/>
              </a:rPr>
              <a:t> </a:t>
            </a:r>
            <a:r>
              <a:rPr sz="2300" b="1" dirty="0">
                <a:latin typeface="Comic Sans MS"/>
                <a:cs typeface="Comic Sans MS"/>
              </a:rPr>
              <a:t>clients.</a:t>
            </a:r>
            <a:endParaRPr sz="2300">
              <a:latin typeface="Comic Sans MS"/>
              <a:cs typeface="Comic Sans MS"/>
            </a:endParaRPr>
          </a:p>
          <a:p>
            <a:pPr marL="469265" marR="5080" indent="-456565">
              <a:lnSpc>
                <a:spcPts val="2480"/>
              </a:lnSpc>
              <a:spcBef>
                <a:spcPts val="1385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2300" b="1" dirty="0">
                <a:latin typeface="Comic Sans MS"/>
                <a:cs typeface="Comic Sans MS"/>
              </a:rPr>
              <a:t>Explains how </a:t>
            </a:r>
            <a:r>
              <a:rPr sz="2300" b="1" spc="-5" dirty="0">
                <a:latin typeface="Comic Sans MS"/>
                <a:cs typeface="Comic Sans MS"/>
              </a:rPr>
              <a:t>we </a:t>
            </a:r>
            <a:r>
              <a:rPr sz="2300" b="1" dirty="0">
                <a:latin typeface="Comic Sans MS"/>
                <a:cs typeface="Comic Sans MS"/>
              </a:rPr>
              <a:t>may </a:t>
            </a:r>
            <a:r>
              <a:rPr sz="2300" b="1" spc="-5" dirty="0">
                <a:latin typeface="Comic Sans MS"/>
                <a:cs typeface="Comic Sans MS"/>
              </a:rPr>
              <a:t>use </a:t>
            </a:r>
            <a:r>
              <a:rPr sz="2300" b="1" dirty="0">
                <a:latin typeface="Comic Sans MS"/>
                <a:cs typeface="Comic Sans MS"/>
              </a:rPr>
              <a:t>or disclose clients’  </a:t>
            </a:r>
            <a:r>
              <a:rPr sz="2300" b="1" spc="-5" dirty="0">
                <a:latin typeface="Comic Sans MS"/>
                <a:cs typeface="Comic Sans MS"/>
              </a:rPr>
              <a:t>PHI.</a:t>
            </a:r>
            <a:endParaRPr sz="2300">
              <a:latin typeface="Comic Sans MS"/>
              <a:cs typeface="Comic Sans MS"/>
            </a:endParaRPr>
          </a:p>
          <a:p>
            <a:pPr marL="469265" marR="379730" indent="-456565">
              <a:lnSpc>
                <a:spcPts val="2480"/>
              </a:lnSpc>
              <a:spcBef>
                <a:spcPts val="1390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2300" b="1" dirty="0">
                <a:latin typeface="Comic Sans MS"/>
                <a:cs typeface="Comic Sans MS"/>
              </a:rPr>
              <a:t>Explains how clients can complain </a:t>
            </a:r>
            <a:r>
              <a:rPr sz="2300" b="1" spc="-5" dirty="0">
                <a:latin typeface="Comic Sans MS"/>
                <a:cs typeface="Comic Sans MS"/>
              </a:rPr>
              <a:t>about  </a:t>
            </a:r>
            <a:r>
              <a:rPr sz="2300" b="1" dirty="0">
                <a:latin typeface="Comic Sans MS"/>
                <a:cs typeface="Comic Sans MS"/>
              </a:rPr>
              <a:t>violations of </a:t>
            </a:r>
            <a:r>
              <a:rPr sz="2300" b="1" spc="-5" dirty="0">
                <a:latin typeface="Comic Sans MS"/>
                <a:cs typeface="Comic Sans MS"/>
              </a:rPr>
              <a:t>their </a:t>
            </a:r>
            <a:r>
              <a:rPr sz="2300" b="1" dirty="0">
                <a:latin typeface="Comic Sans MS"/>
                <a:cs typeface="Comic Sans MS"/>
              </a:rPr>
              <a:t>“privacy </a:t>
            </a:r>
            <a:r>
              <a:rPr sz="2300" b="1" spc="-5" dirty="0">
                <a:latin typeface="Comic Sans MS"/>
                <a:cs typeface="Comic Sans MS"/>
              </a:rPr>
              <a:t>rights” </a:t>
            </a:r>
            <a:r>
              <a:rPr sz="2300" b="1" dirty="0">
                <a:latin typeface="Comic Sans MS"/>
                <a:cs typeface="Comic Sans MS"/>
              </a:rPr>
              <a:t>and </a:t>
            </a:r>
            <a:r>
              <a:rPr sz="2300" b="1" spc="-5" dirty="0">
                <a:latin typeface="Comic Sans MS"/>
                <a:cs typeface="Comic Sans MS"/>
              </a:rPr>
              <a:t>to  </a:t>
            </a:r>
            <a:r>
              <a:rPr sz="2300" b="1" dirty="0">
                <a:latin typeface="Comic Sans MS"/>
                <a:cs typeface="Comic Sans MS"/>
              </a:rPr>
              <a:t>whom.</a:t>
            </a:r>
            <a:endParaRPr sz="2300">
              <a:latin typeface="Comic Sans MS"/>
              <a:cs typeface="Comic Sans MS"/>
            </a:endParaRPr>
          </a:p>
          <a:p>
            <a:pPr marL="469265" marR="276860" indent="-456565">
              <a:lnSpc>
                <a:spcPts val="2480"/>
              </a:lnSpc>
              <a:spcBef>
                <a:spcPts val="1390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2300" b="1" dirty="0">
                <a:latin typeface="Comic Sans MS"/>
                <a:cs typeface="Comic Sans MS"/>
              </a:rPr>
              <a:t>Explains our legal </a:t>
            </a:r>
            <a:r>
              <a:rPr sz="2300" b="1" spc="-5" dirty="0">
                <a:latin typeface="Comic Sans MS"/>
                <a:cs typeface="Comic Sans MS"/>
              </a:rPr>
              <a:t>duties </a:t>
            </a:r>
            <a:r>
              <a:rPr sz="2300" b="1" dirty="0">
                <a:latin typeface="Comic Sans MS"/>
                <a:cs typeface="Comic Sans MS"/>
              </a:rPr>
              <a:t>regarding</a:t>
            </a:r>
            <a:r>
              <a:rPr sz="2300" b="1" spc="-90" dirty="0">
                <a:latin typeface="Comic Sans MS"/>
                <a:cs typeface="Comic Sans MS"/>
              </a:rPr>
              <a:t> </a:t>
            </a:r>
            <a:r>
              <a:rPr sz="2300" b="1" dirty="0">
                <a:latin typeface="Comic Sans MS"/>
                <a:cs typeface="Comic Sans MS"/>
              </a:rPr>
              <a:t>clients’  </a:t>
            </a:r>
            <a:r>
              <a:rPr sz="2300" b="1" spc="-5" dirty="0">
                <a:latin typeface="Comic Sans MS"/>
                <a:cs typeface="Comic Sans MS"/>
              </a:rPr>
              <a:t>PHI.</a:t>
            </a:r>
            <a:endParaRPr sz="23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6010" marR="5080" indent="-213804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Corporate Compliance </a:t>
            </a:r>
            <a:r>
              <a:rPr dirty="0"/>
              <a:t>- </a:t>
            </a:r>
            <a:r>
              <a:rPr spc="-5" dirty="0"/>
              <a:t>HIPAA  Provisions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04441" y="1735698"/>
            <a:ext cx="61963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Clients’ Rights under the </a:t>
            </a:r>
            <a:r>
              <a:rPr sz="26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Privacy</a:t>
            </a:r>
            <a:r>
              <a:rPr sz="2600" b="1" u="heavy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6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Rule</a:t>
            </a:r>
            <a:r>
              <a:rPr sz="2600" b="1" spc="-5" dirty="0">
                <a:solidFill>
                  <a:srgbClr val="FF0000"/>
                </a:solidFill>
                <a:latin typeface="Comic Sans MS"/>
                <a:cs typeface="Comic Sans MS"/>
              </a:rPr>
              <a:t>:</a:t>
            </a:r>
            <a:endParaRPr sz="26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4441" y="2159333"/>
            <a:ext cx="7745095" cy="5020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Can find out about how their PHI is being</a:t>
            </a:r>
            <a:r>
              <a:rPr sz="1600" b="1" spc="140" dirty="0">
                <a:latin typeface="Comic Sans MS"/>
                <a:cs typeface="Comic Sans MS"/>
              </a:rPr>
              <a:t> </a:t>
            </a:r>
            <a:r>
              <a:rPr sz="1600" b="1" spc="-10" dirty="0">
                <a:latin typeface="Comic Sans MS"/>
                <a:cs typeface="Comic Sans MS"/>
              </a:rPr>
              <a:t>used.</a:t>
            </a:r>
            <a:endParaRPr sz="1600">
              <a:latin typeface="Comic Sans MS"/>
              <a:cs typeface="Comic Sans MS"/>
            </a:endParaRPr>
          </a:p>
          <a:p>
            <a:pPr marL="469265" indent="-456565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Can find out about </a:t>
            </a:r>
            <a:r>
              <a:rPr sz="1600" b="1" spc="-10" dirty="0">
                <a:latin typeface="Comic Sans MS"/>
                <a:cs typeface="Comic Sans MS"/>
              </a:rPr>
              <a:t>disclosures </a:t>
            </a:r>
            <a:r>
              <a:rPr sz="1600" b="1" spc="-5" dirty="0">
                <a:latin typeface="Comic Sans MS"/>
                <a:cs typeface="Comic Sans MS"/>
              </a:rPr>
              <a:t>of their</a:t>
            </a:r>
            <a:r>
              <a:rPr sz="1600" b="1" spc="135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PHI.</a:t>
            </a:r>
            <a:endParaRPr sz="1600">
              <a:latin typeface="Comic Sans MS"/>
              <a:cs typeface="Comic Sans MS"/>
            </a:endParaRPr>
          </a:p>
          <a:p>
            <a:pPr marL="469265" indent="-456565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Can examine their</a:t>
            </a:r>
            <a:r>
              <a:rPr sz="1600" b="1" spc="65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records.</a:t>
            </a:r>
            <a:endParaRPr sz="1600">
              <a:latin typeface="Comic Sans MS"/>
              <a:cs typeface="Comic Sans MS"/>
            </a:endParaRPr>
          </a:p>
          <a:p>
            <a:pPr marL="469265" indent="-456565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Can obtain a copy of their records* upon</a:t>
            </a:r>
            <a:r>
              <a:rPr sz="1600" b="1" spc="13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request.</a:t>
            </a:r>
            <a:endParaRPr sz="1600">
              <a:latin typeface="Comic Sans MS"/>
              <a:cs typeface="Comic Sans MS"/>
            </a:endParaRPr>
          </a:p>
          <a:p>
            <a:pPr marL="469265" indent="-456565">
              <a:lnSpc>
                <a:spcPct val="100000"/>
              </a:lnSpc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Can request restrictions on uses and</a:t>
            </a:r>
            <a:r>
              <a:rPr sz="1600" b="1" spc="114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disclosures.</a:t>
            </a:r>
            <a:endParaRPr sz="1600">
              <a:latin typeface="Comic Sans MS"/>
              <a:cs typeface="Comic Sans MS"/>
            </a:endParaRPr>
          </a:p>
          <a:p>
            <a:pPr marL="469265" indent="-456565">
              <a:lnSpc>
                <a:spcPct val="100000"/>
              </a:lnSpc>
              <a:spcBef>
                <a:spcPts val="610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Can request </a:t>
            </a:r>
            <a:r>
              <a:rPr sz="1600" b="1" spc="-10" dirty="0">
                <a:latin typeface="Comic Sans MS"/>
                <a:cs typeface="Comic Sans MS"/>
              </a:rPr>
              <a:t>amendment </a:t>
            </a:r>
            <a:r>
              <a:rPr sz="1600" b="1" spc="-5" dirty="0">
                <a:latin typeface="Comic Sans MS"/>
                <a:cs typeface="Comic Sans MS"/>
              </a:rPr>
              <a:t>to their</a:t>
            </a:r>
            <a:r>
              <a:rPr sz="1600" b="1" spc="12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records.</a:t>
            </a:r>
            <a:endParaRPr sz="1600">
              <a:latin typeface="Comic Sans MS"/>
              <a:cs typeface="Comic Sans MS"/>
            </a:endParaRPr>
          </a:p>
          <a:p>
            <a:pPr marL="469265" indent="-456565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Can </a:t>
            </a:r>
            <a:r>
              <a:rPr sz="1600" b="1" spc="-10" dirty="0">
                <a:latin typeface="Comic Sans MS"/>
                <a:cs typeface="Comic Sans MS"/>
              </a:rPr>
              <a:t>empower individuals </a:t>
            </a:r>
            <a:r>
              <a:rPr sz="1600" b="1" spc="-5" dirty="0">
                <a:latin typeface="Comic Sans MS"/>
                <a:cs typeface="Comic Sans MS"/>
              </a:rPr>
              <a:t>to protect </a:t>
            </a:r>
            <a:r>
              <a:rPr sz="1600" b="1" spc="-10" dirty="0">
                <a:latin typeface="Comic Sans MS"/>
                <a:cs typeface="Comic Sans MS"/>
              </a:rPr>
              <a:t>client</a:t>
            </a:r>
            <a:r>
              <a:rPr sz="1600" b="1" spc="165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PHI.</a:t>
            </a:r>
            <a:endParaRPr sz="1600">
              <a:latin typeface="Comic Sans MS"/>
              <a:cs typeface="Comic Sans MS"/>
            </a:endParaRPr>
          </a:p>
          <a:p>
            <a:pPr marL="469265" marR="99060" indent="-456565">
              <a:lnSpc>
                <a:spcPts val="1730"/>
              </a:lnSpc>
              <a:spcBef>
                <a:spcPts val="980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Can receive confidential communications of PHI (such as having mail and  telephone </a:t>
            </a:r>
            <a:r>
              <a:rPr sz="1600" b="1" spc="-10" dirty="0">
                <a:latin typeface="Comic Sans MS"/>
                <a:cs typeface="Comic Sans MS"/>
              </a:rPr>
              <a:t>calls </a:t>
            </a:r>
            <a:r>
              <a:rPr sz="1600" b="1" spc="-5" dirty="0">
                <a:latin typeface="Comic Sans MS"/>
                <a:cs typeface="Comic Sans MS"/>
              </a:rPr>
              <a:t>be </a:t>
            </a:r>
            <a:r>
              <a:rPr sz="1600" b="1" spc="-10" dirty="0">
                <a:latin typeface="Comic Sans MS"/>
                <a:cs typeface="Comic Sans MS"/>
              </a:rPr>
              <a:t>limited </a:t>
            </a:r>
            <a:r>
              <a:rPr sz="1600" b="1" spc="-5" dirty="0">
                <a:latin typeface="Comic Sans MS"/>
                <a:cs typeface="Comic Sans MS"/>
              </a:rPr>
              <a:t>to home or office</a:t>
            </a:r>
            <a:r>
              <a:rPr sz="1600" b="1" spc="165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location).</a:t>
            </a:r>
            <a:endParaRPr sz="1600">
              <a:latin typeface="Comic Sans MS"/>
              <a:cs typeface="Comic Sans MS"/>
            </a:endParaRPr>
          </a:p>
          <a:p>
            <a:pPr marL="469265" marR="114935" indent="-456565">
              <a:lnSpc>
                <a:spcPts val="1730"/>
              </a:lnSpc>
              <a:spcBef>
                <a:spcPts val="960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Can </a:t>
            </a:r>
            <a:r>
              <a:rPr sz="1600" b="1" spc="-10" dirty="0">
                <a:latin typeface="Comic Sans MS"/>
                <a:cs typeface="Comic Sans MS"/>
              </a:rPr>
              <a:t>file </a:t>
            </a:r>
            <a:r>
              <a:rPr sz="1600" b="1" spc="-5" dirty="0">
                <a:latin typeface="Comic Sans MS"/>
                <a:cs typeface="Comic Sans MS"/>
              </a:rPr>
              <a:t>a </a:t>
            </a:r>
            <a:r>
              <a:rPr sz="1600" b="1" spc="-10" dirty="0">
                <a:latin typeface="Comic Sans MS"/>
                <a:cs typeface="Comic Sans MS"/>
              </a:rPr>
              <a:t>complaint </a:t>
            </a:r>
            <a:r>
              <a:rPr sz="1600" b="1" spc="-5" dirty="0">
                <a:latin typeface="Comic Sans MS"/>
                <a:cs typeface="Comic Sans MS"/>
              </a:rPr>
              <a:t>with TSCS, or the U.S. </a:t>
            </a:r>
            <a:r>
              <a:rPr sz="1600" b="1" spc="-10" dirty="0">
                <a:latin typeface="Comic Sans MS"/>
                <a:cs typeface="Comic Sans MS"/>
              </a:rPr>
              <a:t>Department </a:t>
            </a:r>
            <a:r>
              <a:rPr sz="1600" b="1" spc="-5" dirty="0">
                <a:latin typeface="Comic Sans MS"/>
                <a:cs typeface="Comic Sans MS"/>
              </a:rPr>
              <a:t>of </a:t>
            </a:r>
            <a:r>
              <a:rPr sz="1600" b="1" spc="-10" dirty="0">
                <a:latin typeface="Comic Sans MS"/>
                <a:cs typeface="Comic Sans MS"/>
              </a:rPr>
              <a:t>Health </a:t>
            </a:r>
            <a:r>
              <a:rPr sz="1600" b="1" spc="-5" dirty="0">
                <a:latin typeface="Comic Sans MS"/>
                <a:cs typeface="Comic Sans MS"/>
              </a:rPr>
              <a:t>and  </a:t>
            </a:r>
            <a:r>
              <a:rPr sz="1600" b="1" spc="-10" dirty="0">
                <a:latin typeface="Comic Sans MS"/>
                <a:cs typeface="Comic Sans MS"/>
              </a:rPr>
              <a:t>Human Services </a:t>
            </a:r>
            <a:r>
              <a:rPr sz="1600" b="1" spc="-5" dirty="0">
                <a:latin typeface="Comic Sans MS"/>
                <a:cs typeface="Comic Sans MS"/>
              </a:rPr>
              <a:t>about failure to protect </a:t>
            </a:r>
            <a:r>
              <a:rPr sz="1600" b="1" spc="-10" dirty="0">
                <a:latin typeface="Comic Sans MS"/>
                <a:cs typeface="Comic Sans MS"/>
              </a:rPr>
              <a:t>client </a:t>
            </a:r>
            <a:r>
              <a:rPr sz="1600" b="1" spc="-5" dirty="0">
                <a:latin typeface="Comic Sans MS"/>
                <a:cs typeface="Comic Sans MS"/>
              </a:rPr>
              <a:t>Privacy </a:t>
            </a:r>
            <a:r>
              <a:rPr sz="1600" b="1" spc="-10" dirty="0">
                <a:latin typeface="Comic Sans MS"/>
                <a:cs typeface="Comic Sans MS"/>
              </a:rPr>
              <a:t>Rule</a:t>
            </a:r>
            <a:r>
              <a:rPr sz="1600" b="1" spc="30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rights.</a:t>
            </a:r>
            <a:endParaRPr sz="16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Comic Sans MS"/>
              <a:buChar char="•"/>
            </a:pPr>
            <a:endParaRPr sz="2350">
              <a:latin typeface="Times New Roman"/>
              <a:cs typeface="Times New Roman"/>
            </a:endParaRPr>
          </a:p>
          <a:p>
            <a:pPr marL="926465" lvl="1" indent="-457200">
              <a:lnSpc>
                <a:spcPts val="1855"/>
              </a:lnSpc>
              <a:spcBef>
                <a:spcPts val="5"/>
              </a:spcBef>
              <a:buClr>
                <a:srgbClr val="FF0000"/>
              </a:buClr>
              <a:buSzPct val="96774"/>
              <a:buFont typeface="Comic Sans MS"/>
              <a:buChar char="•"/>
              <a:tabLst>
                <a:tab pos="926465" algn="l"/>
                <a:tab pos="927100" algn="l"/>
              </a:tabLst>
            </a:pPr>
            <a:r>
              <a:rPr sz="15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Note</a:t>
            </a:r>
            <a:r>
              <a:rPr sz="1500" b="1" spc="-25" dirty="0">
                <a:latin typeface="Comic Sans MS"/>
                <a:cs typeface="Comic Sans MS"/>
              </a:rPr>
              <a:t>: </a:t>
            </a:r>
            <a:r>
              <a:rPr sz="15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Certain information is not subject </a:t>
            </a:r>
            <a:r>
              <a:rPr sz="15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to </a:t>
            </a:r>
            <a:r>
              <a:rPr sz="15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disclosure</a:t>
            </a:r>
            <a:r>
              <a:rPr sz="1500" b="1" spc="-5" dirty="0">
                <a:latin typeface="Comic Sans MS"/>
                <a:cs typeface="Comic Sans MS"/>
              </a:rPr>
              <a:t> [45 CFR</a:t>
            </a:r>
            <a:r>
              <a:rPr sz="1500" b="1" spc="100" dirty="0">
                <a:latin typeface="Comic Sans MS"/>
                <a:cs typeface="Comic Sans MS"/>
              </a:rPr>
              <a:t> </a:t>
            </a:r>
            <a:r>
              <a:rPr sz="1500" b="1" spc="-5" dirty="0">
                <a:latin typeface="Wingdings"/>
                <a:cs typeface="Wingdings"/>
              </a:rPr>
              <a:t></a:t>
            </a:r>
            <a:endParaRPr sz="1500">
              <a:latin typeface="Wingdings"/>
              <a:cs typeface="Wingdings"/>
            </a:endParaRPr>
          </a:p>
          <a:p>
            <a:pPr marL="926465">
              <a:lnSpc>
                <a:spcPts val="1795"/>
              </a:lnSpc>
            </a:pPr>
            <a:r>
              <a:rPr sz="1500" b="1" spc="-5" dirty="0">
                <a:latin typeface="Comic Sans MS"/>
                <a:cs typeface="Comic Sans MS"/>
              </a:rPr>
              <a:t>164.524(a)(1)]:</a:t>
            </a:r>
            <a:endParaRPr sz="1500">
              <a:latin typeface="Comic Sans MS"/>
              <a:cs typeface="Comic Sans MS"/>
            </a:endParaRPr>
          </a:p>
          <a:p>
            <a:pPr marL="926465" indent="-457200">
              <a:lnSpc>
                <a:spcPct val="100000"/>
              </a:lnSpc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1500" b="1" spc="-5" dirty="0">
                <a:latin typeface="Comic Sans MS"/>
                <a:cs typeface="Comic Sans MS"/>
              </a:rPr>
              <a:t>Psychotherapy</a:t>
            </a:r>
            <a:r>
              <a:rPr sz="1500" b="1" spc="-10" dirty="0">
                <a:latin typeface="Comic Sans MS"/>
                <a:cs typeface="Comic Sans MS"/>
              </a:rPr>
              <a:t> </a:t>
            </a:r>
            <a:r>
              <a:rPr sz="1500" b="1" spc="-5" dirty="0">
                <a:latin typeface="Comic Sans MS"/>
                <a:cs typeface="Comic Sans MS"/>
              </a:rPr>
              <a:t>notes.</a:t>
            </a:r>
            <a:endParaRPr sz="1500">
              <a:latin typeface="Comic Sans MS"/>
              <a:cs typeface="Comic Sans MS"/>
            </a:endParaRPr>
          </a:p>
          <a:p>
            <a:pPr marL="926465" marR="11430" indent="-457200">
              <a:lnSpc>
                <a:spcPct val="100000"/>
              </a:lnSpc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1500" b="1" spc="-5" dirty="0">
                <a:latin typeface="Comic Sans MS"/>
                <a:cs typeface="Comic Sans MS"/>
              </a:rPr>
              <a:t>Info compiled in reasonable anticipation </a:t>
            </a:r>
            <a:r>
              <a:rPr sz="1500" b="1" dirty="0">
                <a:latin typeface="Comic Sans MS"/>
                <a:cs typeface="Comic Sans MS"/>
              </a:rPr>
              <a:t>of or for use </a:t>
            </a:r>
            <a:r>
              <a:rPr sz="1500" b="1" spc="-5" dirty="0">
                <a:latin typeface="Comic Sans MS"/>
                <a:cs typeface="Comic Sans MS"/>
              </a:rPr>
              <a:t>in </a:t>
            </a:r>
            <a:r>
              <a:rPr sz="1500" b="1" dirty="0">
                <a:latin typeface="Comic Sans MS"/>
                <a:cs typeface="Comic Sans MS"/>
              </a:rPr>
              <a:t>a </a:t>
            </a:r>
            <a:r>
              <a:rPr sz="1500" b="1" spc="-5" dirty="0">
                <a:latin typeface="Comic Sans MS"/>
                <a:cs typeface="Comic Sans MS"/>
              </a:rPr>
              <a:t>civil, criminal,  </a:t>
            </a:r>
            <a:r>
              <a:rPr sz="1500" b="1" dirty="0">
                <a:latin typeface="Comic Sans MS"/>
                <a:cs typeface="Comic Sans MS"/>
              </a:rPr>
              <a:t>or </a:t>
            </a:r>
            <a:r>
              <a:rPr sz="1500" b="1" spc="-5" dirty="0">
                <a:latin typeface="Comic Sans MS"/>
                <a:cs typeface="Comic Sans MS"/>
              </a:rPr>
              <a:t>administrative action </a:t>
            </a:r>
            <a:r>
              <a:rPr sz="1500" b="1" dirty="0">
                <a:latin typeface="Comic Sans MS"/>
                <a:cs typeface="Comic Sans MS"/>
              </a:rPr>
              <a:t>or </a:t>
            </a:r>
            <a:r>
              <a:rPr sz="1500" b="1" spc="-5" dirty="0">
                <a:latin typeface="Comic Sans MS"/>
                <a:cs typeface="Comic Sans MS"/>
              </a:rPr>
              <a:t>proceeding;</a:t>
            </a:r>
            <a:r>
              <a:rPr sz="1500" b="1" spc="70" dirty="0">
                <a:latin typeface="Comic Sans MS"/>
                <a:cs typeface="Comic Sans MS"/>
              </a:rPr>
              <a:t> </a:t>
            </a:r>
            <a:r>
              <a:rPr sz="1500" b="1" spc="-5" dirty="0">
                <a:latin typeface="Comic Sans MS"/>
                <a:cs typeface="Comic Sans MS"/>
              </a:rPr>
              <a:t>and</a:t>
            </a:r>
            <a:endParaRPr sz="1500">
              <a:latin typeface="Comic Sans MS"/>
              <a:cs typeface="Comic Sans MS"/>
            </a:endParaRPr>
          </a:p>
          <a:p>
            <a:pPr marL="926465" marR="5080" indent="-4572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1500" b="1" spc="-5" dirty="0">
                <a:latin typeface="Comic Sans MS"/>
                <a:cs typeface="Comic Sans MS"/>
              </a:rPr>
              <a:t>Info that may be subject </a:t>
            </a:r>
            <a:r>
              <a:rPr sz="1500" b="1" dirty="0">
                <a:latin typeface="Comic Sans MS"/>
                <a:cs typeface="Comic Sans MS"/>
              </a:rPr>
              <a:t>to or </a:t>
            </a:r>
            <a:r>
              <a:rPr sz="1500" b="1" spc="-5" dirty="0">
                <a:latin typeface="Comic Sans MS"/>
                <a:cs typeface="Comic Sans MS"/>
              </a:rPr>
              <a:t>exempt </a:t>
            </a:r>
            <a:r>
              <a:rPr sz="1500" b="1" dirty="0">
                <a:latin typeface="Comic Sans MS"/>
                <a:cs typeface="Comic Sans MS"/>
              </a:rPr>
              <a:t>from </a:t>
            </a:r>
            <a:r>
              <a:rPr sz="1500" b="1" spc="-5" dirty="0">
                <a:latin typeface="Comic Sans MS"/>
                <a:cs typeface="Comic Sans MS"/>
              </a:rPr>
              <a:t>certain </a:t>
            </a:r>
            <a:r>
              <a:rPr sz="1500" b="1" spc="-10" dirty="0">
                <a:latin typeface="Comic Sans MS"/>
                <a:cs typeface="Comic Sans MS"/>
              </a:rPr>
              <a:t>Clinical </a:t>
            </a:r>
            <a:r>
              <a:rPr sz="1600" b="1" spc="-130" dirty="0">
                <a:latin typeface="Comic Sans MS"/>
                <a:cs typeface="Comic Sans MS"/>
              </a:rPr>
              <a:t>Laborato</a:t>
            </a:r>
            <a:r>
              <a:rPr sz="2100" spc="-195" baseline="-13888" dirty="0">
                <a:latin typeface="Comic Sans MS"/>
                <a:cs typeface="Comic Sans MS"/>
              </a:rPr>
              <a:t>2</a:t>
            </a:r>
            <a:r>
              <a:rPr sz="1600" b="1" spc="-130" dirty="0">
                <a:latin typeface="Comic Sans MS"/>
                <a:cs typeface="Comic Sans MS"/>
              </a:rPr>
              <a:t>r</a:t>
            </a:r>
            <a:r>
              <a:rPr sz="2100" spc="-195" baseline="-13888" dirty="0">
                <a:latin typeface="Comic Sans MS"/>
                <a:cs typeface="Comic Sans MS"/>
              </a:rPr>
              <a:t>1</a:t>
            </a:r>
            <a:r>
              <a:rPr sz="1600" b="1" spc="-130" dirty="0">
                <a:latin typeface="Comic Sans MS"/>
                <a:cs typeface="Comic Sans MS"/>
              </a:rPr>
              <a:t>y  </a:t>
            </a:r>
            <a:r>
              <a:rPr sz="1600" b="1" spc="-5" dirty="0">
                <a:latin typeface="Comic Sans MS"/>
                <a:cs typeface="Comic Sans MS"/>
              </a:rPr>
              <a:t>Improvement </a:t>
            </a:r>
            <a:r>
              <a:rPr sz="1600" b="1" spc="-10" dirty="0">
                <a:latin typeface="Comic Sans MS"/>
                <a:cs typeface="Comic Sans MS"/>
              </a:rPr>
              <a:t>Amendment </a:t>
            </a:r>
            <a:r>
              <a:rPr sz="1600" b="1" spc="-5" dirty="0">
                <a:latin typeface="Comic Sans MS"/>
                <a:cs typeface="Comic Sans MS"/>
              </a:rPr>
              <a:t>(CLIA)</a:t>
            </a:r>
            <a:r>
              <a:rPr sz="1600" b="1" spc="11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provisions.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52563" y="1761836"/>
            <a:ext cx="981910" cy="1980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63796" y="6735521"/>
            <a:ext cx="242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omic Sans MS"/>
                <a:cs typeface="Comic Sans MS"/>
              </a:rPr>
              <a:t>2</a:t>
            </a:r>
            <a:r>
              <a:rPr sz="1400" dirty="0">
                <a:latin typeface="Comic Sans MS"/>
                <a:cs typeface="Comic Sans MS"/>
              </a:rPr>
              <a:t>2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9810" marR="5080" indent="-213804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Corporate Compliance </a:t>
            </a:r>
            <a:r>
              <a:rPr dirty="0"/>
              <a:t>- </a:t>
            </a:r>
            <a:r>
              <a:rPr spc="-5" dirty="0"/>
              <a:t>HIPAA  Provisions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538480" indent="-525780">
              <a:lnSpc>
                <a:spcPct val="100000"/>
              </a:lnSpc>
              <a:spcBef>
                <a:spcPts val="1470"/>
              </a:spcBef>
              <a:buAutoNum type="arabicPeriod" startAt="2"/>
              <a:tabLst>
                <a:tab pos="539115" algn="l"/>
              </a:tabLst>
            </a:pPr>
            <a:r>
              <a:rPr spc="-5" dirty="0"/>
              <a:t>Security</a:t>
            </a:r>
            <a:r>
              <a:rPr spc="5" dirty="0"/>
              <a:t> </a:t>
            </a:r>
            <a:r>
              <a:rPr spc="-5" dirty="0"/>
              <a:t>Rule</a:t>
            </a:r>
          </a:p>
          <a:p>
            <a:pPr marL="926465" marR="466725" lvl="1" indent="-457200">
              <a:lnSpc>
                <a:spcPts val="2590"/>
              </a:lnSpc>
              <a:spcBef>
                <a:spcPts val="1510"/>
              </a:spcBef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Became an enforceable regulation on April  20,</a:t>
            </a:r>
            <a:r>
              <a:rPr sz="2400" b="1" spc="-1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2005.</a:t>
            </a:r>
            <a:endParaRPr sz="2400">
              <a:latin typeface="Comic Sans MS"/>
              <a:cs typeface="Comic Sans MS"/>
            </a:endParaRPr>
          </a:p>
          <a:p>
            <a:pPr marL="926465" marR="5080" lvl="1" indent="-457200" algn="just">
              <a:lnSpc>
                <a:spcPts val="2590"/>
              </a:lnSpc>
              <a:spcBef>
                <a:spcPts val="1440"/>
              </a:spcBef>
              <a:buClr>
                <a:srgbClr val="FF0000"/>
              </a:buClr>
              <a:buFont typeface="Comic Sans MS"/>
              <a:buChar char="-"/>
              <a:tabLst>
                <a:tab pos="9271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Applies to </a:t>
            </a:r>
            <a:r>
              <a:rPr sz="2400" b="1" dirty="0">
                <a:latin typeface="Comic Sans MS"/>
                <a:cs typeface="Comic Sans MS"/>
              </a:rPr>
              <a:t>PHI </a:t>
            </a:r>
            <a:r>
              <a:rPr sz="2400" b="1" spc="-5" dirty="0">
                <a:latin typeface="Comic Sans MS"/>
                <a:cs typeface="Comic Sans MS"/>
              </a:rPr>
              <a:t>in electronic form (ePHI) and  is protected under both, original HIPAA Rule  and Privacy</a:t>
            </a:r>
            <a:r>
              <a:rPr sz="2400" b="1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Rule.</a:t>
            </a:r>
            <a:endParaRPr sz="2400">
              <a:latin typeface="Comic Sans MS"/>
              <a:cs typeface="Comic Sans MS"/>
            </a:endParaRPr>
          </a:p>
          <a:p>
            <a:pPr marL="926465" marR="633730" lvl="1" indent="-457200" algn="just">
              <a:lnSpc>
                <a:spcPts val="2590"/>
              </a:lnSpc>
              <a:spcBef>
                <a:spcPts val="1445"/>
              </a:spcBef>
              <a:buClr>
                <a:srgbClr val="FF0000"/>
              </a:buClr>
              <a:buFont typeface="Comic Sans MS"/>
              <a:buChar char="-"/>
              <a:tabLst>
                <a:tab pos="927100" algn="l"/>
              </a:tabLst>
            </a:pPr>
            <a:r>
              <a:rPr sz="2400" b="1" spc="-5" dirty="0">
                <a:latin typeface="Comic Sans MS"/>
                <a:cs typeface="Comic Sans MS"/>
              </a:rPr>
              <a:t>Holds violators accountable with civil and  criminal penalties </a:t>
            </a:r>
            <a:r>
              <a:rPr sz="2400" b="1" dirty="0">
                <a:latin typeface="Comic Sans MS"/>
                <a:cs typeface="Comic Sans MS"/>
              </a:rPr>
              <a:t>- </a:t>
            </a:r>
            <a:r>
              <a:rPr sz="2400" b="1" spc="-5" dirty="0">
                <a:latin typeface="Comic Sans MS"/>
                <a:cs typeface="Comic Sans MS"/>
              </a:rPr>
              <a:t>enforcement through  </a:t>
            </a:r>
            <a:r>
              <a:rPr sz="2400" b="1" dirty="0">
                <a:latin typeface="Comic Sans MS"/>
                <a:cs typeface="Comic Sans MS"/>
              </a:rPr>
              <a:t>HHS’ CMS</a:t>
            </a:r>
            <a:r>
              <a:rPr sz="2400" b="1" spc="-50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division.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Times New Roman"/>
              <a:cs typeface="Times New Roman"/>
            </a:endParaRPr>
          </a:p>
          <a:p>
            <a:pPr marL="906780">
              <a:lnSpc>
                <a:spcPts val="2280"/>
              </a:lnSpc>
            </a:pPr>
            <a:r>
              <a:rPr sz="20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Note</a:t>
            </a:r>
            <a:r>
              <a:rPr sz="2000" u="none" dirty="0">
                <a:solidFill>
                  <a:srgbClr val="000000"/>
                </a:solidFill>
              </a:rPr>
              <a:t>: Small health </a:t>
            </a:r>
            <a:r>
              <a:rPr sz="2000" u="none" spc="-5" dirty="0">
                <a:solidFill>
                  <a:srgbClr val="000000"/>
                </a:solidFill>
              </a:rPr>
              <a:t>plans </a:t>
            </a:r>
            <a:r>
              <a:rPr sz="2000" u="none" dirty="0">
                <a:solidFill>
                  <a:srgbClr val="000000"/>
                </a:solidFill>
              </a:rPr>
              <a:t>with </a:t>
            </a:r>
            <a:r>
              <a:rPr sz="2000" u="none" spc="-5" dirty="0">
                <a:solidFill>
                  <a:srgbClr val="000000"/>
                </a:solidFill>
              </a:rPr>
              <a:t>annual revenue</a:t>
            </a:r>
            <a:r>
              <a:rPr sz="2000" u="none" spc="-140" dirty="0">
                <a:solidFill>
                  <a:srgbClr val="000000"/>
                </a:solidFill>
              </a:rPr>
              <a:t> </a:t>
            </a:r>
            <a:r>
              <a:rPr sz="2000" u="none" spc="-5" dirty="0">
                <a:solidFill>
                  <a:srgbClr val="000000"/>
                </a:solidFill>
              </a:rPr>
              <a:t>under</a:t>
            </a:r>
            <a:endParaRPr sz="2000"/>
          </a:p>
          <a:p>
            <a:pPr marL="926465">
              <a:lnSpc>
                <a:spcPts val="2280"/>
              </a:lnSpc>
            </a:pPr>
            <a:r>
              <a:rPr sz="2000" u="none" dirty="0">
                <a:solidFill>
                  <a:srgbClr val="000000"/>
                </a:solidFill>
              </a:rPr>
              <a:t>$5 million had </a:t>
            </a:r>
            <a:r>
              <a:rPr sz="2000" u="none" spc="-5" dirty="0">
                <a:solidFill>
                  <a:srgbClr val="000000"/>
                </a:solidFill>
              </a:rPr>
              <a:t>until April </a:t>
            </a:r>
            <a:r>
              <a:rPr sz="2000" u="none" dirty="0">
                <a:solidFill>
                  <a:srgbClr val="000000"/>
                </a:solidFill>
              </a:rPr>
              <a:t>20, 2006 to</a:t>
            </a:r>
            <a:r>
              <a:rPr sz="2000" u="none" spc="-95" dirty="0">
                <a:solidFill>
                  <a:srgbClr val="000000"/>
                </a:solidFill>
              </a:rPr>
              <a:t> </a:t>
            </a:r>
            <a:r>
              <a:rPr sz="2000" u="none" spc="-5" dirty="0">
                <a:solidFill>
                  <a:srgbClr val="000000"/>
                </a:solidFill>
              </a:rPr>
              <a:t>prepare.</a:t>
            </a:r>
            <a:endParaRPr sz="2000"/>
          </a:p>
        </p:txBody>
      </p:sp>
      <p:sp>
        <p:nvSpPr>
          <p:cNvPr id="10" name="object 10"/>
          <p:cNvSpPr/>
          <p:nvPr/>
        </p:nvSpPr>
        <p:spPr>
          <a:xfrm>
            <a:off x="7017505" y="1228307"/>
            <a:ext cx="1370859" cy="11773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63796" y="6735521"/>
            <a:ext cx="242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omic Sans MS"/>
                <a:cs typeface="Comic Sans MS"/>
              </a:rPr>
              <a:t>2</a:t>
            </a:r>
            <a:r>
              <a:rPr sz="1400" dirty="0">
                <a:latin typeface="Comic Sans MS"/>
                <a:cs typeface="Comic Sans MS"/>
              </a:rPr>
              <a:t>3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18690" marR="5080" indent="-220662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Corporate Compliance </a:t>
            </a:r>
            <a:r>
              <a:rPr dirty="0"/>
              <a:t>- Uses and  </a:t>
            </a:r>
            <a:r>
              <a:rPr spc="-5" dirty="0"/>
              <a:t>Disclosures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75863" y="2340676"/>
            <a:ext cx="135255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H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IP</a:t>
            </a:r>
            <a:r>
              <a:rPr sz="28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AA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: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47316" y="2893842"/>
            <a:ext cx="7097395" cy="420179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69265" marR="540385" indent="-456565" algn="just">
              <a:lnSpc>
                <a:spcPts val="2160"/>
              </a:lnSpc>
              <a:spcBef>
                <a:spcPts val="375"/>
              </a:spcBef>
              <a:buClr>
                <a:srgbClr val="FF0000"/>
              </a:buClr>
              <a:buFont typeface="Comic Sans MS"/>
              <a:buChar char="•"/>
              <a:tabLst>
                <a:tab pos="469900" algn="l"/>
              </a:tabLst>
            </a:pPr>
            <a:r>
              <a:rPr sz="2000" b="1" dirty="0">
                <a:latin typeface="Comic Sans MS"/>
                <a:cs typeface="Comic Sans MS"/>
              </a:rPr>
              <a:t>Allows use </a:t>
            </a:r>
            <a:r>
              <a:rPr sz="2000" b="1" spc="-5" dirty="0">
                <a:latin typeface="Comic Sans MS"/>
                <a:cs typeface="Comic Sans MS"/>
              </a:rPr>
              <a:t>and disclosure </a:t>
            </a:r>
            <a:r>
              <a:rPr sz="2000" b="1" dirty="0">
                <a:latin typeface="Comic Sans MS"/>
                <a:cs typeface="Comic Sans MS"/>
              </a:rPr>
              <a:t>of PHI for </a:t>
            </a:r>
            <a:r>
              <a:rPr sz="2000" b="1" spc="-5" dirty="0">
                <a:latin typeface="Comic Sans MS"/>
                <a:cs typeface="Comic Sans MS"/>
              </a:rPr>
              <a:t>treatment,  payment, and </a:t>
            </a:r>
            <a:r>
              <a:rPr sz="2000" b="1" dirty="0">
                <a:latin typeface="Comic Sans MS"/>
                <a:cs typeface="Comic Sans MS"/>
              </a:rPr>
              <a:t>health care </a:t>
            </a:r>
            <a:r>
              <a:rPr sz="2000" b="1" spc="-5" dirty="0">
                <a:latin typeface="Comic Sans MS"/>
                <a:cs typeface="Comic Sans MS"/>
              </a:rPr>
              <a:t>operations </a:t>
            </a:r>
            <a:r>
              <a:rPr sz="2000" b="1" dirty="0">
                <a:latin typeface="Comic Sans MS"/>
                <a:cs typeface="Comic Sans MS"/>
              </a:rPr>
              <a:t>(as </a:t>
            </a:r>
            <a:r>
              <a:rPr sz="2000" b="1" spc="-5" dirty="0">
                <a:latin typeface="Comic Sans MS"/>
                <a:cs typeface="Comic Sans MS"/>
              </a:rPr>
              <a:t>well </a:t>
            </a:r>
            <a:r>
              <a:rPr sz="2000" b="1" dirty="0">
                <a:latin typeface="Comic Sans MS"/>
                <a:cs typeface="Comic Sans MS"/>
              </a:rPr>
              <a:t>as  certain other </a:t>
            </a:r>
            <a:r>
              <a:rPr sz="2000" b="1" spc="-5" dirty="0">
                <a:latin typeface="Comic Sans MS"/>
                <a:cs typeface="Comic Sans MS"/>
              </a:rPr>
              <a:t>disclosures) </a:t>
            </a:r>
            <a:r>
              <a:rPr sz="2000" b="1" dirty="0">
                <a:latin typeface="Comic Sans MS"/>
                <a:cs typeface="Comic Sans MS"/>
              </a:rPr>
              <a:t>without the</a:t>
            </a:r>
            <a:r>
              <a:rPr sz="2000" b="1" spc="-13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individual’s  prior written</a:t>
            </a:r>
            <a:r>
              <a:rPr sz="2000" b="1" spc="-4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authorization.</a:t>
            </a:r>
            <a:endParaRPr sz="2000">
              <a:latin typeface="Comic Sans MS"/>
              <a:cs typeface="Comic Sans MS"/>
            </a:endParaRPr>
          </a:p>
          <a:p>
            <a:pPr marL="469265" marR="139700" indent="-456565">
              <a:lnSpc>
                <a:spcPts val="2160"/>
              </a:lnSpc>
              <a:spcBef>
                <a:spcPts val="1200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2000" b="1" spc="-5" dirty="0">
                <a:latin typeface="Comic Sans MS"/>
                <a:cs typeface="Comic Sans MS"/>
              </a:rPr>
              <a:t>However, </a:t>
            </a:r>
            <a:r>
              <a:rPr sz="2000" b="1" dirty="0">
                <a:latin typeface="Comic Sans MS"/>
                <a:cs typeface="Comic Sans MS"/>
              </a:rPr>
              <a:t>Michigan law </a:t>
            </a:r>
            <a:r>
              <a:rPr sz="2000" b="1" spc="-5" dirty="0">
                <a:latin typeface="Comic Sans MS"/>
                <a:cs typeface="Comic Sans MS"/>
              </a:rPr>
              <a:t>requires </a:t>
            </a:r>
            <a:r>
              <a:rPr sz="2000" b="1" dirty="0">
                <a:latin typeface="Comic Sans MS"/>
                <a:cs typeface="Comic Sans MS"/>
              </a:rPr>
              <a:t>authorization for  this </a:t>
            </a:r>
            <a:r>
              <a:rPr sz="2000" b="1" spc="-5" dirty="0">
                <a:latin typeface="Comic Sans MS"/>
                <a:cs typeface="Comic Sans MS"/>
              </a:rPr>
              <a:t>unless we </a:t>
            </a:r>
            <a:r>
              <a:rPr sz="2000" b="1" dirty="0">
                <a:latin typeface="Comic Sans MS"/>
                <a:cs typeface="Comic Sans MS"/>
              </a:rPr>
              <a:t>are </a:t>
            </a:r>
            <a:r>
              <a:rPr sz="2000" b="1" spc="-5" dirty="0">
                <a:latin typeface="Comic Sans MS"/>
                <a:cs typeface="Comic Sans MS"/>
              </a:rPr>
              <a:t>doing </a:t>
            </a:r>
            <a:r>
              <a:rPr sz="2000" b="1" dirty="0">
                <a:latin typeface="Comic Sans MS"/>
                <a:cs typeface="Comic Sans MS"/>
              </a:rPr>
              <a:t>such </a:t>
            </a:r>
            <a:r>
              <a:rPr sz="2000" b="1" spc="-5" dirty="0">
                <a:latin typeface="Comic Sans MS"/>
                <a:cs typeface="Comic Sans MS"/>
              </a:rPr>
              <a:t>things </a:t>
            </a:r>
            <a:r>
              <a:rPr sz="2000" b="1" dirty="0">
                <a:latin typeface="Comic Sans MS"/>
                <a:cs typeface="Comic Sans MS"/>
              </a:rPr>
              <a:t>as </a:t>
            </a:r>
            <a:r>
              <a:rPr sz="2000" b="1" spc="-5" dirty="0">
                <a:latin typeface="Comic Sans MS"/>
                <a:cs typeface="Comic Sans MS"/>
              </a:rPr>
              <a:t>providing </a:t>
            </a:r>
            <a:r>
              <a:rPr sz="2000" b="1" dirty="0">
                <a:latin typeface="Comic Sans MS"/>
                <a:cs typeface="Comic Sans MS"/>
              </a:rPr>
              <a:t>a  </a:t>
            </a:r>
            <a:r>
              <a:rPr sz="2000" b="1" spc="-5" dirty="0">
                <a:latin typeface="Comic Sans MS"/>
                <a:cs typeface="Comic Sans MS"/>
              </a:rPr>
              <a:t>prescription </a:t>
            </a:r>
            <a:r>
              <a:rPr sz="2000" b="1" dirty="0">
                <a:latin typeface="Comic Sans MS"/>
                <a:cs typeface="Comic Sans MS"/>
              </a:rPr>
              <a:t>to a pharmacy or </a:t>
            </a:r>
            <a:r>
              <a:rPr sz="2000" b="1" spc="-5" dirty="0">
                <a:latin typeface="Comic Sans MS"/>
                <a:cs typeface="Comic Sans MS"/>
              </a:rPr>
              <a:t>we communicate </a:t>
            </a:r>
            <a:r>
              <a:rPr sz="2000" b="1" dirty="0">
                <a:latin typeface="Comic Sans MS"/>
                <a:cs typeface="Comic Sans MS"/>
              </a:rPr>
              <a:t>with  </a:t>
            </a:r>
            <a:r>
              <a:rPr sz="2000" b="1" spc="-5" dirty="0">
                <a:latin typeface="Comic Sans MS"/>
                <a:cs typeface="Comic Sans MS"/>
              </a:rPr>
              <a:t>key people </a:t>
            </a:r>
            <a:r>
              <a:rPr sz="2000" b="1" dirty="0">
                <a:latin typeface="Comic Sans MS"/>
                <a:cs typeface="Comic Sans MS"/>
              </a:rPr>
              <a:t>at </a:t>
            </a:r>
            <a:r>
              <a:rPr sz="2000" b="1" spc="-5" dirty="0">
                <a:latin typeface="Comic Sans MS"/>
                <a:cs typeface="Comic Sans MS"/>
              </a:rPr>
              <a:t>CMH (the holder </a:t>
            </a:r>
            <a:r>
              <a:rPr sz="2000" b="1" dirty="0">
                <a:latin typeface="Comic Sans MS"/>
                <a:cs typeface="Comic Sans MS"/>
              </a:rPr>
              <a:t>of our </a:t>
            </a:r>
            <a:r>
              <a:rPr sz="2000" b="1" spc="-5" dirty="0">
                <a:latin typeface="Comic Sans MS"/>
                <a:cs typeface="Comic Sans MS"/>
              </a:rPr>
              <a:t>mental</a:t>
            </a:r>
            <a:r>
              <a:rPr sz="2000" b="1" spc="-10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health  </a:t>
            </a:r>
            <a:r>
              <a:rPr sz="2000" b="1" spc="-5" dirty="0">
                <a:latin typeface="Comic Sans MS"/>
                <a:cs typeface="Comic Sans MS"/>
              </a:rPr>
              <a:t>clients’ records) </a:t>
            </a:r>
            <a:r>
              <a:rPr sz="2000" b="1" dirty="0">
                <a:latin typeface="Comic Sans MS"/>
                <a:cs typeface="Comic Sans MS"/>
              </a:rPr>
              <a:t>or </a:t>
            </a:r>
            <a:r>
              <a:rPr sz="2000" b="1" spc="-5" dirty="0">
                <a:latin typeface="Comic Sans MS"/>
                <a:cs typeface="Comic Sans MS"/>
              </a:rPr>
              <a:t>Core Providers/Funding </a:t>
            </a:r>
            <a:r>
              <a:rPr sz="2000" b="1" dirty="0">
                <a:latin typeface="Comic Sans MS"/>
                <a:cs typeface="Comic Sans MS"/>
              </a:rPr>
              <a:t>Sources  </a:t>
            </a:r>
            <a:r>
              <a:rPr sz="2000" b="1" spc="-5" dirty="0">
                <a:latin typeface="Comic Sans MS"/>
                <a:cs typeface="Comic Sans MS"/>
              </a:rPr>
              <a:t>providing we </a:t>
            </a:r>
            <a:r>
              <a:rPr sz="2000" b="1" dirty="0">
                <a:latin typeface="Comic Sans MS"/>
                <a:cs typeface="Comic Sans MS"/>
              </a:rPr>
              <a:t>follow the minimum </a:t>
            </a:r>
            <a:r>
              <a:rPr sz="2000" b="1" spc="-5" dirty="0">
                <a:latin typeface="Comic Sans MS"/>
                <a:cs typeface="Comic Sans MS"/>
              </a:rPr>
              <a:t>necessary  requirement…</a:t>
            </a:r>
            <a:endParaRPr sz="2000">
              <a:latin typeface="Comic Sans MS"/>
              <a:cs typeface="Comic Sans MS"/>
            </a:endParaRPr>
          </a:p>
          <a:p>
            <a:pPr marL="469265" marR="5080" indent="-456565">
              <a:lnSpc>
                <a:spcPts val="2160"/>
              </a:lnSpc>
              <a:spcBef>
                <a:spcPts val="1195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2000" b="1" spc="-5" dirty="0">
                <a:latin typeface="Comic Sans MS"/>
                <a:cs typeface="Comic Sans MS"/>
              </a:rPr>
              <a:t>The </a:t>
            </a:r>
            <a:r>
              <a:rPr sz="2000" b="1" dirty="0">
                <a:latin typeface="Comic Sans MS"/>
                <a:cs typeface="Comic Sans MS"/>
              </a:rPr>
              <a:t>Privacy Rule </a:t>
            </a:r>
            <a:r>
              <a:rPr sz="2000" b="1" spc="-5" dirty="0">
                <a:latin typeface="Comic Sans MS"/>
                <a:cs typeface="Comic Sans MS"/>
              </a:rPr>
              <a:t>generally requires </a:t>
            </a:r>
            <a:r>
              <a:rPr sz="2000" b="1" dirty="0">
                <a:latin typeface="Comic Sans MS"/>
                <a:cs typeface="Comic Sans MS"/>
              </a:rPr>
              <a:t>that </a:t>
            </a:r>
            <a:r>
              <a:rPr sz="2000" b="1" spc="-5" dirty="0">
                <a:latin typeface="Comic Sans MS"/>
                <a:cs typeface="Comic Sans MS"/>
              </a:rPr>
              <a:t>uses and  disclosures </a:t>
            </a:r>
            <a:r>
              <a:rPr sz="2000" b="1" dirty="0">
                <a:latin typeface="Comic Sans MS"/>
                <a:cs typeface="Comic Sans MS"/>
              </a:rPr>
              <a:t>of PHI </a:t>
            </a:r>
            <a:r>
              <a:rPr sz="2000" b="1" spc="-5" dirty="0">
                <a:latin typeface="Comic Sans MS"/>
                <a:cs typeface="Comic Sans MS"/>
              </a:rPr>
              <a:t>be </a:t>
            </a:r>
            <a:r>
              <a:rPr sz="2000" b="1" dirty="0">
                <a:latin typeface="Comic Sans MS"/>
                <a:cs typeface="Comic Sans MS"/>
              </a:rPr>
              <a:t>the minimum </a:t>
            </a:r>
            <a:r>
              <a:rPr sz="2000" b="1" spc="-5" dirty="0">
                <a:latin typeface="Comic Sans MS"/>
                <a:cs typeface="Comic Sans MS"/>
              </a:rPr>
              <a:t>necessary </a:t>
            </a:r>
            <a:r>
              <a:rPr sz="2000" b="1" dirty="0">
                <a:latin typeface="Comic Sans MS"/>
                <a:cs typeface="Comic Sans MS"/>
              </a:rPr>
              <a:t>for</a:t>
            </a:r>
            <a:r>
              <a:rPr sz="2000" b="1" spc="-15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the  </a:t>
            </a:r>
            <a:r>
              <a:rPr sz="2000" b="1" spc="-5" dirty="0">
                <a:latin typeface="Comic Sans MS"/>
                <a:cs typeface="Comic Sans MS"/>
              </a:rPr>
              <a:t>intended purpose </a:t>
            </a:r>
            <a:r>
              <a:rPr sz="2000" b="1" dirty="0">
                <a:latin typeface="Comic Sans MS"/>
                <a:cs typeface="Comic Sans MS"/>
              </a:rPr>
              <a:t>of the use or</a:t>
            </a:r>
            <a:r>
              <a:rPr sz="2000" b="1" spc="-9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disclosure.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73274" y="1682688"/>
            <a:ext cx="1144794" cy="11432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63796" y="6735521"/>
            <a:ext cx="242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omic Sans MS"/>
                <a:cs typeface="Comic Sans MS"/>
              </a:rPr>
              <a:t>2</a:t>
            </a:r>
            <a:r>
              <a:rPr sz="1400" dirty="0">
                <a:latin typeface="Comic Sans MS"/>
                <a:cs typeface="Comic Sans MS"/>
              </a:rPr>
              <a:t>4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28521" y="704033"/>
            <a:ext cx="457200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Corporate</a:t>
            </a:r>
            <a:r>
              <a:rPr spc="-15" dirty="0"/>
              <a:t> </a:t>
            </a:r>
            <a:r>
              <a:rPr spc="-5" dirty="0"/>
              <a:t>Compliance</a:t>
            </a:r>
          </a:p>
          <a:p>
            <a:pPr algn="ctr">
              <a:lnSpc>
                <a:spcPct val="100000"/>
              </a:lnSpc>
            </a:pPr>
            <a:r>
              <a:rPr dirty="0"/>
              <a:t>- Uses and</a:t>
            </a:r>
            <a:r>
              <a:rPr spc="-70" dirty="0"/>
              <a:t> </a:t>
            </a:r>
            <a:r>
              <a:rPr spc="-5" dirty="0"/>
              <a:t>Disclosures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23476" y="1654927"/>
            <a:ext cx="135255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H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IP</a:t>
            </a:r>
            <a:r>
              <a:rPr sz="28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AA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: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4929" y="2204429"/>
            <a:ext cx="7684134" cy="372999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469265" marR="1477010" indent="-456565">
              <a:lnSpc>
                <a:spcPts val="2380"/>
              </a:lnSpc>
              <a:spcBef>
                <a:spcPts val="515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2200" b="1" spc="-10" dirty="0">
                <a:latin typeface="Comic Sans MS"/>
                <a:cs typeface="Comic Sans MS"/>
              </a:rPr>
              <a:t>When we </a:t>
            </a:r>
            <a:r>
              <a:rPr sz="2300" b="1" i="1" spc="-70" dirty="0">
                <a:latin typeface="Comic Sans MS"/>
                <a:cs typeface="Comic Sans MS"/>
              </a:rPr>
              <a:t>may </a:t>
            </a:r>
            <a:r>
              <a:rPr sz="2200" b="1" spc="-10" dirty="0">
                <a:latin typeface="Comic Sans MS"/>
                <a:cs typeface="Comic Sans MS"/>
              </a:rPr>
              <a:t>use </a:t>
            </a:r>
            <a:r>
              <a:rPr sz="2200" b="1" spc="-5" dirty="0">
                <a:latin typeface="Comic Sans MS"/>
                <a:cs typeface="Comic Sans MS"/>
              </a:rPr>
              <a:t>or </a:t>
            </a:r>
            <a:r>
              <a:rPr sz="2200" b="1" spc="-10" dirty="0">
                <a:latin typeface="Comic Sans MS"/>
                <a:cs typeface="Comic Sans MS"/>
              </a:rPr>
              <a:t>disclose </a:t>
            </a:r>
            <a:r>
              <a:rPr sz="2200" b="1" spc="-5" dirty="0">
                <a:latin typeface="Comic Sans MS"/>
                <a:cs typeface="Comic Sans MS"/>
              </a:rPr>
              <a:t>PHI </a:t>
            </a:r>
            <a:r>
              <a:rPr sz="2200" b="1" spc="-10" dirty="0">
                <a:latin typeface="Comic Sans MS"/>
                <a:cs typeface="Comic Sans MS"/>
              </a:rPr>
              <a:t>without  </a:t>
            </a:r>
            <a:r>
              <a:rPr sz="2200" b="1" spc="-5" dirty="0">
                <a:latin typeface="Comic Sans MS"/>
                <a:cs typeface="Comic Sans MS"/>
              </a:rPr>
              <a:t>authorization:</a:t>
            </a:r>
            <a:endParaRPr sz="2200">
              <a:latin typeface="Comic Sans MS"/>
              <a:cs typeface="Comic Sans MS"/>
            </a:endParaRPr>
          </a:p>
          <a:p>
            <a:pPr marL="1040765" lvl="1" indent="-457200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Comic Sans MS"/>
              <a:buChar char="•"/>
              <a:tabLst>
                <a:tab pos="1040765" algn="l"/>
                <a:tab pos="10414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As </a:t>
            </a:r>
            <a:r>
              <a:rPr sz="1600" b="1" spc="-10" dirty="0">
                <a:latin typeface="Comic Sans MS"/>
                <a:cs typeface="Comic Sans MS"/>
              </a:rPr>
              <a:t>required </a:t>
            </a:r>
            <a:r>
              <a:rPr sz="1600" b="1" spc="-5" dirty="0">
                <a:latin typeface="Comic Sans MS"/>
                <a:cs typeface="Comic Sans MS"/>
              </a:rPr>
              <a:t>by </a:t>
            </a:r>
            <a:r>
              <a:rPr sz="1600" b="1" spc="-10" dirty="0">
                <a:latin typeface="Comic Sans MS"/>
                <a:cs typeface="Comic Sans MS"/>
              </a:rPr>
              <a:t>law </a:t>
            </a:r>
            <a:r>
              <a:rPr sz="1600" b="1" spc="-5" dirty="0">
                <a:latin typeface="Comic Sans MS"/>
                <a:cs typeface="Comic Sans MS"/>
              </a:rPr>
              <a:t>(Section </a:t>
            </a:r>
            <a:r>
              <a:rPr sz="1600" b="1" spc="-10" dirty="0">
                <a:latin typeface="Comic Sans MS"/>
                <a:cs typeface="Comic Sans MS"/>
              </a:rPr>
              <a:t>163.103-including </a:t>
            </a:r>
            <a:r>
              <a:rPr sz="1600" b="1" spc="-5" dirty="0">
                <a:latin typeface="Comic Sans MS"/>
                <a:cs typeface="Comic Sans MS"/>
              </a:rPr>
              <a:t>but </a:t>
            </a:r>
            <a:r>
              <a:rPr sz="1600" b="1" dirty="0">
                <a:latin typeface="Comic Sans MS"/>
                <a:cs typeface="Comic Sans MS"/>
              </a:rPr>
              <a:t>not </a:t>
            </a:r>
            <a:r>
              <a:rPr sz="1600" b="1" spc="-10" dirty="0">
                <a:latin typeface="Comic Sans MS"/>
                <a:cs typeface="Comic Sans MS"/>
              </a:rPr>
              <a:t>limited</a:t>
            </a:r>
            <a:r>
              <a:rPr sz="1600" b="1" spc="345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to):</a:t>
            </a:r>
            <a:endParaRPr sz="1600">
              <a:latin typeface="Comic Sans MS"/>
              <a:cs typeface="Comic Sans MS"/>
            </a:endParaRPr>
          </a:p>
          <a:p>
            <a:pPr marL="1612265" lvl="2" indent="-457200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Comic Sans MS"/>
              <a:buChar char="•"/>
              <a:tabLst>
                <a:tab pos="1612265" algn="l"/>
                <a:tab pos="1612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For </a:t>
            </a:r>
            <a:r>
              <a:rPr sz="1600" b="1" spc="-10" dirty="0">
                <a:latin typeface="Comic Sans MS"/>
                <a:cs typeface="Comic Sans MS"/>
              </a:rPr>
              <a:t>law </a:t>
            </a:r>
            <a:r>
              <a:rPr sz="1600" b="1" spc="-5" dirty="0">
                <a:latin typeface="Comic Sans MS"/>
                <a:cs typeface="Comic Sans MS"/>
              </a:rPr>
              <a:t>enforcement</a:t>
            </a:r>
            <a:r>
              <a:rPr sz="1600" b="1" spc="8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purposes.</a:t>
            </a:r>
            <a:endParaRPr sz="1600">
              <a:latin typeface="Comic Sans MS"/>
              <a:cs typeface="Comic Sans MS"/>
            </a:endParaRPr>
          </a:p>
          <a:p>
            <a:pPr marL="1612265" lvl="2" indent="-457200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Comic Sans MS"/>
              <a:buChar char="•"/>
              <a:tabLst>
                <a:tab pos="1612265" algn="l"/>
                <a:tab pos="1612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Court orders and</a:t>
            </a:r>
            <a:r>
              <a:rPr sz="1600" b="1" spc="6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warrants.</a:t>
            </a:r>
            <a:endParaRPr sz="1600">
              <a:latin typeface="Comic Sans MS"/>
              <a:cs typeface="Comic Sans MS"/>
            </a:endParaRPr>
          </a:p>
          <a:p>
            <a:pPr marL="1612265" marR="471805" lvl="2" indent="-457200">
              <a:lnSpc>
                <a:spcPts val="1730"/>
              </a:lnSpc>
              <a:spcBef>
                <a:spcPts val="985"/>
              </a:spcBef>
              <a:buClr>
                <a:srgbClr val="FF0000"/>
              </a:buClr>
              <a:buFont typeface="Comic Sans MS"/>
              <a:buChar char="•"/>
              <a:tabLst>
                <a:tab pos="1612265" algn="l"/>
                <a:tab pos="1612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For judicial &amp; administrative proceedings (subpoenas or  summons issued by a court, grand jury, governmental or  tribal inspector general, or an administrative</a:t>
            </a:r>
            <a:r>
              <a:rPr sz="1600" b="1" spc="12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body).</a:t>
            </a:r>
            <a:endParaRPr sz="1600">
              <a:latin typeface="Comic Sans MS"/>
              <a:cs typeface="Comic Sans MS"/>
            </a:endParaRPr>
          </a:p>
          <a:p>
            <a:pPr marL="1612265" lvl="2" indent="-457200">
              <a:lnSpc>
                <a:spcPct val="100000"/>
              </a:lnSpc>
              <a:spcBef>
                <a:spcPts val="735"/>
              </a:spcBef>
              <a:buClr>
                <a:srgbClr val="FF0000"/>
              </a:buClr>
              <a:buFont typeface="Comic Sans MS"/>
              <a:buChar char="•"/>
              <a:tabLst>
                <a:tab pos="1612265" algn="l"/>
                <a:tab pos="1612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Civil or authorized investigative</a:t>
            </a:r>
            <a:r>
              <a:rPr sz="1600" b="1" spc="7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demands.</a:t>
            </a:r>
            <a:endParaRPr sz="1600">
              <a:latin typeface="Comic Sans MS"/>
              <a:cs typeface="Comic Sans MS"/>
            </a:endParaRPr>
          </a:p>
          <a:p>
            <a:pPr marL="1612265" marR="658495" lvl="2" indent="-457200">
              <a:lnSpc>
                <a:spcPts val="1730"/>
              </a:lnSpc>
              <a:spcBef>
                <a:spcPts val="985"/>
              </a:spcBef>
              <a:buClr>
                <a:srgbClr val="FF0000"/>
              </a:buClr>
              <a:buFont typeface="Comic Sans MS"/>
              <a:buChar char="•"/>
              <a:tabLst>
                <a:tab pos="1612265" algn="l"/>
                <a:tab pos="1612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Statutes or regulations that require the production of  information.</a:t>
            </a:r>
            <a:endParaRPr sz="1600">
              <a:latin typeface="Comic Sans MS"/>
              <a:cs typeface="Comic Sans MS"/>
            </a:endParaRPr>
          </a:p>
          <a:p>
            <a:pPr marL="1612265" lvl="2" indent="-457200">
              <a:lnSpc>
                <a:spcPct val="100000"/>
              </a:lnSpc>
              <a:spcBef>
                <a:spcPts val="740"/>
              </a:spcBef>
              <a:buClr>
                <a:srgbClr val="FF0000"/>
              </a:buClr>
              <a:buFont typeface="Comic Sans MS"/>
              <a:buChar char="•"/>
              <a:tabLst>
                <a:tab pos="1612265" algn="l"/>
                <a:tab pos="1612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About </a:t>
            </a:r>
            <a:r>
              <a:rPr sz="1600" b="1" spc="-10" dirty="0">
                <a:latin typeface="Comic Sans MS"/>
                <a:cs typeface="Comic Sans MS"/>
              </a:rPr>
              <a:t>decedents </a:t>
            </a:r>
            <a:r>
              <a:rPr sz="1600" b="1" spc="-5" dirty="0">
                <a:latin typeface="Comic Sans MS"/>
                <a:cs typeface="Comic Sans MS"/>
              </a:rPr>
              <a:t>to funeral</a:t>
            </a:r>
            <a:r>
              <a:rPr sz="1600" b="1" spc="10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directors.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66378" y="5908974"/>
            <a:ext cx="3101975" cy="104965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865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For health care</a:t>
            </a:r>
            <a:r>
              <a:rPr sz="1600" b="1" spc="15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oversight.</a:t>
            </a:r>
            <a:endParaRPr sz="1600">
              <a:latin typeface="Comic Sans MS"/>
              <a:cs typeface="Comic Sans MS"/>
            </a:endParaRPr>
          </a:p>
          <a:p>
            <a:pPr marL="469265" indent="-456565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For </a:t>
            </a:r>
            <a:r>
              <a:rPr sz="1600" b="1" spc="-10" dirty="0">
                <a:latin typeface="Comic Sans MS"/>
                <a:cs typeface="Comic Sans MS"/>
              </a:rPr>
              <a:t>public</a:t>
            </a:r>
            <a:r>
              <a:rPr sz="1600" b="1" spc="40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health.</a:t>
            </a:r>
            <a:endParaRPr sz="1600">
              <a:latin typeface="Comic Sans MS"/>
              <a:cs typeface="Comic Sans MS"/>
            </a:endParaRPr>
          </a:p>
          <a:p>
            <a:pPr marL="469265" indent="-456565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Comic Sans MS"/>
              <a:buChar char="•"/>
              <a:tabLst>
                <a:tab pos="469265" algn="l"/>
                <a:tab pos="469900" algn="l"/>
              </a:tabLst>
            </a:pPr>
            <a:r>
              <a:rPr sz="1600" b="1" spc="-5" dirty="0">
                <a:latin typeface="Comic Sans MS"/>
                <a:cs typeface="Comic Sans MS"/>
              </a:rPr>
              <a:t>For</a:t>
            </a:r>
            <a:r>
              <a:rPr sz="1600" b="1" spc="5" dirty="0">
                <a:latin typeface="Comic Sans MS"/>
                <a:cs typeface="Comic Sans MS"/>
              </a:rPr>
              <a:t> </a:t>
            </a:r>
            <a:r>
              <a:rPr sz="1600" b="1" spc="-5" dirty="0">
                <a:latin typeface="Comic Sans MS"/>
                <a:cs typeface="Comic Sans MS"/>
              </a:rPr>
              <a:t>research.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784454" y="5419405"/>
            <a:ext cx="1286149" cy="16747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6160" y="675596"/>
            <a:ext cx="1066711" cy="1007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63796" y="6735521"/>
            <a:ext cx="242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omic Sans MS"/>
                <a:cs typeface="Comic Sans MS"/>
              </a:rPr>
              <a:t>2</a:t>
            </a:r>
            <a:r>
              <a:rPr sz="1400" dirty="0">
                <a:latin typeface="Comic Sans MS"/>
                <a:cs typeface="Comic Sans MS"/>
              </a:rPr>
              <a:t>5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8245" y="1341021"/>
            <a:ext cx="7545070" cy="5845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6465">
              <a:lnSpc>
                <a:spcPct val="100000"/>
              </a:lnSpc>
              <a:spcBef>
                <a:spcPts val="95"/>
              </a:spcBef>
              <a:tabLst>
                <a:tab pos="1841500" algn="l"/>
              </a:tabLst>
            </a:pP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C.	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Information Technology</a:t>
            </a:r>
            <a:r>
              <a:rPr sz="2800" b="1" u="heavy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Security</a:t>
            </a:r>
            <a:endParaRPr sz="2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86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IT Dept.</a:t>
            </a:r>
            <a:r>
              <a:rPr sz="2400" b="1" spc="5" dirty="0">
                <a:latin typeface="Comic Sans MS"/>
                <a:cs typeface="Comic Sans MS"/>
              </a:rPr>
              <a:t> </a:t>
            </a:r>
            <a:r>
              <a:rPr sz="2400" b="1" dirty="0">
                <a:latin typeface="Comic Sans MS"/>
                <a:cs typeface="Comic Sans MS"/>
              </a:rPr>
              <a:t>:</a:t>
            </a:r>
            <a:endParaRPr sz="2400">
              <a:latin typeface="Comic Sans MS"/>
              <a:cs typeface="Comic Sans MS"/>
            </a:endParaRPr>
          </a:p>
          <a:p>
            <a:pPr marL="469265">
              <a:lnSpc>
                <a:spcPct val="100000"/>
              </a:lnSpc>
              <a:spcBef>
                <a:spcPts val="975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Controls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access</a:t>
            </a:r>
            <a:r>
              <a:rPr sz="2000" b="1" dirty="0">
                <a:latin typeface="Comic Sans MS"/>
                <a:cs typeface="Comic Sans MS"/>
              </a:rPr>
              <a:t> to </a:t>
            </a:r>
            <a:r>
              <a:rPr sz="2000" b="1" spc="-5" dirty="0">
                <a:latin typeface="Comic Sans MS"/>
                <a:cs typeface="Comic Sans MS"/>
              </a:rPr>
              <a:t>confidential </a:t>
            </a:r>
            <a:r>
              <a:rPr sz="2000" b="1" dirty="0">
                <a:latin typeface="Comic Sans MS"/>
                <a:cs typeface="Comic Sans MS"/>
              </a:rPr>
              <a:t>information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to</a:t>
            </a:r>
            <a:r>
              <a:rPr sz="2000" b="1" u="heavy" spc="-14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ensure</a:t>
            </a:r>
            <a:r>
              <a:rPr sz="2000" b="1" spc="-5" dirty="0">
                <a:latin typeface="Comic Sans MS"/>
                <a:cs typeface="Comic Sans MS"/>
              </a:rPr>
              <a:t>:</a:t>
            </a:r>
            <a:endParaRPr sz="2000">
              <a:latin typeface="Comic Sans MS"/>
              <a:cs typeface="Comic Sans MS"/>
            </a:endParaRPr>
          </a:p>
          <a:p>
            <a:pPr marL="926465" indent="-457200">
              <a:lnSpc>
                <a:spcPct val="100000"/>
              </a:lnSpc>
              <a:spcBef>
                <a:spcPts val="960"/>
              </a:spcBef>
              <a:buChar char="-"/>
              <a:tabLst>
                <a:tab pos="7353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That only </a:t>
            </a:r>
            <a:r>
              <a:rPr sz="2000" b="1" dirty="0">
                <a:latin typeface="Comic Sans MS"/>
                <a:cs typeface="Comic Sans MS"/>
              </a:rPr>
              <a:t>authorized </a:t>
            </a:r>
            <a:r>
              <a:rPr sz="2000" b="1" spc="-5" dirty="0">
                <a:latin typeface="Comic Sans MS"/>
                <a:cs typeface="Comic Sans MS"/>
              </a:rPr>
              <a:t>individuals have </a:t>
            </a:r>
            <a:r>
              <a:rPr sz="2000" b="1" dirty="0">
                <a:latin typeface="Comic Sans MS"/>
                <a:cs typeface="Comic Sans MS"/>
              </a:rPr>
              <a:t>access to</a:t>
            </a:r>
            <a:r>
              <a:rPr sz="2000" b="1" spc="-13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it.</a:t>
            </a:r>
            <a:endParaRPr sz="2000">
              <a:latin typeface="Comic Sans MS"/>
              <a:cs typeface="Comic Sans MS"/>
            </a:endParaRPr>
          </a:p>
          <a:p>
            <a:pPr marL="926465" marR="457200" indent="-457200">
              <a:lnSpc>
                <a:spcPts val="2160"/>
              </a:lnSpc>
              <a:spcBef>
                <a:spcPts val="1230"/>
              </a:spcBef>
              <a:buChar char="-"/>
              <a:tabLst>
                <a:tab pos="7353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The confidentiality </a:t>
            </a:r>
            <a:r>
              <a:rPr sz="2000" b="1" dirty="0">
                <a:latin typeface="Comic Sans MS"/>
                <a:cs typeface="Comic Sans MS"/>
              </a:rPr>
              <a:t>of all </a:t>
            </a:r>
            <a:r>
              <a:rPr sz="2000" b="1" spc="-5" dirty="0">
                <a:latin typeface="Comic Sans MS"/>
                <a:cs typeface="Comic Sans MS"/>
              </a:rPr>
              <a:t>electronic </a:t>
            </a:r>
            <a:r>
              <a:rPr sz="2000" b="1" dirty="0">
                <a:latin typeface="Comic Sans MS"/>
                <a:cs typeface="Comic Sans MS"/>
              </a:rPr>
              <a:t>PHI that the  </a:t>
            </a:r>
            <a:r>
              <a:rPr sz="2000" b="1" spc="-5" dirty="0">
                <a:latin typeface="Comic Sans MS"/>
                <a:cs typeface="Comic Sans MS"/>
              </a:rPr>
              <a:t>agency creates, receives, maintains </a:t>
            </a:r>
            <a:r>
              <a:rPr sz="2000" b="1" dirty="0">
                <a:latin typeface="Comic Sans MS"/>
                <a:cs typeface="Comic Sans MS"/>
              </a:rPr>
              <a:t>or</a:t>
            </a:r>
            <a:r>
              <a:rPr sz="2000" b="1" spc="-2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transmits.</a:t>
            </a:r>
            <a:endParaRPr sz="2000">
              <a:latin typeface="Comic Sans MS"/>
              <a:cs typeface="Comic Sans MS"/>
            </a:endParaRPr>
          </a:p>
          <a:p>
            <a:pPr marL="926465" marR="5080" indent="-457200">
              <a:lnSpc>
                <a:spcPts val="2160"/>
              </a:lnSpc>
              <a:spcBef>
                <a:spcPts val="1200"/>
              </a:spcBef>
              <a:buChar char="-"/>
              <a:tabLst>
                <a:tab pos="7353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The development </a:t>
            </a:r>
            <a:r>
              <a:rPr sz="2000" b="1" dirty="0">
                <a:latin typeface="Comic Sans MS"/>
                <a:cs typeface="Comic Sans MS"/>
              </a:rPr>
              <a:t>of an </a:t>
            </a:r>
            <a:r>
              <a:rPr sz="2000" b="1" spc="-5" dirty="0">
                <a:latin typeface="Comic Sans MS"/>
                <a:cs typeface="Comic Sans MS"/>
              </a:rPr>
              <a:t>Information </a:t>
            </a:r>
            <a:r>
              <a:rPr sz="2000" b="1" dirty="0">
                <a:latin typeface="Comic Sans MS"/>
                <a:cs typeface="Comic Sans MS"/>
              </a:rPr>
              <a:t>Security </a:t>
            </a:r>
            <a:r>
              <a:rPr sz="2000" b="1" spc="-5" dirty="0">
                <a:latin typeface="Comic Sans MS"/>
                <a:cs typeface="Comic Sans MS"/>
              </a:rPr>
              <a:t>(IS)  Process </a:t>
            </a:r>
            <a:r>
              <a:rPr sz="2000" b="1" dirty="0">
                <a:latin typeface="Comic Sans MS"/>
                <a:cs typeface="Comic Sans MS"/>
              </a:rPr>
              <a:t>for </a:t>
            </a:r>
            <a:r>
              <a:rPr sz="2000" b="1" spc="-5" dirty="0">
                <a:latin typeface="Comic Sans MS"/>
                <a:cs typeface="Comic Sans MS"/>
              </a:rPr>
              <a:t>assessing </a:t>
            </a:r>
            <a:r>
              <a:rPr sz="2000" b="1" dirty="0">
                <a:latin typeface="Comic Sans MS"/>
                <a:cs typeface="Comic Sans MS"/>
              </a:rPr>
              <a:t>the organization’s </a:t>
            </a:r>
            <a:r>
              <a:rPr sz="2000" b="1" spc="-5" dirty="0">
                <a:latin typeface="Comic Sans MS"/>
                <a:cs typeface="Comic Sans MS"/>
              </a:rPr>
              <a:t>current risks  (threats and vulnerabilities) and steps </a:t>
            </a:r>
            <a:r>
              <a:rPr sz="2000" b="1" dirty="0">
                <a:latin typeface="Comic Sans MS"/>
                <a:cs typeface="Comic Sans MS"/>
              </a:rPr>
              <a:t>to mitigate  them.</a:t>
            </a:r>
            <a:endParaRPr sz="2000">
              <a:latin typeface="Comic Sans MS"/>
              <a:cs typeface="Comic Sans MS"/>
            </a:endParaRPr>
          </a:p>
          <a:p>
            <a:pPr marL="926465" marR="1006475" indent="-457200">
              <a:lnSpc>
                <a:spcPts val="2160"/>
              </a:lnSpc>
              <a:spcBef>
                <a:spcPts val="1200"/>
              </a:spcBef>
              <a:buChar char="-"/>
              <a:tabLst>
                <a:tab pos="7353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The locking </a:t>
            </a:r>
            <a:r>
              <a:rPr sz="2000" b="1" dirty="0">
                <a:latin typeface="Comic Sans MS"/>
                <a:cs typeface="Comic Sans MS"/>
              </a:rPr>
              <a:t>of </a:t>
            </a:r>
            <a:r>
              <a:rPr sz="2000" b="1" spc="-5" dirty="0">
                <a:latin typeface="Comic Sans MS"/>
                <a:cs typeface="Comic Sans MS"/>
              </a:rPr>
              <a:t>network </a:t>
            </a:r>
            <a:r>
              <a:rPr sz="2000" b="1" dirty="0">
                <a:latin typeface="Comic Sans MS"/>
                <a:cs typeface="Comic Sans MS"/>
              </a:rPr>
              <a:t>accounts of</a:t>
            </a:r>
            <a:r>
              <a:rPr sz="2000" b="1" spc="-11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terminated  employees </a:t>
            </a:r>
            <a:r>
              <a:rPr sz="2000" b="1" dirty="0">
                <a:latin typeface="Comic Sans MS"/>
                <a:cs typeface="Comic Sans MS"/>
              </a:rPr>
              <a:t>in a timely</a:t>
            </a:r>
            <a:r>
              <a:rPr sz="2000" b="1" spc="-9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manner.</a:t>
            </a:r>
            <a:endParaRPr sz="2000">
              <a:latin typeface="Comic Sans MS"/>
              <a:cs typeface="Comic Sans MS"/>
            </a:endParaRPr>
          </a:p>
          <a:p>
            <a:pPr marL="926465">
              <a:lnSpc>
                <a:spcPct val="100000"/>
              </a:lnSpc>
              <a:spcBef>
                <a:spcPts val="17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Applicable</a:t>
            </a:r>
            <a:r>
              <a:rPr sz="2000" b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Statutes</a:t>
            </a:r>
            <a:r>
              <a:rPr sz="2000" b="1" spc="-5" dirty="0">
                <a:latin typeface="Comic Sans MS"/>
                <a:cs typeface="Comic Sans MS"/>
              </a:rPr>
              <a:t>:</a:t>
            </a:r>
            <a:endParaRPr sz="2000">
              <a:latin typeface="Comic Sans MS"/>
              <a:cs typeface="Comic Sans MS"/>
            </a:endParaRPr>
          </a:p>
          <a:p>
            <a:pPr marL="1191895" lvl="1" indent="-265430">
              <a:lnSpc>
                <a:spcPct val="100000"/>
              </a:lnSpc>
              <a:spcBef>
                <a:spcPts val="755"/>
              </a:spcBef>
              <a:buChar char="-"/>
              <a:tabLst>
                <a:tab pos="11925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HIPAA (Privacy </a:t>
            </a:r>
            <a:r>
              <a:rPr sz="2000" b="1" dirty="0">
                <a:latin typeface="Comic Sans MS"/>
                <a:cs typeface="Comic Sans MS"/>
              </a:rPr>
              <a:t>&amp; Security</a:t>
            </a:r>
            <a:r>
              <a:rPr sz="2000" b="1" spc="-9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Rule)</a:t>
            </a:r>
            <a:endParaRPr sz="2000">
              <a:latin typeface="Comic Sans MS"/>
              <a:cs typeface="Comic Sans MS"/>
            </a:endParaRPr>
          </a:p>
          <a:p>
            <a:pPr marL="1191895" lvl="1" indent="-265430">
              <a:lnSpc>
                <a:spcPct val="100000"/>
              </a:lnSpc>
              <a:spcBef>
                <a:spcPts val="960"/>
              </a:spcBef>
              <a:buChar char="-"/>
              <a:tabLst>
                <a:tab pos="1192530" algn="l"/>
              </a:tabLst>
            </a:pPr>
            <a:r>
              <a:rPr sz="2000" b="1" dirty="0">
                <a:latin typeface="Comic Sans MS"/>
                <a:cs typeface="Comic Sans MS"/>
              </a:rPr>
              <a:t>NIST SP</a:t>
            </a:r>
            <a:r>
              <a:rPr sz="2000" b="1" spc="-5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800-14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43150" y="572984"/>
            <a:ext cx="5813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Corporate</a:t>
            </a:r>
            <a:r>
              <a:rPr sz="4400" spc="-85" dirty="0"/>
              <a:t> </a:t>
            </a:r>
            <a:r>
              <a:rPr sz="4400" dirty="0"/>
              <a:t>Compliance</a:t>
            </a:r>
            <a:endParaRPr sz="4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37803" y="1197765"/>
            <a:ext cx="6604000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9265" marR="5080" indent="-457200">
              <a:lnSpc>
                <a:spcPts val="3020"/>
              </a:lnSpc>
              <a:spcBef>
                <a:spcPts val="480"/>
              </a:spcBef>
              <a:tabLst>
                <a:tab pos="927100" algn="l"/>
              </a:tabLst>
            </a:pP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C.		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Information Technology Security 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 (Cont’d)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923467" y="2508306"/>
            <a:ext cx="8061325" cy="335407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469265" marR="437515" indent="-457200">
              <a:lnSpc>
                <a:spcPts val="1939"/>
              </a:lnSpc>
              <a:spcBef>
                <a:spcPts val="345"/>
              </a:spcBef>
            </a:pPr>
            <a:r>
              <a:rPr sz="1800" b="1" spc="-5" dirty="0">
                <a:latin typeface="Comic Sans MS"/>
                <a:cs typeface="Comic Sans MS"/>
              </a:rPr>
              <a:t>TSCS has policies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procedures in place relative </a:t>
            </a:r>
            <a:r>
              <a:rPr sz="1800" b="1" dirty="0">
                <a:latin typeface="Comic Sans MS"/>
                <a:cs typeface="Comic Sans MS"/>
              </a:rPr>
              <a:t>to the </a:t>
            </a:r>
            <a:r>
              <a:rPr sz="1800" b="1" spc="-5" dirty="0">
                <a:latin typeface="Comic Sans MS"/>
                <a:cs typeface="Comic Sans MS"/>
              </a:rPr>
              <a:t>use </a:t>
            </a:r>
            <a:r>
              <a:rPr sz="1800" b="1" dirty="0">
                <a:latin typeface="Comic Sans MS"/>
                <a:cs typeface="Comic Sans MS"/>
              </a:rPr>
              <a:t>of  Internet </a:t>
            </a:r>
            <a:r>
              <a:rPr sz="1800" b="1" spc="-5" dirty="0">
                <a:latin typeface="Comic Sans MS"/>
                <a:cs typeface="Comic Sans MS"/>
              </a:rPr>
              <a:t>in </a:t>
            </a:r>
            <a:r>
              <a:rPr sz="1800" b="1" dirty="0">
                <a:latin typeface="Comic Sans MS"/>
                <a:cs typeface="Comic Sans MS"/>
              </a:rPr>
              <a:t>the </a:t>
            </a:r>
            <a:r>
              <a:rPr sz="1800" b="1" spc="-5" dirty="0">
                <a:latin typeface="Comic Sans MS"/>
                <a:cs typeface="Comic Sans MS"/>
              </a:rPr>
              <a:t>workplace </a:t>
            </a:r>
            <a:r>
              <a:rPr sz="1800" b="1" dirty="0">
                <a:latin typeface="Comic Sans MS"/>
                <a:cs typeface="Comic Sans MS"/>
              </a:rPr>
              <a:t>to </a:t>
            </a:r>
            <a:r>
              <a:rPr sz="1800" b="1" spc="-5" dirty="0">
                <a:latin typeface="Comic Sans MS"/>
                <a:cs typeface="Comic Sans MS"/>
              </a:rPr>
              <a:t>outline permissible parameters </a:t>
            </a:r>
            <a:r>
              <a:rPr sz="1800" b="1" dirty="0">
                <a:latin typeface="Comic Sans MS"/>
                <a:cs typeface="Comic Sans MS"/>
              </a:rPr>
              <a:t>and  </a:t>
            </a:r>
            <a:r>
              <a:rPr sz="1800" b="1" spc="-5" dirty="0">
                <a:latin typeface="Comic Sans MS"/>
                <a:cs typeface="Comic Sans MS"/>
              </a:rPr>
              <a:t>restrictions.</a:t>
            </a:r>
            <a:endParaRPr sz="1800">
              <a:latin typeface="Comic Sans MS"/>
              <a:cs typeface="Comic Sans MS"/>
            </a:endParaRPr>
          </a:p>
          <a:p>
            <a:pPr marL="469265" marR="5080" indent="-457200">
              <a:lnSpc>
                <a:spcPts val="1939"/>
              </a:lnSpc>
              <a:spcBef>
                <a:spcPts val="1095"/>
              </a:spcBef>
            </a:pPr>
            <a:r>
              <a:rPr sz="1800" b="1" spc="-5" dirty="0">
                <a:latin typeface="Comic Sans MS"/>
                <a:cs typeface="Comic Sans MS"/>
              </a:rPr>
              <a:t>These policies </a:t>
            </a:r>
            <a:r>
              <a:rPr sz="1800" b="1" dirty="0">
                <a:latin typeface="Comic Sans MS"/>
                <a:cs typeface="Comic Sans MS"/>
              </a:rPr>
              <a:t>remind </a:t>
            </a:r>
            <a:r>
              <a:rPr sz="1800" b="1" spc="-5" dirty="0">
                <a:latin typeface="Comic Sans MS"/>
                <a:cs typeface="Comic Sans MS"/>
              </a:rPr>
              <a:t>TSCS’ employees that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Internet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access is </a:t>
            </a:r>
            <a:r>
              <a:rPr sz="1800" b="1" spc="-5" dirty="0">
                <a:latin typeface="Comic Sans MS"/>
                <a:cs typeface="Comic Sans MS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provided for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the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sole purpose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of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advancing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the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objectives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of the </a:t>
            </a:r>
            <a:r>
              <a:rPr sz="1800" b="1" dirty="0">
                <a:latin typeface="Comic Sans MS"/>
                <a:cs typeface="Comic Sans MS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organization</a:t>
            </a:r>
            <a:r>
              <a:rPr sz="1800" b="1" spc="-5" dirty="0">
                <a:latin typeface="Comic Sans MS"/>
                <a:cs typeface="Comic Sans MS"/>
              </a:rPr>
              <a:t> </a:t>
            </a:r>
            <a:r>
              <a:rPr sz="1800" b="1" dirty="0">
                <a:latin typeface="Comic Sans MS"/>
                <a:cs typeface="Comic Sans MS"/>
              </a:rPr>
              <a:t>and gives notice </a:t>
            </a:r>
            <a:r>
              <a:rPr sz="1800" b="1" spc="-5" dirty="0">
                <a:latin typeface="Comic Sans MS"/>
                <a:cs typeface="Comic Sans MS"/>
              </a:rPr>
              <a:t>that TSCS has </a:t>
            </a:r>
            <a:r>
              <a:rPr sz="1800" b="1" dirty="0">
                <a:latin typeface="Comic Sans MS"/>
                <a:cs typeface="Comic Sans MS"/>
              </a:rPr>
              <a:t>the </a:t>
            </a:r>
            <a:r>
              <a:rPr sz="1800" b="1" spc="-5" dirty="0">
                <a:latin typeface="Comic Sans MS"/>
                <a:cs typeface="Comic Sans MS"/>
              </a:rPr>
              <a:t>right </a:t>
            </a:r>
            <a:r>
              <a:rPr sz="1800" b="1" dirty="0">
                <a:latin typeface="Comic Sans MS"/>
                <a:cs typeface="Comic Sans MS"/>
              </a:rPr>
              <a:t>to monitor  the </a:t>
            </a:r>
            <a:r>
              <a:rPr sz="1800" b="1" spc="-5" dirty="0">
                <a:latin typeface="Comic Sans MS"/>
                <a:cs typeface="Comic Sans MS"/>
              </a:rPr>
              <a:t>use </a:t>
            </a:r>
            <a:r>
              <a:rPr sz="1800" b="1" dirty="0">
                <a:latin typeface="Comic Sans MS"/>
                <a:cs typeface="Comic Sans MS"/>
              </a:rPr>
              <a:t>of computer equipment and </a:t>
            </a:r>
            <a:r>
              <a:rPr sz="1800" b="1" spc="-5" dirty="0">
                <a:latin typeface="Comic Sans MS"/>
                <a:cs typeface="Comic Sans MS"/>
              </a:rPr>
              <a:t>electronic devices by using  </a:t>
            </a:r>
            <a:r>
              <a:rPr sz="1900" b="1" i="1" u="heavy" spc="-5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network </a:t>
            </a:r>
            <a:r>
              <a:rPr sz="1900" b="1" i="1" u="heavy" spc="-5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surveillance </a:t>
            </a:r>
            <a:r>
              <a:rPr sz="1900" b="1" i="1" u="heavy" spc="-6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software</a:t>
            </a:r>
            <a:r>
              <a:rPr sz="1900" b="1" i="1" spc="-60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such as, firewalls, proxy servers,  virtual private networks (VPNs), cache servers, </a:t>
            </a:r>
            <a:r>
              <a:rPr sz="1800" b="1" dirty="0">
                <a:latin typeface="Comic Sans MS"/>
                <a:cs typeface="Comic Sans MS"/>
              </a:rPr>
              <a:t>and other </a:t>
            </a:r>
            <a:r>
              <a:rPr sz="1800" b="1" spc="-5" dirty="0">
                <a:latin typeface="Comic Sans MS"/>
                <a:cs typeface="Comic Sans MS"/>
              </a:rPr>
              <a:t>employee  </a:t>
            </a:r>
            <a:r>
              <a:rPr sz="1800" b="1" dirty="0">
                <a:latin typeface="Comic Sans MS"/>
                <a:cs typeface="Comic Sans MS"/>
              </a:rPr>
              <a:t>internet monitoring </a:t>
            </a:r>
            <a:r>
              <a:rPr sz="1800" b="1" spc="-5" dirty="0">
                <a:latin typeface="Comic Sans MS"/>
                <a:cs typeface="Comic Sans MS"/>
              </a:rPr>
              <a:t>filtering</a:t>
            </a:r>
            <a:r>
              <a:rPr sz="1800" b="1" spc="-114" dirty="0">
                <a:latin typeface="Comic Sans MS"/>
                <a:cs typeface="Comic Sans MS"/>
              </a:rPr>
              <a:t> </a:t>
            </a:r>
            <a:r>
              <a:rPr sz="1800" b="1" dirty="0">
                <a:latin typeface="Comic Sans MS"/>
                <a:cs typeface="Comic Sans MS"/>
              </a:rPr>
              <a:t>systems.</a:t>
            </a:r>
            <a:endParaRPr sz="1800">
              <a:latin typeface="Comic Sans MS"/>
              <a:cs typeface="Comic Sans MS"/>
            </a:endParaRPr>
          </a:p>
          <a:p>
            <a:pPr marL="469265" marR="222885" indent="-457200">
              <a:lnSpc>
                <a:spcPct val="113300"/>
              </a:lnSpc>
              <a:spcBef>
                <a:spcPts val="570"/>
              </a:spcBef>
            </a:pPr>
            <a:r>
              <a:rPr sz="1800" b="1" spc="-5" dirty="0">
                <a:latin typeface="Comic Sans MS"/>
                <a:cs typeface="Comic Sans MS"/>
              </a:rPr>
              <a:t>Employees </a:t>
            </a:r>
            <a:r>
              <a:rPr sz="1800" b="1" dirty="0">
                <a:latin typeface="Comic Sans MS"/>
                <a:cs typeface="Comic Sans MS"/>
              </a:rPr>
              <a:t>sign </a:t>
            </a:r>
            <a:r>
              <a:rPr sz="1800" b="1" spc="-5" dirty="0">
                <a:latin typeface="Comic Sans MS"/>
                <a:cs typeface="Comic Sans MS"/>
              </a:rPr>
              <a:t>acknowledging </a:t>
            </a:r>
            <a:r>
              <a:rPr sz="1800" b="1" dirty="0">
                <a:latin typeface="Comic Sans MS"/>
                <a:cs typeface="Comic Sans MS"/>
              </a:rPr>
              <a:t>the </a:t>
            </a:r>
            <a:r>
              <a:rPr sz="1800" b="1" spc="-5" dirty="0">
                <a:latin typeface="Comic Sans MS"/>
                <a:cs typeface="Comic Sans MS"/>
              </a:rPr>
              <a:t>employer’s absolute right </a:t>
            </a:r>
            <a:r>
              <a:rPr sz="1800" b="1" dirty="0">
                <a:latin typeface="Comic Sans MS"/>
                <a:cs typeface="Comic Sans MS"/>
              </a:rPr>
              <a:t>to </a:t>
            </a:r>
            <a:r>
              <a:rPr sz="1800" b="1" spc="-5" dirty="0">
                <a:latin typeface="Comic Sans MS"/>
                <a:cs typeface="Comic Sans MS"/>
              </a:rPr>
              <a:t>access  </a:t>
            </a:r>
            <a:r>
              <a:rPr sz="1800" b="1" dirty="0">
                <a:latin typeface="Comic Sans MS"/>
                <a:cs typeface="Comic Sans MS"/>
              </a:rPr>
              <a:t>the system’s </a:t>
            </a:r>
            <a:r>
              <a:rPr sz="1800" b="1" spc="-5" dirty="0">
                <a:latin typeface="Comic Sans MS"/>
                <a:cs typeface="Comic Sans MS"/>
              </a:rPr>
              <a:t>information </a:t>
            </a:r>
            <a:r>
              <a:rPr sz="1800" b="1" dirty="0">
                <a:latin typeface="Comic Sans MS"/>
                <a:cs typeface="Comic Sans MS"/>
              </a:rPr>
              <a:t>and to </a:t>
            </a:r>
            <a:r>
              <a:rPr sz="1800" b="1" spc="-5" dirty="0">
                <a:latin typeface="Comic Sans MS"/>
                <a:cs typeface="Comic Sans MS"/>
              </a:rPr>
              <a:t>delineate penalties for</a:t>
            </a:r>
            <a:r>
              <a:rPr sz="1800" b="1" spc="-25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violations.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64485" y="505936"/>
            <a:ext cx="5813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Corporate</a:t>
            </a:r>
            <a:r>
              <a:rPr sz="4400" spc="-85" dirty="0"/>
              <a:t> </a:t>
            </a:r>
            <a:r>
              <a:rPr sz="4400" dirty="0"/>
              <a:t>Compliance</a:t>
            </a:r>
            <a:endParaRPr sz="4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52058" y="1273965"/>
            <a:ext cx="7506334" cy="5505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6465">
              <a:lnSpc>
                <a:spcPct val="100000"/>
              </a:lnSpc>
              <a:spcBef>
                <a:spcPts val="95"/>
              </a:spcBef>
              <a:tabLst>
                <a:tab pos="1841500" algn="l"/>
              </a:tabLst>
            </a:pP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D.	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Recipient Rights 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and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 Incidents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>
              <a:latin typeface="Times New Roman"/>
              <a:cs typeface="Times New Roman"/>
            </a:endParaRPr>
          </a:p>
          <a:p>
            <a:pPr marL="278130" marR="549910" indent="-278130">
              <a:lnSpc>
                <a:spcPts val="1989"/>
              </a:lnSpc>
              <a:buSzPct val="111111"/>
              <a:buChar char="-"/>
              <a:tabLst>
                <a:tab pos="278130" algn="l"/>
              </a:tabLst>
            </a:pPr>
            <a:r>
              <a:rPr sz="1800" b="1" spc="-5" dirty="0">
                <a:latin typeface="Comic Sans MS"/>
                <a:cs typeface="Comic Sans MS"/>
              </a:rPr>
              <a:t>Mental Health Code </a:t>
            </a:r>
            <a:r>
              <a:rPr sz="1800" b="1" dirty="0">
                <a:latin typeface="Comic Sans MS"/>
                <a:cs typeface="Comic Sans MS"/>
              </a:rPr>
              <a:t>and other </a:t>
            </a:r>
            <a:r>
              <a:rPr sz="1800" b="1" spc="-5" dirty="0">
                <a:latin typeface="Comic Sans MS"/>
                <a:cs typeface="Comic Sans MS"/>
              </a:rPr>
              <a:t>laws safeguard </a:t>
            </a:r>
            <a:r>
              <a:rPr sz="1800" b="1" dirty="0">
                <a:latin typeface="Comic Sans MS"/>
                <a:cs typeface="Comic Sans MS"/>
              </a:rPr>
              <a:t>the </a:t>
            </a:r>
            <a:r>
              <a:rPr sz="1800" b="1" spc="-5" dirty="0">
                <a:latin typeface="Comic Sans MS"/>
                <a:cs typeface="Comic Sans MS"/>
              </a:rPr>
              <a:t>rights </a:t>
            </a:r>
            <a:r>
              <a:rPr sz="1800" b="1" dirty="0">
                <a:latin typeface="Comic Sans MS"/>
                <a:cs typeface="Comic Sans MS"/>
              </a:rPr>
              <a:t>of  </a:t>
            </a:r>
            <a:r>
              <a:rPr sz="1800" b="1" spc="-5" dirty="0">
                <a:latin typeface="Comic Sans MS"/>
                <a:cs typeface="Comic Sans MS"/>
              </a:rPr>
              <a:t>recipients.</a:t>
            </a:r>
            <a:endParaRPr sz="1800">
              <a:latin typeface="Comic Sans MS"/>
              <a:cs typeface="Comic Sans MS"/>
            </a:endParaRPr>
          </a:p>
          <a:p>
            <a:pPr marL="250825" marR="5080" indent="-250825">
              <a:lnSpc>
                <a:spcPts val="1939"/>
              </a:lnSpc>
              <a:spcBef>
                <a:spcPts val="1075"/>
              </a:spcBef>
              <a:buChar char="-"/>
              <a:tabLst>
                <a:tab pos="250825" algn="l"/>
              </a:tabLst>
            </a:pPr>
            <a:r>
              <a:rPr sz="1800" b="1" spc="-5" dirty="0">
                <a:latin typeface="Comic Sans MS"/>
                <a:cs typeface="Comic Sans MS"/>
              </a:rPr>
              <a:t>TSCS employees </a:t>
            </a:r>
            <a:r>
              <a:rPr sz="1800" b="1" dirty="0">
                <a:latin typeface="Comic Sans MS"/>
                <a:cs typeface="Comic Sans MS"/>
              </a:rPr>
              <a:t>- </a:t>
            </a:r>
            <a:r>
              <a:rPr sz="1800" b="1" spc="-5" dirty="0">
                <a:latin typeface="Comic Sans MS"/>
                <a:cs typeface="Comic Sans MS"/>
              </a:rPr>
              <a:t>responsibility </a:t>
            </a:r>
            <a:r>
              <a:rPr sz="1800" b="1" dirty="0">
                <a:latin typeface="Comic Sans MS"/>
                <a:cs typeface="Comic Sans MS"/>
              </a:rPr>
              <a:t>to </a:t>
            </a:r>
            <a:r>
              <a:rPr sz="1800" b="1" spc="-5" dirty="0">
                <a:latin typeface="Comic Sans MS"/>
                <a:cs typeface="Comic Sans MS"/>
              </a:rPr>
              <a:t>comply with </a:t>
            </a:r>
            <a:r>
              <a:rPr sz="1800" b="1" dirty="0">
                <a:latin typeface="Comic Sans MS"/>
                <a:cs typeface="Comic Sans MS"/>
              </a:rPr>
              <a:t>these </a:t>
            </a:r>
            <a:r>
              <a:rPr sz="1800" b="1" spc="-5" dirty="0">
                <a:latin typeface="Comic Sans MS"/>
                <a:cs typeface="Comic Sans MS"/>
              </a:rPr>
              <a:t>laws </a:t>
            </a:r>
            <a:r>
              <a:rPr sz="1800" b="1" dirty="0">
                <a:latin typeface="Comic Sans MS"/>
                <a:cs typeface="Comic Sans MS"/>
              </a:rPr>
              <a:t>and  must </a:t>
            </a:r>
            <a:r>
              <a:rPr sz="1800" b="1" spc="-5" dirty="0">
                <a:latin typeface="Comic Sans MS"/>
                <a:cs typeface="Comic Sans MS"/>
              </a:rPr>
              <a:t>assure cooperation in </a:t>
            </a:r>
            <a:r>
              <a:rPr sz="1800" b="1" dirty="0">
                <a:latin typeface="Comic Sans MS"/>
                <a:cs typeface="Comic Sans MS"/>
              </a:rPr>
              <a:t>any </a:t>
            </a:r>
            <a:r>
              <a:rPr sz="1800" b="1" spc="-5" dirty="0">
                <a:latin typeface="Comic Sans MS"/>
                <a:cs typeface="Comic Sans MS"/>
              </a:rPr>
              <a:t>investigation conducted by ORR  </a:t>
            </a:r>
            <a:r>
              <a:rPr sz="1800" b="1" dirty="0">
                <a:latin typeface="Comic Sans MS"/>
                <a:cs typeface="Comic Sans MS"/>
              </a:rPr>
              <a:t>or other</a:t>
            </a:r>
            <a:r>
              <a:rPr sz="1800" b="1" spc="-25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provisions.</a:t>
            </a:r>
            <a:endParaRPr sz="1800">
              <a:latin typeface="Comic Sans MS"/>
              <a:cs typeface="Comic Sans MS"/>
            </a:endParaRPr>
          </a:p>
          <a:p>
            <a:pPr marL="250825" marR="12700" indent="-250825">
              <a:lnSpc>
                <a:spcPts val="1939"/>
              </a:lnSpc>
              <a:spcBef>
                <a:spcPts val="1095"/>
              </a:spcBef>
              <a:buChar char="-"/>
              <a:tabLst>
                <a:tab pos="250825" algn="l"/>
              </a:tabLst>
            </a:pPr>
            <a:r>
              <a:rPr sz="1800" b="1" dirty="0">
                <a:latin typeface="Comic Sans MS"/>
                <a:cs typeface="Comic Sans MS"/>
              </a:rPr>
              <a:t>CCO monitors the </a:t>
            </a:r>
            <a:r>
              <a:rPr sz="1800" b="1" spc="-5" dirty="0">
                <a:latin typeface="Comic Sans MS"/>
                <a:cs typeface="Comic Sans MS"/>
              </a:rPr>
              <a:t>status </a:t>
            </a:r>
            <a:r>
              <a:rPr sz="1800" b="1" dirty="0">
                <a:latin typeface="Comic Sans MS"/>
                <a:cs typeface="Comic Sans MS"/>
              </a:rPr>
              <a:t>of </a:t>
            </a:r>
            <a:r>
              <a:rPr sz="1800" b="1" spc="-5" dirty="0">
                <a:latin typeface="Comic Sans MS"/>
                <a:cs typeface="Comic Sans MS"/>
              </a:rPr>
              <a:t>investigations </a:t>
            </a:r>
            <a:r>
              <a:rPr sz="1800" b="1" dirty="0">
                <a:latin typeface="Comic Sans MS"/>
                <a:cs typeface="Comic Sans MS"/>
              </a:rPr>
              <a:t>of </a:t>
            </a:r>
            <a:r>
              <a:rPr sz="1800" b="1" spc="-5" dirty="0">
                <a:latin typeface="Comic Sans MS"/>
                <a:cs typeface="Comic Sans MS"/>
              </a:rPr>
              <a:t>alleged violations,  maintain </a:t>
            </a:r>
            <a:r>
              <a:rPr sz="1800" b="1" dirty="0">
                <a:latin typeface="Comic Sans MS"/>
                <a:cs typeface="Comic Sans MS"/>
              </a:rPr>
              <a:t>a </a:t>
            </a:r>
            <a:r>
              <a:rPr sz="1800" b="1" spc="-5" dirty="0">
                <a:latin typeface="Comic Sans MS"/>
                <a:cs typeface="Comic Sans MS"/>
              </a:rPr>
              <a:t>record </a:t>
            </a:r>
            <a:r>
              <a:rPr sz="1800" b="1" dirty="0">
                <a:latin typeface="Comic Sans MS"/>
                <a:cs typeface="Comic Sans MS"/>
              </a:rPr>
              <a:t>system </a:t>
            </a:r>
            <a:r>
              <a:rPr sz="1800" b="1" spc="-5" dirty="0">
                <a:latin typeface="Comic Sans MS"/>
                <a:cs typeface="Comic Sans MS"/>
              </a:rPr>
              <a:t>for all complaints received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track  trends </a:t>
            </a:r>
            <a:r>
              <a:rPr sz="1800" b="1" dirty="0">
                <a:latin typeface="Comic Sans MS"/>
                <a:cs typeface="Comic Sans MS"/>
              </a:rPr>
              <a:t>of</a:t>
            </a:r>
            <a:r>
              <a:rPr sz="1800" b="1" spc="-20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violations.</a:t>
            </a:r>
            <a:endParaRPr sz="1800">
              <a:latin typeface="Comic Sans MS"/>
              <a:cs typeface="Comic Sans MS"/>
            </a:endParaRPr>
          </a:p>
          <a:p>
            <a:pPr marL="250825" marR="485140" indent="-250825">
              <a:lnSpc>
                <a:spcPts val="1939"/>
              </a:lnSpc>
              <a:spcBef>
                <a:spcPts val="1090"/>
              </a:spcBef>
              <a:buChar char="-"/>
              <a:tabLst>
                <a:tab pos="250825" algn="l"/>
              </a:tabLst>
            </a:pPr>
            <a:r>
              <a:rPr sz="1800" b="1" dirty="0">
                <a:latin typeface="Comic Sans MS"/>
                <a:cs typeface="Comic Sans MS"/>
              </a:rPr>
              <a:t>CCO </a:t>
            </a:r>
            <a:r>
              <a:rPr sz="1800" b="1" spc="-5" dirty="0">
                <a:latin typeface="Comic Sans MS"/>
                <a:cs typeface="Comic Sans MS"/>
              </a:rPr>
              <a:t>also, </a:t>
            </a:r>
            <a:r>
              <a:rPr sz="1800" b="1" dirty="0">
                <a:latin typeface="Comic Sans MS"/>
                <a:cs typeface="Comic Sans MS"/>
              </a:rPr>
              <a:t>monitors to </a:t>
            </a:r>
            <a:r>
              <a:rPr sz="1800" b="1" spc="-5" dirty="0">
                <a:latin typeface="Comic Sans MS"/>
                <a:cs typeface="Comic Sans MS"/>
              </a:rPr>
              <a:t>assure that programs </a:t>
            </a:r>
            <a:r>
              <a:rPr sz="1800" b="1" dirty="0">
                <a:latin typeface="Comic Sans MS"/>
                <a:cs typeface="Comic Sans MS"/>
              </a:rPr>
              <a:t>or homes </a:t>
            </a:r>
            <a:r>
              <a:rPr sz="1800" b="1" spc="-5" dirty="0">
                <a:latin typeface="Comic Sans MS"/>
                <a:cs typeface="Comic Sans MS"/>
              </a:rPr>
              <a:t>follow  through with their action plans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that remedial action is  based upon recommendation </a:t>
            </a:r>
            <a:r>
              <a:rPr sz="1800" b="1" dirty="0">
                <a:latin typeface="Comic Sans MS"/>
                <a:cs typeface="Comic Sans MS"/>
              </a:rPr>
              <a:t>of the </a:t>
            </a:r>
            <a:r>
              <a:rPr sz="1800" b="1" spc="-5" dirty="0">
                <a:latin typeface="Comic Sans MS"/>
                <a:cs typeface="Comic Sans MS"/>
              </a:rPr>
              <a:t>ORR </a:t>
            </a:r>
            <a:r>
              <a:rPr sz="1800" b="1" dirty="0">
                <a:latin typeface="Comic Sans MS"/>
                <a:cs typeface="Comic Sans MS"/>
              </a:rPr>
              <a:t>and the agency’s  </a:t>
            </a:r>
            <a:r>
              <a:rPr sz="1800" b="1" spc="-5" dirty="0">
                <a:latin typeface="Comic Sans MS"/>
                <a:cs typeface="Comic Sans MS"/>
              </a:rPr>
              <a:t>policies </a:t>
            </a:r>
            <a:r>
              <a:rPr sz="1800" b="1" dirty="0">
                <a:latin typeface="Comic Sans MS"/>
                <a:cs typeface="Comic Sans MS"/>
              </a:rPr>
              <a:t>and</a:t>
            </a:r>
            <a:r>
              <a:rPr sz="1800" b="1" spc="-20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procedures.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00">
              <a:latin typeface="Times New Roman"/>
              <a:cs typeface="Times New Roman"/>
            </a:endParaRPr>
          </a:p>
          <a:p>
            <a:pPr marL="2136775" marR="1086485" indent="-295910">
              <a:lnSpc>
                <a:spcPct val="140000"/>
              </a:lnSpc>
            </a:pPr>
            <a:r>
              <a:rPr sz="1800" b="1" spc="-5" dirty="0">
                <a:latin typeface="Comic Sans MS"/>
                <a:cs typeface="Comic Sans MS"/>
              </a:rPr>
              <a:t>Applicable Statutes: Mental Health Code  Public </a:t>
            </a:r>
            <a:r>
              <a:rPr sz="1800" b="1" dirty="0">
                <a:latin typeface="Comic Sans MS"/>
                <a:cs typeface="Comic Sans MS"/>
              </a:rPr>
              <a:t>Act 519/238 / </a:t>
            </a:r>
            <a:r>
              <a:rPr sz="1800" b="1" spc="-5" dirty="0">
                <a:latin typeface="Comic Sans MS"/>
                <a:cs typeface="Comic Sans MS"/>
              </a:rPr>
              <a:t>Public </a:t>
            </a:r>
            <a:r>
              <a:rPr sz="1800" b="1" dirty="0">
                <a:latin typeface="Comic Sans MS"/>
                <a:cs typeface="Comic Sans MS"/>
              </a:rPr>
              <a:t>Act</a:t>
            </a:r>
            <a:r>
              <a:rPr sz="1800" b="1" spc="-114" dirty="0">
                <a:latin typeface="Comic Sans MS"/>
                <a:cs typeface="Comic Sans MS"/>
              </a:rPr>
              <a:t> </a:t>
            </a:r>
            <a:r>
              <a:rPr sz="1800" b="1" dirty="0">
                <a:latin typeface="Comic Sans MS"/>
                <a:cs typeface="Comic Sans MS"/>
              </a:rPr>
              <a:t>32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14562" y="505936"/>
            <a:ext cx="5813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Corporate</a:t>
            </a:r>
            <a:r>
              <a:rPr sz="4400" spc="-85" dirty="0"/>
              <a:t> </a:t>
            </a:r>
            <a:r>
              <a:rPr sz="4400" dirty="0"/>
              <a:t>Compliance</a:t>
            </a:r>
            <a:endParaRPr sz="4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71723" y="353547"/>
            <a:ext cx="5813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Corporate</a:t>
            </a:r>
            <a:r>
              <a:rPr sz="4400" spc="-85" dirty="0"/>
              <a:t> </a:t>
            </a:r>
            <a:r>
              <a:rPr sz="4400" dirty="0"/>
              <a:t>Compliance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1609216" y="1121578"/>
            <a:ext cx="7436484" cy="405066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850265" marR="1208405" indent="-457200">
              <a:lnSpc>
                <a:spcPts val="3020"/>
              </a:lnSpc>
              <a:spcBef>
                <a:spcPts val="480"/>
              </a:spcBef>
            </a:pP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D.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Recipient Rights 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and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Incidents 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 (Cont’d)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ts val="1755"/>
              </a:lnSpc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Incident Reports</a:t>
            </a:r>
            <a:r>
              <a:rPr sz="2000" b="1" u="heavy" spc="-4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(IR):</a:t>
            </a:r>
            <a:endParaRPr sz="2000" dirty="0">
              <a:latin typeface="Comic Sans MS"/>
              <a:cs typeface="Comic Sans MS"/>
            </a:endParaRPr>
          </a:p>
          <a:p>
            <a:pPr marL="469265" marR="13970" indent="-45720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latin typeface="Comic Sans MS"/>
                <a:cs typeface="Comic Sans MS"/>
              </a:rPr>
              <a:t>O</a:t>
            </a:r>
            <a:r>
              <a:rPr lang="en-US" sz="2000" b="1" spc="-5" dirty="0">
                <a:latin typeface="Comic Sans MS"/>
                <a:cs typeface="Comic Sans MS"/>
              </a:rPr>
              <a:t>CHN</a:t>
            </a:r>
            <a:r>
              <a:rPr sz="2000" b="1" spc="-5" dirty="0">
                <a:latin typeface="Comic Sans MS"/>
                <a:cs typeface="Comic Sans MS"/>
              </a:rPr>
              <a:t> and AFC Licensing require </a:t>
            </a:r>
            <a:r>
              <a:rPr sz="2000" b="1" dirty="0">
                <a:latin typeface="Comic Sans MS"/>
                <a:cs typeface="Comic Sans MS"/>
              </a:rPr>
              <a:t>the </a:t>
            </a:r>
            <a:r>
              <a:rPr sz="2000" b="1" spc="-5" dirty="0">
                <a:latin typeface="Comic Sans MS"/>
                <a:cs typeface="Comic Sans MS"/>
              </a:rPr>
              <a:t>submission </a:t>
            </a:r>
            <a:r>
              <a:rPr sz="2000" b="1" dirty="0">
                <a:latin typeface="Comic Sans MS"/>
                <a:cs typeface="Comic Sans MS"/>
              </a:rPr>
              <a:t>of an  </a:t>
            </a:r>
            <a:r>
              <a:rPr sz="2000" b="1" spc="-5" dirty="0">
                <a:latin typeface="Comic Sans MS"/>
                <a:cs typeface="Comic Sans MS"/>
              </a:rPr>
              <a:t>Incident Report, </a:t>
            </a:r>
            <a:r>
              <a:rPr sz="2000" b="1" dirty="0">
                <a:latin typeface="Comic Sans MS"/>
                <a:cs typeface="Comic Sans MS"/>
              </a:rPr>
              <a:t>within 24 hours of </a:t>
            </a:r>
            <a:r>
              <a:rPr sz="2000" b="1" spc="-5" dirty="0">
                <a:latin typeface="Comic Sans MS"/>
                <a:cs typeface="Comic Sans MS"/>
              </a:rPr>
              <a:t>occurrence,  regarding any incident </a:t>
            </a:r>
            <a:r>
              <a:rPr sz="2000" b="1" dirty="0">
                <a:latin typeface="Comic Sans MS"/>
                <a:cs typeface="Comic Sans MS"/>
              </a:rPr>
              <a:t>that </a:t>
            </a:r>
            <a:r>
              <a:rPr sz="2000" b="1" spc="-5" dirty="0">
                <a:latin typeface="Comic Sans MS"/>
                <a:cs typeface="Comic Sans MS"/>
              </a:rPr>
              <a:t>disrupts </a:t>
            </a:r>
            <a:r>
              <a:rPr sz="2000" b="1" dirty="0">
                <a:latin typeface="Comic Sans MS"/>
                <a:cs typeface="Comic Sans MS"/>
              </a:rPr>
              <a:t>or </a:t>
            </a:r>
            <a:r>
              <a:rPr sz="2000" b="1" spc="-5" dirty="0">
                <a:latin typeface="Comic Sans MS"/>
                <a:cs typeface="Comic Sans MS"/>
              </a:rPr>
              <a:t>adversely  </a:t>
            </a:r>
            <a:r>
              <a:rPr sz="2000" b="1" dirty="0">
                <a:latin typeface="Comic Sans MS"/>
                <a:cs typeface="Comic Sans MS"/>
              </a:rPr>
              <a:t>affects the care of the </a:t>
            </a:r>
            <a:r>
              <a:rPr sz="2000" b="1" spc="-5" dirty="0">
                <a:latin typeface="Comic Sans MS"/>
                <a:cs typeface="Comic Sans MS"/>
              </a:rPr>
              <a:t>recipients </a:t>
            </a:r>
            <a:r>
              <a:rPr sz="2000" b="1" dirty="0">
                <a:latin typeface="Comic Sans MS"/>
                <a:cs typeface="Comic Sans MS"/>
              </a:rPr>
              <a:t>or the </a:t>
            </a:r>
            <a:r>
              <a:rPr sz="2000" b="1" spc="-5" dirty="0">
                <a:latin typeface="Comic Sans MS"/>
                <a:cs typeface="Comic Sans MS"/>
              </a:rPr>
              <a:t>functioning</a:t>
            </a:r>
            <a:r>
              <a:rPr sz="2000" b="1" spc="-22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of  the</a:t>
            </a:r>
            <a:r>
              <a:rPr sz="2000" b="1" spc="-2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program.</a:t>
            </a:r>
            <a:endParaRPr sz="2000" dirty="0">
              <a:latin typeface="Comic Sans MS"/>
              <a:cs typeface="Comic Sans MS"/>
            </a:endParaRPr>
          </a:p>
          <a:p>
            <a:pPr marL="926465" indent="-457200">
              <a:lnSpc>
                <a:spcPct val="100000"/>
              </a:lnSpc>
              <a:spcBef>
                <a:spcPts val="475"/>
              </a:spcBef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2000" b="1" spc="-5" dirty="0">
                <a:latin typeface="Comic Sans MS"/>
                <a:cs typeface="Comic Sans MS"/>
              </a:rPr>
              <a:t>Are </a:t>
            </a:r>
            <a:r>
              <a:rPr sz="2000" b="1" dirty="0">
                <a:latin typeface="Comic Sans MS"/>
                <a:cs typeface="Comic Sans MS"/>
              </a:rPr>
              <a:t>completed </a:t>
            </a:r>
            <a:r>
              <a:rPr sz="2000" b="1" spc="-5" dirty="0">
                <a:latin typeface="Comic Sans MS"/>
                <a:cs typeface="Comic Sans MS"/>
              </a:rPr>
              <a:t>by</a:t>
            </a:r>
            <a:r>
              <a:rPr sz="2000" b="1" spc="-7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STAFF.</a:t>
            </a:r>
            <a:endParaRPr sz="2000" dirty="0">
              <a:latin typeface="Comic Sans MS"/>
              <a:cs typeface="Comic Sans MS"/>
            </a:endParaRPr>
          </a:p>
          <a:p>
            <a:pPr marL="926465" indent="-457200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2000" b="1" spc="-5" dirty="0">
                <a:latin typeface="Comic Sans MS"/>
                <a:cs typeface="Comic Sans MS"/>
              </a:rPr>
              <a:t>Need </a:t>
            </a:r>
            <a:r>
              <a:rPr sz="2000" b="1" dirty="0">
                <a:latin typeface="Comic Sans MS"/>
                <a:cs typeface="Comic Sans MS"/>
              </a:rPr>
              <a:t>to </a:t>
            </a:r>
            <a:r>
              <a:rPr sz="2000" b="1" spc="-5" dirty="0">
                <a:latin typeface="Comic Sans MS"/>
                <a:cs typeface="Comic Sans MS"/>
              </a:rPr>
              <a:t>be:</a:t>
            </a:r>
            <a:r>
              <a:rPr sz="2000" b="1" spc="-1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CLEAR/COMPLETE/CONSISE/TIMELY.</a:t>
            </a:r>
            <a:endParaRPr sz="2000" dirty="0">
              <a:latin typeface="Comic Sans MS"/>
              <a:cs typeface="Comic Sans MS"/>
            </a:endParaRPr>
          </a:p>
          <a:p>
            <a:pPr marL="926465" marR="384810" indent="-457200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Font typeface="Comic Sans MS"/>
              <a:buChar char="-"/>
              <a:tabLst>
                <a:tab pos="926465" algn="l"/>
                <a:tab pos="927100" algn="l"/>
              </a:tabLst>
            </a:pPr>
            <a:r>
              <a:rPr sz="2000" b="1" dirty="0">
                <a:latin typeface="Comic Sans MS"/>
                <a:cs typeface="Comic Sans MS"/>
              </a:rPr>
              <a:t>All IRs </a:t>
            </a:r>
            <a:r>
              <a:rPr sz="2000" b="1" spc="-5" dirty="0">
                <a:latin typeface="Comic Sans MS"/>
                <a:cs typeface="Comic Sans MS"/>
              </a:rPr>
              <a:t>need </a:t>
            </a:r>
            <a:r>
              <a:rPr sz="2000" b="1" dirty="0">
                <a:latin typeface="Comic Sans MS"/>
                <a:cs typeface="Comic Sans MS"/>
              </a:rPr>
              <a:t>to </a:t>
            </a:r>
            <a:r>
              <a:rPr sz="2000" b="1" spc="-5" dirty="0">
                <a:latin typeface="Comic Sans MS"/>
                <a:cs typeface="Comic Sans MS"/>
              </a:rPr>
              <a:t>be </a:t>
            </a:r>
            <a:r>
              <a:rPr sz="2000" b="1" dirty="0">
                <a:latin typeface="Comic Sans MS"/>
                <a:cs typeface="Comic Sans MS"/>
              </a:rPr>
              <a:t>completed </a:t>
            </a:r>
            <a:r>
              <a:rPr sz="2000" b="1" spc="-5" dirty="0">
                <a:latin typeface="Comic Sans MS"/>
                <a:cs typeface="Comic Sans MS"/>
              </a:rPr>
              <a:t>by </a:t>
            </a:r>
            <a:r>
              <a:rPr sz="2000" b="1" dirty="0">
                <a:latin typeface="Comic Sans MS"/>
                <a:cs typeface="Comic Sans MS"/>
              </a:rPr>
              <a:t>the </a:t>
            </a:r>
            <a:r>
              <a:rPr sz="2000" b="1" spc="-5" dirty="0">
                <a:latin typeface="Comic Sans MS"/>
                <a:cs typeface="Comic Sans MS"/>
              </a:rPr>
              <a:t>end </a:t>
            </a:r>
            <a:r>
              <a:rPr sz="2000" b="1" dirty="0">
                <a:latin typeface="Comic Sans MS"/>
                <a:cs typeface="Comic Sans MS"/>
              </a:rPr>
              <a:t>of</a:t>
            </a:r>
            <a:r>
              <a:rPr sz="2000" b="1" spc="-21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each  </a:t>
            </a:r>
            <a:r>
              <a:rPr sz="2000" b="1" spc="-5" dirty="0">
                <a:latin typeface="Comic Sans MS"/>
                <a:cs typeface="Comic Sans MS"/>
              </a:rPr>
              <a:t>shift </a:t>
            </a:r>
            <a:r>
              <a:rPr sz="2000" b="1" dirty="0">
                <a:latin typeface="Comic Sans MS"/>
                <a:cs typeface="Comic Sans MS"/>
              </a:rPr>
              <a:t>&amp; </a:t>
            </a:r>
            <a:r>
              <a:rPr lang="en-US" sz="2000" b="1" dirty="0">
                <a:latin typeface="Comic Sans MS"/>
                <a:cs typeface="Comic Sans MS"/>
              </a:rPr>
              <a:t>faxed</a:t>
            </a:r>
            <a:r>
              <a:rPr sz="2000" b="1" spc="-5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daily.</a:t>
            </a:r>
            <a:endParaRPr sz="2000" dirty="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66378" y="5101170"/>
            <a:ext cx="1213485" cy="3486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14"/>
              </a:spcBef>
              <a:buClr>
                <a:srgbClr val="FF0000"/>
              </a:buClr>
              <a:buSzPct val="95238"/>
              <a:buFont typeface="Wingdings"/>
              <a:buChar char=""/>
              <a:tabLst>
                <a:tab pos="299085" algn="l"/>
                <a:tab pos="299720" algn="l"/>
              </a:tabLst>
            </a:pPr>
            <a:r>
              <a:rPr sz="2100" b="1" i="1" spc="-75" dirty="0">
                <a:latin typeface="Comic Sans MS"/>
                <a:cs typeface="Comic Sans MS"/>
              </a:rPr>
              <a:t>DEATH</a:t>
            </a:r>
            <a:endParaRPr sz="21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66378" y="5423934"/>
            <a:ext cx="1651000" cy="148844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55"/>
              </a:spcBef>
              <a:buClr>
                <a:srgbClr val="FF0000"/>
              </a:buClr>
              <a:buSzPct val="95238"/>
              <a:buFont typeface="Wingdings"/>
              <a:buChar char=""/>
              <a:tabLst>
                <a:tab pos="299085" algn="l"/>
                <a:tab pos="299720" algn="l"/>
              </a:tabLst>
            </a:pPr>
            <a:r>
              <a:rPr sz="2100" b="1" i="1" spc="-70" dirty="0">
                <a:latin typeface="Comic Sans MS"/>
                <a:cs typeface="Comic Sans MS"/>
              </a:rPr>
              <a:t>ABUSE</a:t>
            </a:r>
            <a:endParaRPr sz="2100">
              <a:latin typeface="Comic Sans MS"/>
              <a:cs typeface="Comic Sans MS"/>
            </a:endParaRPr>
          </a:p>
          <a:p>
            <a:pPr marL="299085" indent="-286385">
              <a:lnSpc>
                <a:spcPct val="100000"/>
              </a:lnSpc>
              <a:spcBef>
                <a:spcPts val="360"/>
              </a:spcBef>
              <a:buClr>
                <a:srgbClr val="FF0000"/>
              </a:buClr>
              <a:buSzPct val="95238"/>
              <a:buFont typeface="Wingdings"/>
              <a:buChar char=""/>
              <a:tabLst>
                <a:tab pos="299085" algn="l"/>
                <a:tab pos="299720" algn="l"/>
              </a:tabLst>
            </a:pPr>
            <a:r>
              <a:rPr sz="2100" b="1" i="1" spc="-65" dirty="0">
                <a:latin typeface="Comic Sans MS"/>
                <a:cs typeface="Comic Sans MS"/>
              </a:rPr>
              <a:t>NEGLECT</a:t>
            </a:r>
            <a:endParaRPr sz="2100">
              <a:latin typeface="Comic Sans MS"/>
              <a:cs typeface="Comic Sans MS"/>
            </a:endParaRPr>
          </a:p>
          <a:p>
            <a:pPr marL="299085" marR="5080" indent="-286385">
              <a:lnSpc>
                <a:spcPct val="114300"/>
              </a:lnSpc>
              <a:buClr>
                <a:srgbClr val="FF0000"/>
              </a:buClr>
              <a:buSzPct val="95238"/>
              <a:buFont typeface="Wingdings"/>
              <a:buChar char=""/>
              <a:tabLst>
                <a:tab pos="299085" algn="l"/>
                <a:tab pos="299720" algn="l"/>
              </a:tabLst>
            </a:pPr>
            <a:r>
              <a:rPr sz="2100" b="1" i="1" spc="-70" dirty="0">
                <a:latin typeface="Comic Sans MS"/>
                <a:cs typeface="Comic Sans MS"/>
              </a:rPr>
              <a:t>SERIOUS  </a:t>
            </a:r>
            <a:r>
              <a:rPr sz="2100" b="1" i="1" spc="-60" dirty="0">
                <a:latin typeface="Comic Sans MS"/>
                <a:cs typeface="Comic Sans MS"/>
              </a:rPr>
              <a:t>I</a:t>
            </a:r>
            <a:r>
              <a:rPr sz="2100" b="1" i="1" spc="-80" dirty="0">
                <a:latin typeface="Comic Sans MS"/>
                <a:cs typeface="Comic Sans MS"/>
              </a:rPr>
              <a:t>N</a:t>
            </a:r>
            <a:r>
              <a:rPr sz="2100" b="1" i="1" spc="-75" dirty="0">
                <a:latin typeface="Comic Sans MS"/>
                <a:cs typeface="Comic Sans MS"/>
              </a:rPr>
              <a:t>JU</a:t>
            </a:r>
            <a:r>
              <a:rPr sz="2100" b="1" i="1" spc="-65" dirty="0">
                <a:latin typeface="Comic Sans MS"/>
                <a:cs typeface="Comic Sans MS"/>
              </a:rPr>
              <a:t>RIE</a:t>
            </a:r>
            <a:r>
              <a:rPr sz="2100" b="1" i="1" spc="-70" dirty="0">
                <a:latin typeface="Comic Sans MS"/>
                <a:cs typeface="Comic Sans MS"/>
              </a:rPr>
              <a:t>S</a:t>
            </a:r>
            <a:endParaRPr sz="21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2734" y="5085941"/>
            <a:ext cx="2901315" cy="188912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295"/>
              </a:spcBef>
            </a:pPr>
            <a:r>
              <a:rPr sz="2100" b="1" i="1" spc="-70" dirty="0">
                <a:latin typeface="Comic Sans MS"/>
                <a:cs typeface="Comic Sans MS"/>
              </a:rPr>
              <a:t>ARE </a:t>
            </a:r>
            <a:r>
              <a:rPr sz="2100" b="1" i="1" spc="-75" dirty="0">
                <a:latin typeface="Comic Sans MS"/>
                <a:cs typeface="Comic Sans MS"/>
              </a:rPr>
              <a:t>TO </a:t>
            </a:r>
            <a:r>
              <a:rPr sz="2100" b="1" i="1" spc="-65" dirty="0">
                <a:latin typeface="Comic Sans MS"/>
                <a:cs typeface="Comic Sans MS"/>
              </a:rPr>
              <a:t>BE </a:t>
            </a:r>
            <a:r>
              <a:rPr sz="2100" b="1" i="1" spc="-70" dirty="0">
                <a:latin typeface="Comic Sans MS"/>
                <a:cs typeface="Comic Sans MS"/>
              </a:rPr>
              <a:t>REPORTED  IMMEDIATELY </a:t>
            </a:r>
            <a:r>
              <a:rPr sz="2100" b="1" i="1" spc="-65" dirty="0">
                <a:latin typeface="Comic Sans MS"/>
                <a:cs typeface="Comic Sans MS"/>
              </a:rPr>
              <a:t>BY  </a:t>
            </a:r>
            <a:r>
              <a:rPr sz="2100" b="1" i="1" spc="-70" dirty="0">
                <a:latin typeface="Comic Sans MS"/>
                <a:cs typeface="Comic Sans MS"/>
              </a:rPr>
              <a:t>PHONE, FAXED </a:t>
            </a:r>
            <a:r>
              <a:rPr sz="2100" b="1" i="1" spc="-75" dirty="0">
                <a:latin typeface="Comic Sans MS"/>
                <a:cs typeface="Comic Sans MS"/>
              </a:rPr>
              <a:t>AND  </a:t>
            </a:r>
            <a:r>
              <a:rPr sz="2100" b="1" i="1" spc="-65" dirty="0">
                <a:latin typeface="Comic Sans MS"/>
                <a:cs typeface="Comic Sans MS"/>
              </a:rPr>
              <a:t>PUT </a:t>
            </a:r>
            <a:r>
              <a:rPr sz="2100" b="1" i="1" spc="-70" dirty="0">
                <a:latin typeface="Comic Sans MS"/>
                <a:cs typeface="Comic Sans MS"/>
              </a:rPr>
              <a:t>IN </a:t>
            </a:r>
            <a:r>
              <a:rPr sz="2100" b="1" i="1" spc="-75" dirty="0">
                <a:latin typeface="Comic Sans MS"/>
                <a:cs typeface="Comic Sans MS"/>
              </a:rPr>
              <a:t>THE </a:t>
            </a:r>
            <a:r>
              <a:rPr sz="2100" b="1" i="1" spc="-70" dirty="0">
                <a:latin typeface="Comic Sans MS"/>
                <a:cs typeface="Comic Sans MS"/>
              </a:rPr>
              <a:t>MAIL  </a:t>
            </a:r>
            <a:r>
              <a:rPr sz="2100" b="1" i="1" spc="-75" dirty="0">
                <a:latin typeface="Comic Sans MS"/>
                <a:cs typeface="Comic Sans MS"/>
              </a:rPr>
              <a:t>WITHIN </a:t>
            </a:r>
            <a:r>
              <a:rPr sz="2100" b="1" i="1" spc="-60" dirty="0">
                <a:latin typeface="Comic Sans MS"/>
                <a:cs typeface="Comic Sans MS"/>
              </a:rPr>
              <a:t>24</a:t>
            </a:r>
            <a:r>
              <a:rPr sz="2100" b="1" i="1" spc="-80" dirty="0">
                <a:latin typeface="Comic Sans MS"/>
                <a:cs typeface="Comic Sans MS"/>
              </a:rPr>
              <a:t> </a:t>
            </a:r>
            <a:r>
              <a:rPr sz="2100" b="1" i="1" spc="-65" dirty="0">
                <a:latin typeface="Comic Sans MS"/>
                <a:cs typeface="Comic Sans MS"/>
              </a:rPr>
              <a:t>HRS.</a:t>
            </a:r>
            <a:endParaRPr sz="2100">
              <a:latin typeface="Comic Sans MS"/>
              <a:cs typeface="Comic Sans MS"/>
            </a:endParaRPr>
          </a:p>
          <a:p>
            <a:pPr marR="41910" algn="r">
              <a:lnSpc>
                <a:spcPct val="100000"/>
              </a:lnSpc>
              <a:spcBef>
                <a:spcPts val="795"/>
              </a:spcBef>
            </a:pPr>
            <a:r>
              <a:rPr sz="1400" spc="-10" dirty="0">
                <a:latin typeface="Comic Sans MS"/>
                <a:cs typeface="Comic Sans MS"/>
              </a:rPr>
              <a:t>2</a:t>
            </a:r>
            <a:r>
              <a:rPr sz="1400" dirty="0">
                <a:latin typeface="Comic Sans MS"/>
                <a:cs typeface="Comic Sans MS"/>
              </a:rPr>
              <a:t>8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54433" y="5644941"/>
            <a:ext cx="1028700" cy="233679"/>
          </a:xfrm>
          <a:custGeom>
            <a:avLst/>
            <a:gdLst/>
            <a:ahLst/>
            <a:cxnLst/>
            <a:rect l="l" t="t" r="r" b="b"/>
            <a:pathLst>
              <a:path w="1028700" h="233679">
                <a:moveTo>
                  <a:pt x="772591" y="175244"/>
                </a:moveTo>
                <a:lnTo>
                  <a:pt x="772591" y="57912"/>
                </a:lnTo>
                <a:lnTo>
                  <a:pt x="0" y="57912"/>
                </a:lnTo>
                <a:lnTo>
                  <a:pt x="0" y="175244"/>
                </a:lnTo>
                <a:lnTo>
                  <a:pt x="772591" y="175244"/>
                </a:lnTo>
                <a:close/>
              </a:path>
              <a:path w="1028700" h="233679">
                <a:moveTo>
                  <a:pt x="1028608" y="117332"/>
                </a:moveTo>
                <a:lnTo>
                  <a:pt x="772591" y="0"/>
                </a:lnTo>
                <a:lnTo>
                  <a:pt x="772591" y="233156"/>
                </a:lnTo>
                <a:lnTo>
                  <a:pt x="1028608" y="11733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49861" y="5638845"/>
            <a:ext cx="1045844" cy="245745"/>
          </a:xfrm>
          <a:custGeom>
            <a:avLst/>
            <a:gdLst/>
            <a:ahLst/>
            <a:cxnLst/>
            <a:rect l="l" t="t" r="r" b="b"/>
            <a:pathLst>
              <a:path w="1045845" h="245745">
                <a:moveTo>
                  <a:pt x="777163" y="59436"/>
                </a:moveTo>
                <a:lnTo>
                  <a:pt x="0" y="59436"/>
                </a:lnTo>
                <a:lnTo>
                  <a:pt x="0" y="185912"/>
                </a:lnTo>
                <a:lnTo>
                  <a:pt x="4572" y="185912"/>
                </a:lnTo>
                <a:lnTo>
                  <a:pt x="4572" y="70104"/>
                </a:lnTo>
                <a:lnTo>
                  <a:pt x="10668" y="64008"/>
                </a:lnTo>
                <a:lnTo>
                  <a:pt x="10668" y="70104"/>
                </a:lnTo>
                <a:lnTo>
                  <a:pt x="772591" y="70104"/>
                </a:lnTo>
                <a:lnTo>
                  <a:pt x="772591" y="64008"/>
                </a:lnTo>
                <a:lnTo>
                  <a:pt x="777163" y="59436"/>
                </a:lnTo>
                <a:close/>
              </a:path>
              <a:path w="1045845" h="245745">
                <a:moveTo>
                  <a:pt x="10668" y="70104"/>
                </a:moveTo>
                <a:lnTo>
                  <a:pt x="10668" y="64008"/>
                </a:lnTo>
                <a:lnTo>
                  <a:pt x="4572" y="70104"/>
                </a:lnTo>
                <a:lnTo>
                  <a:pt x="10668" y="70104"/>
                </a:lnTo>
                <a:close/>
              </a:path>
              <a:path w="1045845" h="245745">
                <a:moveTo>
                  <a:pt x="10668" y="175244"/>
                </a:moveTo>
                <a:lnTo>
                  <a:pt x="10668" y="70104"/>
                </a:lnTo>
                <a:lnTo>
                  <a:pt x="4572" y="70104"/>
                </a:lnTo>
                <a:lnTo>
                  <a:pt x="4572" y="175244"/>
                </a:lnTo>
                <a:lnTo>
                  <a:pt x="10668" y="175244"/>
                </a:lnTo>
                <a:close/>
              </a:path>
              <a:path w="1045845" h="245745">
                <a:moveTo>
                  <a:pt x="781735" y="231253"/>
                </a:moveTo>
                <a:lnTo>
                  <a:pt x="781735" y="175244"/>
                </a:lnTo>
                <a:lnTo>
                  <a:pt x="4572" y="175244"/>
                </a:lnTo>
                <a:lnTo>
                  <a:pt x="10668" y="181340"/>
                </a:lnTo>
                <a:lnTo>
                  <a:pt x="10668" y="185912"/>
                </a:lnTo>
                <a:lnTo>
                  <a:pt x="772591" y="185912"/>
                </a:lnTo>
                <a:lnTo>
                  <a:pt x="772591" y="181340"/>
                </a:lnTo>
                <a:lnTo>
                  <a:pt x="777163" y="185912"/>
                </a:lnTo>
                <a:lnTo>
                  <a:pt x="777163" y="233309"/>
                </a:lnTo>
                <a:lnTo>
                  <a:pt x="781735" y="231253"/>
                </a:lnTo>
                <a:close/>
              </a:path>
              <a:path w="1045845" h="245745">
                <a:moveTo>
                  <a:pt x="10668" y="185912"/>
                </a:moveTo>
                <a:lnTo>
                  <a:pt x="10668" y="181340"/>
                </a:lnTo>
                <a:lnTo>
                  <a:pt x="4572" y="175244"/>
                </a:lnTo>
                <a:lnTo>
                  <a:pt x="4572" y="185912"/>
                </a:lnTo>
                <a:lnTo>
                  <a:pt x="10668" y="185912"/>
                </a:lnTo>
                <a:close/>
              </a:path>
              <a:path w="1045845" h="245745">
                <a:moveTo>
                  <a:pt x="1045372" y="123428"/>
                </a:moveTo>
                <a:lnTo>
                  <a:pt x="772591" y="0"/>
                </a:lnTo>
                <a:lnTo>
                  <a:pt x="772591" y="59436"/>
                </a:lnTo>
                <a:lnTo>
                  <a:pt x="774115" y="59436"/>
                </a:lnTo>
                <a:lnTo>
                  <a:pt x="774115" y="10668"/>
                </a:lnTo>
                <a:lnTo>
                  <a:pt x="781735" y="6096"/>
                </a:lnTo>
                <a:lnTo>
                  <a:pt x="781735" y="14094"/>
                </a:lnTo>
                <a:lnTo>
                  <a:pt x="1023184" y="122667"/>
                </a:lnTo>
                <a:lnTo>
                  <a:pt x="1031656" y="118856"/>
                </a:lnTo>
                <a:lnTo>
                  <a:pt x="1031656" y="129559"/>
                </a:lnTo>
                <a:lnTo>
                  <a:pt x="1045372" y="123428"/>
                </a:lnTo>
                <a:close/>
              </a:path>
              <a:path w="1045845" h="245745">
                <a:moveTo>
                  <a:pt x="777163" y="70104"/>
                </a:moveTo>
                <a:lnTo>
                  <a:pt x="777163" y="59436"/>
                </a:lnTo>
                <a:lnTo>
                  <a:pt x="772591" y="64008"/>
                </a:lnTo>
                <a:lnTo>
                  <a:pt x="772591" y="70104"/>
                </a:lnTo>
                <a:lnTo>
                  <a:pt x="777163" y="70104"/>
                </a:lnTo>
                <a:close/>
              </a:path>
              <a:path w="1045845" h="245745">
                <a:moveTo>
                  <a:pt x="777163" y="185912"/>
                </a:moveTo>
                <a:lnTo>
                  <a:pt x="772591" y="181340"/>
                </a:lnTo>
                <a:lnTo>
                  <a:pt x="772591" y="185912"/>
                </a:lnTo>
                <a:lnTo>
                  <a:pt x="777163" y="185912"/>
                </a:lnTo>
                <a:close/>
              </a:path>
              <a:path w="1045845" h="245745">
                <a:moveTo>
                  <a:pt x="777163" y="233309"/>
                </a:moveTo>
                <a:lnTo>
                  <a:pt x="777163" y="185912"/>
                </a:lnTo>
                <a:lnTo>
                  <a:pt x="772591" y="185912"/>
                </a:lnTo>
                <a:lnTo>
                  <a:pt x="772591" y="245348"/>
                </a:lnTo>
                <a:lnTo>
                  <a:pt x="774115" y="244667"/>
                </a:lnTo>
                <a:lnTo>
                  <a:pt x="774115" y="234680"/>
                </a:lnTo>
                <a:lnTo>
                  <a:pt x="777163" y="233309"/>
                </a:lnTo>
                <a:close/>
              </a:path>
              <a:path w="1045845" h="245745">
                <a:moveTo>
                  <a:pt x="781735" y="14094"/>
                </a:moveTo>
                <a:lnTo>
                  <a:pt x="781735" y="6096"/>
                </a:lnTo>
                <a:lnTo>
                  <a:pt x="774115" y="10668"/>
                </a:lnTo>
                <a:lnTo>
                  <a:pt x="781735" y="14094"/>
                </a:lnTo>
                <a:close/>
              </a:path>
              <a:path w="1045845" h="245745">
                <a:moveTo>
                  <a:pt x="781735" y="70104"/>
                </a:moveTo>
                <a:lnTo>
                  <a:pt x="781735" y="14094"/>
                </a:lnTo>
                <a:lnTo>
                  <a:pt x="774115" y="10668"/>
                </a:lnTo>
                <a:lnTo>
                  <a:pt x="774115" y="59436"/>
                </a:lnTo>
                <a:lnTo>
                  <a:pt x="777163" y="59436"/>
                </a:lnTo>
                <a:lnTo>
                  <a:pt x="777163" y="70104"/>
                </a:lnTo>
                <a:lnTo>
                  <a:pt x="781735" y="70104"/>
                </a:lnTo>
                <a:close/>
              </a:path>
              <a:path w="1045845" h="245745">
                <a:moveTo>
                  <a:pt x="1031656" y="129559"/>
                </a:moveTo>
                <a:lnTo>
                  <a:pt x="1031656" y="126476"/>
                </a:lnTo>
                <a:lnTo>
                  <a:pt x="1023184" y="122667"/>
                </a:lnTo>
                <a:lnTo>
                  <a:pt x="774115" y="234680"/>
                </a:lnTo>
                <a:lnTo>
                  <a:pt x="781735" y="239252"/>
                </a:lnTo>
                <a:lnTo>
                  <a:pt x="781735" y="241261"/>
                </a:lnTo>
                <a:lnTo>
                  <a:pt x="1031656" y="129559"/>
                </a:lnTo>
                <a:close/>
              </a:path>
              <a:path w="1045845" h="245745">
                <a:moveTo>
                  <a:pt x="781735" y="241261"/>
                </a:moveTo>
                <a:lnTo>
                  <a:pt x="781735" y="239252"/>
                </a:lnTo>
                <a:lnTo>
                  <a:pt x="774115" y="234680"/>
                </a:lnTo>
                <a:lnTo>
                  <a:pt x="774115" y="244667"/>
                </a:lnTo>
                <a:lnTo>
                  <a:pt x="781735" y="241261"/>
                </a:lnTo>
                <a:close/>
              </a:path>
              <a:path w="1045845" h="245745">
                <a:moveTo>
                  <a:pt x="1031656" y="126476"/>
                </a:moveTo>
                <a:lnTo>
                  <a:pt x="1031656" y="118856"/>
                </a:lnTo>
                <a:lnTo>
                  <a:pt x="1023184" y="122667"/>
                </a:lnTo>
                <a:lnTo>
                  <a:pt x="1031656" y="1264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63796" y="6735521"/>
            <a:ext cx="242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omic Sans MS"/>
                <a:cs typeface="Comic Sans MS"/>
              </a:rPr>
              <a:t>2</a:t>
            </a:r>
            <a:r>
              <a:rPr sz="1400" dirty="0">
                <a:latin typeface="Comic Sans MS"/>
                <a:cs typeface="Comic Sans MS"/>
              </a:rPr>
              <a:t>9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19336" y="353547"/>
            <a:ext cx="5813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Corporate</a:t>
            </a:r>
            <a:r>
              <a:rPr sz="4400" spc="-85" dirty="0"/>
              <a:t> </a:t>
            </a:r>
            <a:r>
              <a:rPr sz="4400" dirty="0"/>
              <a:t>Compliance</a:t>
            </a:r>
            <a:endParaRPr sz="4400"/>
          </a:p>
        </p:txBody>
      </p:sp>
      <p:sp>
        <p:nvSpPr>
          <p:cNvPr id="9" name="object 9"/>
          <p:cNvSpPr txBox="1"/>
          <p:nvPr/>
        </p:nvSpPr>
        <p:spPr>
          <a:xfrm>
            <a:off x="1380626" y="969191"/>
            <a:ext cx="7731125" cy="5807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2665">
              <a:lnSpc>
                <a:spcPct val="100000"/>
              </a:lnSpc>
              <a:spcBef>
                <a:spcPts val="95"/>
              </a:spcBef>
            </a:pP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Incidents</a:t>
            </a:r>
            <a:r>
              <a:rPr sz="2800" b="1" spc="1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(Cont’d)</a:t>
            </a:r>
            <a:endParaRPr sz="2800">
              <a:latin typeface="Comic Sans MS"/>
              <a:cs typeface="Comic Sans MS"/>
            </a:endParaRPr>
          </a:p>
          <a:p>
            <a:pPr marL="545465" marR="548640" indent="-457200">
              <a:lnSpc>
                <a:spcPct val="100000"/>
              </a:lnSpc>
              <a:spcBef>
                <a:spcPts val="1825"/>
              </a:spcBef>
            </a:pPr>
            <a:r>
              <a:rPr sz="1800" b="1" dirty="0">
                <a:latin typeface="Comic Sans MS"/>
                <a:cs typeface="Comic Sans MS"/>
              </a:rPr>
              <a:t>CCO </a:t>
            </a:r>
            <a:r>
              <a:rPr sz="1800" b="1" spc="-5" dirty="0">
                <a:latin typeface="Comic Sans MS"/>
                <a:cs typeface="Comic Sans MS"/>
              </a:rPr>
              <a:t>also, tracks trends </a:t>
            </a:r>
            <a:r>
              <a:rPr sz="1800" b="1" dirty="0">
                <a:latin typeface="Comic Sans MS"/>
                <a:cs typeface="Comic Sans MS"/>
              </a:rPr>
              <a:t>of </a:t>
            </a:r>
            <a:r>
              <a:rPr sz="1800" b="1" spc="-5" dirty="0">
                <a:latin typeface="Comic Sans MS"/>
                <a:cs typeface="Comic Sans MS"/>
              </a:rPr>
              <a:t>incidents </a:t>
            </a:r>
            <a:r>
              <a:rPr sz="1800" b="1" dirty="0">
                <a:latin typeface="Comic Sans MS"/>
                <a:cs typeface="Comic Sans MS"/>
              </a:rPr>
              <a:t>and ensure </a:t>
            </a:r>
            <a:r>
              <a:rPr sz="1800" b="1" spc="-5" dirty="0">
                <a:latin typeface="Comic Sans MS"/>
                <a:cs typeface="Comic Sans MS"/>
              </a:rPr>
              <a:t>that  programs/homes follow through with their corrective action  plans stated in </a:t>
            </a:r>
            <a:r>
              <a:rPr sz="1800" b="1" dirty="0">
                <a:latin typeface="Comic Sans MS"/>
                <a:cs typeface="Comic Sans MS"/>
              </a:rPr>
              <a:t>the</a:t>
            </a:r>
            <a:r>
              <a:rPr sz="1800" b="1" spc="-35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reports.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tabLst>
                <a:tab pos="2298700" algn="l"/>
              </a:tabLst>
            </a:pPr>
            <a:r>
              <a:rPr sz="2800" b="1" dirty="0">
                <a:solidFill>
                  <a:srgbClr val="FF0000"/>
                </a:solidFill>
                <a:latin typeface="Comic Sans MS"/>
                <a:cs typeface="Comic Sans MS"/>
              </a:rPr>
              <a:t>E.	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Safety and</a:t>
            </a:r>
            <a:r>
              <a:rPr sz="2800" b="1" u="heavy" spc="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Health</a:t>
            </a:r>
            <a:endParaRPr sz="2800">
              <a:latin typeface="Comic Sans MS"/>
              <a:cs typeface="Comic Sans MS"/>
            </a:endParaRPr>
          </a:p>
          <a:p>
            <a:pPr marL="469265" marR="137795" indent="-457200">
              <a:lnSpc>
                <a:spcPts val="1939"/>
              </a:lnSpc>
              <a:spcBef>
                <a:spcPts val="3180"/>
              </a:spcBef>
            </a:pPr>
            <a:r>
              <a:rPr sz="1800" b="1" spc="-5" dirty="0">
                <a:latin typeface="Comic Sans MS"/>
                <a:cs typeface="Comic Sans MS"/>
              </a:rPr>
              <a:t>TSCS’ </a:t>
            </a:r>
            <a:r>
              <a:rPr sz="1800" b="1" dirty="0">
                <a:latin typeface="Comic Sans MS"/>
                <a:cs typeface="Comic Sans MS"/>
              </a:rPr>
              <a:t>intent </a:t>
            </a:r>
            <a:r>
              <a:rPr sz="1800" b="1" spc="-5" dirty="0">
                <a:latin typeface="Comic Sans MS"/>
                <a:cs typeface="Comic Sans MS"/>
              </a:rPr>
              <a:t>is </a:t>
            </a:r>
            <a:r>
              <a:rPr sz="1800" b="1" dirty="0">
                <a:latin typeface="Comic Sans MS"/>
                <a:cs typeface="Comic Sans MS"/>
              </a:rPr>
              <a:t>to </a:t>
            </a:r>
            <a:r>
              <a:rPr sz="1800" b="1" spc="-5" dirty="0">
                <a:latin typeface="Comic Sans MS"/>
                <a:cs typeface="Comic Sans MS"/>
              </a:rPr>
              <a:t>comply with federal, state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local occupational  safety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health regulations (I.e., OSHA,</a:t>
            </a:r>
            <a:r>
              <a:rPr sz="1800" b="1" spc="-35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MIOSHA).</a:t>
            </a:r>
            <a:endParaRPr sz="1800">
              <a:latin typeface="Comic Sans MS"/>
              <a:cs typeface="Comic Sans MS"/>
            </a:endParaRPr>
          </a:p>
          <a:p>
            <a:pPr marL="469265" marR="5080" indent="-457200">
              <a:lnSpc>
                <a:spcPts val="1939"/>
              </a:lnSpc>
              <a:spcBef>
                <a:spcPts val="1090"/>
              </a:spcBef>
            </a:pPr>
            <a:r>
              <a:rPr sz="1800" b="1" spc="-5" dirty="0">
                <a:latin typeface="Comic Sans MS"/>
                <a:cs typeface="Comic Sans MS"/>
              </a:rPr>
              <a:t>All employees, volunteers, </a:t>
            </a:r>
            <a:r>
              <a:rPr sz="1800" b="1" dirty="0">
                <a:latin typeface="Comic Sans MS"/>
                <a:cs typeface="Comic Sans MS"/>
              </a:rPr>
              <a:t>interns, </a:t>
            </a:r>
            <a:r>
              <a:rPr sz="1800" b="1" spc="-5" dirty="0">
                <a:latin typeface="Comic Sans MS"/>
                <a:cs typeface="Comic Sans MS"/>
              </a:rPr>
              <a:t>clients, subcontractors </a:t>
            </a:r>
            <a:r>
              <a:rPr sz="1800" b="1" dirty="0">
                <a:latin typeface="Comic Sans MS"/>
                <a:cs typeface="Comic Sans MS"/>
              </a:rPr>
              <a:t>and  </a:t>
            </a:r>
            <a:r>
              <a:rPr sz="1800" b="1" spc="-5" dirty="0">
                <a:latin typeface="Comic Sans MS"/>
                <a:cs typeface="Comic Sans MS"/>
              </a:rPr>
              <a:t>visitors </a:t>
            </a:r>
            <a:r>
              <a:rPr sz="1800" b="1" dirty="0">
                <a:latin typeface="Comic Sans MS"/>
                <a:cs typeface="Comic Sans MS"/>
              </a:rPr>
              <a:t>must </a:t>
            </a:r>
            <a:r>
              <a:rPr sz="1800" b="1" spc="-5" dirty="0">
                <a:latin typeface="Comic Sans MS"/>
                <a:cs typeface="Comic Sans MS"/>
              </a:rPr>
              <a:t>understand their responsibility is </a:t>
            </a:r>
            <a:r>
              <a:rPr sz="1800" b="1" dirty="0">
                <a:latin typeface="Comic Sans MS"/>
                <a:cs typeface="Comic Sans MS"/>
              </a:rPr>
              <a:t>to </a:t>
            </a:r>
            <a:r>
              <a:rPr sz="1800" b="1" spc="-5" dirty="0">
                <a:latin typeface="Comic Sans MS"/>
                <a:cs typeface="Comic Sans MS"/>
              </a:rPr>
              <a:t>comply with  safety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health rules issued by </a:t>
            </a:r>
            <a:r>
              <a:rPr sz="1800" b="1" dirty="0">
                <a:latin typeface="Comic Sans MS"/>
                <a:cs typeface="Comic Sans MS"/>
              </a:rPr>
              <a:t>the agency, and </a:t>
            </a:r>
            <a:r>
              <a:rPr sz="1800" b="1" spc="-5" dirty="0">
                <a:latin typeface="Comic Sans MS"/>
                <a:cs typeface="Comic Sans MS"/>
              </a:rPr>
              <a:t>are  </a:t>
            </a:r>
            <a:r>
              <a:rPr sz="1800" b="1" dirty="0">
                <a:latin typeface="Comic Sans MS"/>
                <a:cs typeface="Comic Sans MS"/>
              </a:rPr>
              <a:t>encouraged to </a:t>
            </a:r>
            <a:r>
              <a:rPr sz="1800" b="1" spc="-5" dirty="0">
                <a:latin typeface="Comic Sans MS"/>
                <a:cs typeface="Comic Sans MS"/>
              </a:rPr>
              <a:t>report all unsafe conditions </a:t>
            </a:r>
            <a:r>
              <a:rPr sz="1800" b="1" dirty="0">
                <a:latin typeface="Comic Sans MS"/>
                <a:cs typeface="Comic Sans MS"/>
              </a:rPr>
              <a:t>to the </a:t>
            </a:r>
            <a:r>
              <a:rPr sz="1800" b="1" spc="-5" dirty="0">
                <a:latin typeface="Comic Sans MS"/>
                <a:cs typeface="Comic Sans MS"/>
              </a:rPr>
              <a:t>Chief  Operating Officer/Corporate Compliance Officer </a:t>
            </a:r>
            <a:r>
              <a:rPr sz="1800" b="1" dirty="0">
                <a:latin typeface="Comic Sans MS"/>
                <a:cs typeface="Comic Sans MS"/>
              </a:rPr>
              <a:t>who </a:t>
            </a:r>
            <a:r>
              <a:rPr sz="1800" b="1" spc="-5" dirty="0">
                <a:latin typeface="Comic Sans MS"/>
                <a:cs typeface="Comic Sans MS"/>
              </a:rPr>
              <a:t>is also,  </a:t>
            </a:r>
            <a:r>
              <a:rPr sz="1800" b="1" dirty="0">
                <a:latin typeface="Comic Sans MS"/>
                <a:cs typeface="Comic Sans MS"/>
              </a:rPr>
              <a:t>the </a:t>
            </a:r>
            <a:r>
              <a:rPr sz="1800" b="1" spc="-5" dirty="0">
                <a:latin typeface="Comic Sans MS"/>
                <a:cs typeface="Comic Sans MS"/>
              </a:rPr>
              <a:t>Chairperson </a:t>
            </a:r>
            <a:r>
              <a:rPr sz="1800" b="1" dirty="0">
                <a:latin typeface="Comic Sans MS"/>
                <a:cs typeface="Comic Sans MS"/>
              </a:rPr>
              <a:t>of the </a:t>
            </a:r>
            <a:r>
              <a:rPr sz="1800" b="1" spc="-5" dirty="0">
                <a:latin typeface="Comic Sans MS"/>
                <a:cs typeface="Comic Sans MS"/>
              </a:rPr>
              <a:t>TSCS </a:t>
            </a:r>
            <a:r>
              <a:rPr sz="1800" b="1" dirty="0">
                <a:latin typeface="Comic Sans MS"/>
                <a:cs typeface="Comic Sans MS"/>
              </a:rPr>
              <a:t>Management </a:t>
            </a:r>
            <a:r>
              <a:rPr sz="1800" b="1" spc="-5" dirty="0">
                <a:latin typeface="Comic Sans MS"/>
                <a:cs typeface="Comic Sans MS"/>
              </a:rPr>
              <a:t>Team-Safety, Health 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Accessibility</a:t>
            </a:r>
            <a:r>
              <a:rPr sz="1800" b="1" spc="-45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Team.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Comic Sans MS"/>
                <a:cs typeface="Comic Sans MS"/>
              </a:rPr>
              <a:t>TSCS tracks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investigates trends </a:t>
            </a:r>
            <a:r>
              <a:rPr sz="1800" b="1" dirty="0">
                <a:latin typeface="Comic Sans MS"/>
                <a:cs typeface="Comic Sans MS"/>
              </a:rPr>
              <a:t>of </a:t>
            </a:r>
            <a:r>
              <a:rPr sz="1800" b="1" spc="-5" dirty="0">
                <a:latin typeface="Comic Sans MS"/>
                <a:cs typeface="Comic Sans MS"/>
              </a:rPr>
              <a:t>accidents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injuries</a:t>
            </a:r>
            <a:r>
              <a:rPr sz="1800" b="1" spc="-15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in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7788" y="6723323"/>
            <a:ext cx="1657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mic Sans MS"/>
                <a:cs typeface="Comic Sans MS"/>
              </a:rPr>
              <a:t>the</a:t>
            </a:r>
            <a:r>
              <a:rPr sz="1800" b="1" spc="-80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workplace.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933044" y="694640"/>
            <a:ext cx="990508" cy="966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498823" y="751264"/>
            <a:ext cx="345312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</a:t>
            </a:r>
            <a:r>
              <a:rPr spc="-5" dirty="0"/>
              <a:t>N</a:t>
            </a:r>
            <a:r>
              <a:rPr dirty="0"/>
              <a:t>TR</a:t>
            </a:r>
            <a:r>
              <a:rPr spc="-5" dirty="0"/>
              <a:t>O</a:t>
            </a:r>
            <a:r>
              <a:rPr dirty="0"/>
              <a:t>DU</a:t>
            </a:r>
            <a:r>
              <a:rPr spc="-5" dirty="0"/>
              <a:t>C</a:t>
            </a:r>
            <a:r>
              <a:rPr dirty="0"/>
              <a:t>TI</a:t>
            </a:r>
            <a:r>
              <a:rPr spc="-15" dirty="0"/>
              <a:t>O</a:t>
            </a:r>
            <a:r>
              <a:rPr dirty="0"/>
              <a:t>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63501" y="3375382"/>
            <a:ext cx="7322820" cy="34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8341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omic Sans MS"/>
                <a:cs typeface="Comic Sans MS"/>
              </a:rPr>
              <a:t>What is</a:t>
            </a:r>
            <a:r>
              <a:rPr sz="2800" b="1" spc="5" dirty="0">
                <a:latin typeface="Comic Sans MS"/>
                <a:cs typeface="Comic Sans MS"/>
              </a:rPr>
              <a:t> </a:t>
            </a:r>
            <a:r>
              <a:rPr sz="2800" b="1" spc="-5" dirty="0">
                <a:latin typeface="Comic Sans MS"/>
                <a:cs typeface="Comic Sans MS"/>
              </a:rPr>
              <a:t>Compliance?</a:t>
            </a:r>
            <a:endParaRPr sz="2800">
              <a:latin typeface="Comic Sans MS"/>
              <a:cs typeface="Comic Sans MS"/>
            </a:endParaRPr>
          </a:p>
          <a:p>
            <a:pPr marL="12700" marR="5080" indent="635" algn="ct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Something our organization like </a:t>
            </a:r>
            <a:r>
              <a:rPr sz="2800" spc="-10" dirty="0">
                <a:latin typeface="Comic Sans MS"/>
                <a:cs typeface="Comic Sans MS"/>
              </a:rPr>
              <a:t>any </a:t>
            </a:r>
            <a:r>
              <a:rPr sz="2800" spc="-5" dirty="0">
                <a:latin typeface="Comic Sans MS"/>
                <a:cs typeface="Comic Sans MS"/>
              </a:rPr>
              <a:t>other  health care organization is involved in every  day. It just means following the laws,  regulations </a:t>
            </a:r>
            <a:r>
              <a:rPr sz="2800" spc="-10" dirty="0">
                <a:latin typeface="Comic Sans MS"/>
                <a:cs typeface="Comic Sans MS"/>
              </a:rPr>
              <a:t>and </a:t>
            </a:r>
            <a:r>
              <a:rPr sz="2800" spc="-5" dirty="0">
                <a:latin typeface="Comic Sans MS"/>
                <a:cs typeface="Comic Sans MS"/>
              </a:rPr>
              <a:t>ethical standards that apply  to what </a:t>
            </a:r>
            <a:r>
              <a:rPr sz="2800" spc="-10" dirty="0">
                <a:latin typeface="Comic Sans MS"/>
                <a:cs typeface="Comic Sans MS"/>
              </a:rPr>
              <a:t>we </a:t>
            </a:r>
            <a:r>
              <a:rPr sz="2800" spc="-5" dirty="0">
                <a:latin typeface="Comic Sans MS"/>
                <a:cs typeface="Comic Sans MS"/>
              </a:rPr>
              <a:t>do. Simply, compliance means  adhering to applicable statutes </a:t>
            </a:r>
            <a:r>
              <a:rPr sz="2800" spc="-10" dirty="0">
                <a:latin typeface="Comic Sans MS"/>
                <a:cs typeface="Comic Sans MS"/>
              </a:rPr>
              <a:t>and  </a:t>
            </a:r>
            <a:r>
              <a:rPr sz="2800" spc="-5" dirty="0">
                <a:latin typeface="Comic Sans MS"/>
                <a:cs typeface="Comic Sans MS"/>
              </a:rPr>
              <a:t>regulations.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93561" y="1459557"/>
            <a:ext cx="2517565" cy="17798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38374" y="353547"/>
            <a:ext cx="5813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Corporate</a:t>
            </a:r>
            <a:r>
              <a:rPr sz="4400" spc="-85" dirty="0"/>
              <a:t> </a:t>
            </a:r>
            <a:r>
              <a:rPr sz="4400" dirty="0"/>
              <a:t>Compliance</a:t>
            </a:r>
            <a:endParaRPr sz="4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456824" y="969191"/>
            <a:ext cx="7204709" cy="5615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5465">
              <a:lnSpc>
                <a:spcPct val="100000"/>
              </a:lnSpc>
              <a:spcBef>
                <a:spcPts val="95"/>
              </a:spcBef>
              <a:tabLst>
                <a:tab pos="1460500" algn="l"/>
              </a:tabLst>
            </a:pP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F.	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Accessibility</a:t>
            </a:r>
            <a:endParaRPr sz="2800">
              <a:latin typeface="Comic Sans MS"/>
              <a:cs typeface="Comic Sans MS"/>
            </a:endParaRPr>
          </a:p>
          <a:p>
            <a:pPr marL="469265" marR="275590" indent="-457200">
              <a:lnSpc>
                <a:spcPts val="1939"/>
              </a:lnSpc>
              <a:spcBef>
                <a:spcPts val="2460"/>
              </a:spcBef>
            </a:pPr>
            <a:r>
              <a:rPr sz="1800" b="1" spc="-5" dirty="0">
                <a:latin typeface="Comic Sans MS"/>
                <a:cs typeface="Comic Sans MS"/>
              </a:rPr>
              <a:t>It is </a:t>
            </a:r>
            <a:r>
              <a:rPr sz="1800" b="1" dirty="0">
                <a:latin typeface="Comic Sans MS"/>
                <a:cs typeface="Comic Sans MS"/>
              </a:rPr>
              <a:t>the </a:t>
            </a:r>
            <a:r>
              <a:rPr sz="1800" b="1" spc="-5" dirty="0">
                <a:latin typeface="Comic Sans MS"/>
                <a:cs typeface="Comic Sans MS"/>
              </a:rPr>
              <a:t>policy </a:t>
            </a:r>
            <a:r>
              <a:rPr sz="1800" b="1" dirty="0">
                <a:latin typeface="Comic Sans MS"/>
                <a:cs typeface="Comic Sans MS"/>
              </a:rPr>
              <a:t>of </a:t>
            </a:r>
            <a:r>
              <a:rPr sz="1800" b="1" spc="-5" dirty="0">
                <a:latin typeface="Comic Sans MS"/>
                <a:cs typeface="Comic Sans MS"/>
              </a:rPr>
              <a:t>TSCS </a:t>
            </a:r>
            <a:r>
              <a:rPr sz="1800" b="1" dirty="0">
                <a:latin typeface="Comic Sans MS"/>
                <a:cs typeface="Comic Sans MS"/>
              </a:rPr>
              <a:t>not to </a:t>
            </a:r>
            <a:r>
              <a:rPr sz="1800" b="1" spc="-5" dirty="0">
                <a:latin typeface="Comic Sans MS"/>
                <a:cs typeface="Comic Sans MS"/>
              </a:rPr>
              <a:t>discriminate </a:t>
            </a:r>
            <a:r>
              <a:rPr sz="1800" b="1" dirty="0">
                <a:latin typeface="Comic Sans MS"/>
                <a:cs typeface="Comic Sans MS"/>
              </a:rPr>
              <a:t>on the </a:t>
            </a:r>
            <a:r>
              <a:rPr sz="1800" b="1" spc="-5" dirty="0">
                <a:latin typeface="Comic Sans MS"/>
                <a:cs typeface="Comic Sans MS"/>
              </a:rPr>
              <a:t>basis </a:t>
            </a:r>
            <a:r>
              <a:rPr sz="1800" b="1" dirty="0">
                <a:latin typeface="Comic Sans MS"/>
                <a:cs typeface="Comic Sans MS"/>
              </a:rPr>
              <a:t>of  </a:t>
            </a:r>
            <a:r>
              <a:rPr sz="1800" b="1" spc="-5" dirty="0">
                <a:latin typeface="Comic Sans MS"/>
                <a:cs typeface="Comic Sans MS"/>
              </a:rPr>
              <a:t>race, color, religion, </a:t>
            </a:r>
            <a:r>
              <a:rPr sz="1800" b="1" dirty="0">
                <a:latin typeface="Comic Sans MS"/>
                <a:cs typeface="Comic Sans MS"/>
              </a:rPr>
              <a:t>sex, age, </a:t>
            </a:r>
            <a:r>
              <a:rPr sz="1800" b="1" spc="-5" dirty="0">
                <a:latin typeface="Comic Sans MS"/>
                <a:cs typeface="Comic Sans MS"/>
              </a:rPr>
              <a:t>national origin, disability  (where reasonable accommodations can be made), veteran  status in its programs, activities </a:t>
            </a:r>
            <a:r>
              <a:rPr sz="1800" b="1" dirty="0">
                <a:latin typeface="Comic Sans MS"/>
                <a:cs typeface="Comic Sans MS"/>
              </a:rPr>
              <a:t>or employment</a:t>
            </a:r>
            <a:r>
              <a:rPr sz="1800" b="1" spc="-50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policies.</a:t>
            </a:r>
            <a:endParaRPr sz="1800">
              <a:latin typeface="Comic Sans MS"/>
              <a:cs typeface="Comic Sans MS"/>
            </a:endParaRPr>
          </a:p>
          <a:p>
            <a:pPr marL="469265" marR="57150" indent="-457200">
              <a:lnSpc>
                <a:spcPts val="1939"/>
              </a:lnSpc>
              <a:spcBef>
                <a:spcPts val="1095"/>
              </a:spcBef>
            </a:pPr>
            <a:r>
              <a:rPr sz="1800" b="1" spc="-5" dirty="0">
                <a:latin typeface="Comic Sans MS"/>
                <a:cs typeface="Comic Sans MS"/>
              </a:rPr>
              <a:t>In addition with complying with federal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state equal  opportunity laws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regulations (i.e., ADA), TSCS through  its diversity policy declares harassment based </a:t>
            </a:r>
            <a:r>
              <a:rPr sz="1800" b="1" dirty="0">
                <a:latin typeface="Comic Sans MS"/>
                <a:cs typeface="Comic Sans MS"/>
              </a:rPr>
              <a:t>on </a:t>
            </a:r>
            <a:r>
              <a:rPr sz="1800" b="1" spc="-5" dirty="0">
                <a:latin typeface="Comic Sans MS"/>
                <a:cs typeface="Comic Sans MS"/>
              </a:rPr>
              <a:t>individual  differences (including sexual orientation) </a:t>
            </a:r>
            <a:r>
              <a:rPr sz="1800" b="1" dirty="0">
                <a:latin typeface="Comic Sans MS"/>
                <a:cs typeface="Comic Sans MS"/>
              </a:rPr>
              <a:t>inconsistent </a:t>
            </a:r>
            <a:r>
              <a:rPr sz="1800" b="1" spc="-5" dirty="0">
                <a:latin typeface="Comic Sans MS"/>
                <a:cs typeface="Comic Sans MS"/>
              </a:rPr>
              <a:t>with  its mission </a:t>
            </a:r>
            <a:r>
              <a:rPr sz="1800" b="1" dirty="0">
                <a:latin typeface="Comic Sans MS"/>
                <a:cs typeface="Comic Sans MS"/>
              </a:rPr>
              <a:t>and</a:t>
            </a:r>
            <a:r>
              <a:rPr sz="1800" b="1" spc="-45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goals.</a:t>
            </a:r>
            <a:endParaRPr sz="1800">
              <a:latin typeface="Comic Sans MS"/>
              <a:cs typeface="Comic Sans MS"/>
            </a:endParaRPr>
          </a:p>
          <a:p>
            <a:pPr marL="469265" marR="5080" indent="-457200">
              <a:lnSpc>
                <a:spcPts val="1939"/>
              </a:lnSpc>
              <a:spcBef>
                <a:spcPts val="1100"/>
              </a:spcBef>
            </a:pPr>
            <a:r>
              <a:rPr sz="1800" b="1" spc="-5" dirty="0">
                <a:latin typeface="Comic Sans MS"/>
                <a:cs typeface="Comic Sans MS"/>
              </a:rPr>
              <a:t>TSCS provides equal access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opportunity </a:t>
            </a:r>
            <a:r>
              <a:rPr sz="1800" b="1" dirty="0">
                <a:latin typeface="Comic Sans MS"/>
                <a:cs typeface="Comic Sans MS"/>
              </a:rPr>
              <a:t>to </a:t>
            </a:r>
            <a:r>
              <a:rPr sz="1800" b="1" spc="-5" dirty="0">
                <a:latin typeface="Comic Sans MS"/>
                <a:cs typeface="Comic Sans MS"/>
              </a:rPr>
              <a:t>job applicants </a:t>
            </a:r>
            <a:r>
              <a:rPr sz="1800" b="1" dirty="0">
                <a:latin typeface="Comic Sans MS"/>
                <a:cs typeface="Comic Sans MS"/>
              </a:rPr>
              <a:t>or  </a:t>
            </a:r>
            <a:r>
              <a:rPr sz="1800" b="1" spc="-5" dirty="0">
                <a:latin typeface="Comic Sans MS"/>
                <a:cs typeface="Comic Sans MS"/>
              </a:rPr>
              <a:t>clients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otherwise qualified persons with disabilities in  compliance with Sections </a:t>
            </a:r>
            <a:r>
              <a:rPr sz="1800" b="1" dirty="0">
                <a:latin typeface="Comic Sans MS"/>
                <a:cs typeface="Comic Sans MS"/>
              </a:rPr>
              <a:t>503 and 504 of the </a:t>
            </a:r>
            <a:r>
              <a:rPr sz="1800" b="1" spc="-5" dirty="0">
                <a:latin typeface="Comic Sans MS"/>
                <a:cs typeface="Comic Sans MS"/>
              </a:rPr>
              <a:t>Rehabilitation  </a:t>
            </a:r>
            <a:r>
              <a:rPr sz="1800" b="1" dirty="0">
                <a:latin typeface="Comic Sans MS"/>
                <a:cs typeface="Comic Sans MS"/>
              </a:rPr>
              <a:t>Act of 1973, </a:t>
            </a:r>
            <a:r>
              <a:rPr sz="1800" b="1" spc="-5" dirty="0">
                <a:latin typeface="Comic Sans MS"/>
                <a:cs typeface="Comic Sans MS"/>
              </a:rPr>
              <a:t>as amended, </a:t>
            </a:r>
            <a:r>
              <a:rPr sz="1800" b="1" dirty="0">
                <a:latin typeface="Comic Sans MS"/>
                <a:cs typeface="Comic Sans MS"/>
              </a:rPr>
              <a:t>and the </a:t>
            </a:r>
            <a:r>
              <a:rPr sz="1800" b="1" spc="-5" dirty="0">
                <a:latin typeface="Comic Sans MS"/>
                <a:cs typeface="Comic Sans MS"/>
              </a:rPr>
              <a:t>American with  Disabilities </a:t>
            </a:r>
            <a:r>
              <a:rPr sz="1800" b="1" dirty="0">
                <a:latin typeface="Comic Sans MS"/>
                <a:cs typeface="Comic Sans MS"/>
              </a:rPr>
              <a:t>Act </a:t>
            </a:r>
            <a:r>
              <a:rPr sz="1800" b="1" spc="-5" dirty="0">
                <a:latin typeface="Comic Sans MS"/>
                <a:cs typeface="Comic Sans MS"/>
              </a:rPr>
              <a:t>(ADA) </a:t>
            </a:r>
            <a:r>
              <a:rPr sz="1800" b="1" dirty="0">
                <a:latin typeface="Comic Sans MS"/>
                <a:cs typeface="Comic Sans MS"/>
              </a:rPr>
              <a:t>of</a:t>
            </a:r>
            <a:r>
              <a:rPr sz="1800" b="1" spc="-55" dirty="0">
                <a:latin typeface="Comic Sans MS"/>
                <a:cs typeface="Comic Sans MS"/>
              </a:rPr>
              <a:t> </a:t>
            </a:r>
            <a:r>
              <a:rPr sz="1800" b="1" dirty="0">
                <a:latin typeface="Comic Sans MS"/>
                <a:cs typeface="Comic Sans MS"/>
              </a:rPr>
              <a:t>1990.</a:t>
            </a:r>
            <a:endParaRPr sz="1800">
              <a:latin typeface="Comic Sans MS"/>
              <a:cs typeface="Comic Sans MS"/>
            </a:endParaRPr>
          </a:p>
          <a:p>
            <a:pPr marL="469265" marR="585470" indent="-457200">
              <a:lnSpc>
                <a:spcPts val="1939"/>
              </a:lnSpc>
              <a:spcBef>
                <a:spcPts val="1095"/>
              </a:spcBef>
            </a:pPr>
            <a:r>
              <a:rPr sz="1800" b="1" dirty="0">
                <a:latin typeface="Comic Sans MS"/>
                <a:cs typeface="Comic Sans MS"/>
              </a:rPr>
              <a:t>Any questions or concerns </a:t>
            </a:r>
            <a:r>
              <a:rPr sz="1800" b="1" spc="-5" dirty="0">
                <a:latin typeface="Comic Sans MS"/>
                <a:cs typeface="Comic Sans MS"/>
              </a:rPr>
              <a:t>related </a:t>
            </a:r>
            <a:r>
              <a:rPr sz="1800" b="1" dirty="0">
                <a:latin typeface="Comic Sans MS"/>
                <a:cs typeface="Comic Sans MS"/>
              </a:rPr>
              <a:t>to </a:t>
            </a:r>
            <a:r>
              <a:rPr sz="1800" b="1" spc="-5" dirty="0">
                <a:latin typeface="Comic Sans MS"/>
                <a:cs typeface="Comic Sans MS"/>
              </a:rPr>
              <a:t>accessibility in </a:t>
            </a:r>
            <a:r>
              <a:rPr sz="1800" b="1" dirty="0">
                <a:latin typeface="Comic Sans MS"/>
                <a:cs typeface="Comic Sans MS"/>
              </a:rPr>
              <a:t>the  </a:t>
            </a:r>
            <a:r>
              <a:rPr sz="1800" b="1" spc="-5" dirty="0">
                <a:latin typeface="Comic Sans MS"/>
                <a:cs typeface="Comic Sans MS"/>
              </a:rPr>
              <a:t>workplace </a:t>
            </a:r>
            <a:r>
              <a:rPr sz="1800" b="1" dirty="0">
                <a:latin typeface="Comic Sans MS"/>
                <a:cs typeface="Comic Sans MS"/>
              </a:rPr>
              <a:t>and </a:t>
            </a:r>
            <a:r>
              <a:rPr sz="1800" b="1" spc="-5" dirty="0">
                <a:latin typeface="Comic Sans MS"/>
                <a:cs typeface="Comic Sans MS"/>
              </a:rPr>
              <a:t>violations </a:t>
            </a:r>
            <a:r>
              <a:rPr sz="1800" b="1" dirty="0">
                <a:latin typeface="Comic Sans MS"/>
                <a:cs typeface="Comic Sans MS"/>
              </a:rPr>
              <a:t>of these </a:t>
            </a:r>
            <a:r>
              <a:rPr sz="1800" b="1" spc="-5" dirty="0">
                <a:latin typeface="Comic Sans MS"/>
                <a:cs typeface="Comic Sans MS"/>
              </a:rPr>
              <a:t>standards should be  addressed with </a:t>
            </a:r>
            <a:r>
              <a:rPr sz="1800" b="1" dirty="0">
                <a:latin typeface="Comic Sans MS"/>
                <a:cs typeface="Comic Sans MS"/>
              </a:rPr>
              <a:t>the </a:t>
            </a:r>
            <a:r>
              <a:rPr sz="1800" b="1" spc="-5" dirty="0">
                <a:latin typeface="Comic Sans MS"/>
                <a:cs typeface="Comic Sans MS"/>
              </a:rPr>
              <a:t>Chief Operating Officer/Corporate  Compliance</a:t>
            </a:r>
            <a:r>
              <a:rPr sz="1800" b="1" spc="-20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Officer.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90762" y="353547"/>
            <a:ext cx="5813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Corporate</a:t>
            </a:r>
            <a:r>
              <a:rPr sz="4400" spc="-85" dirty="0"/>
              <a:t> </a:t>
            </a:r>
            <a:r>
              <a:rPr sz="4400" dirty="0"/>
              <a:t>Compliance</a:t>
            </a:r>
            <a:endParaRPr sz="4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533013" y="969191"/>
            <a:ext cx="7286625" cy="49345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621665" marR="779780" indent="-457200">
              <a:lnSpc>
                <a:spcPts val="3020"/>
              </a:lnSpc>
              <a:spcBef>
                <a:spcPts val="480"/>
              </a:spcBef>
              <a:tabLst>
                <a:tab pos="1079500" algn="l"/>
              </a:tabLst>
            </a:pP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G.		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Other Compliance Statutes 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and 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Regulations</a:t>
            </a:r>
            <a:endParaRPr sz="2800">
              <a:latin typeface="Comic Sans MS"/>
              <a:cs typeface="Comic Sans MS"/>
            </a:endParaRPr>
          </a:p>
          <a:p>
            <a:pPr marL="469265" marR="174625" indent="-457200">
              <a:lnSpc>
                <a:spcPts val="2160"/>
              </a:lnSpc>
              <a:spcBef>
                <a:spcPts val="585"/>
              </a:spcBef>
            </a:pPr>
            <a:r>
              <a:rPr sz="2000" b="1" dirty="0">
                <a:latin typeface="Comic Sans MS"/>
                <a:cs typeface="Comic Sans MS"/>
              </a:rPr>
              <a:t>TSCS </a:t>
            </a:r>
            <a:r>
              <a:rPr sz="2000" b="1" spc="-5" dirty="0">
                <a:latin typeface="Comic Sans MS"/>
                <a:cs typeface="Comic Sans MS"/>
              </a:rPr>
              <a:t>remains open and explores controls and procedures  </a:t>
            </a:r>
            <a:r>
              <a:rPr sz="2000" b="1" dirty="0">
                <a:latin typeface="Comic Sans MS"/>
                <a:cs typeface="Comic Sans MS"/>
              </a:rPr>
              <a:t>that promote </a:t>
            </a:r>
            <a:r>
              <a:rPr sz="2000" b="1" spc="-5" dirty="0">
                <a:latin typeface="Comic Sans MS"/>
                <a:cs typeface="Comic Sans MS"/>
              </a:rPr>
              <a:t>adherence </a:t>
            </a:r>
            <a:r>
              <a:rPr sz="2000" b="1" dirty="0">
                <a:latin typeface="Comic Sans MS"/>
                <a:cs typeface="Comic Sans MS"/>
              </a:rPr>
              <a:t>to other </a:t>
            </a:r>
            <a:r>
              <a:rPr sz="2000" b="1" spc="-5" dirty="0">
                <a:latin typeface="Comic Sans MS"/>
                <a:cs typeface="Comic Sans MS"/>
              </a:rPr>
              <a:t>federal, </a:t>
            </a:r>
            <a:r>
              <a:rPr sz="2000" b="1" dirty="0">
                <a:latin typeface="Comic Sans MS"/>
                <a:cs typeface="Comic Sans MS"/>
              </a:rPr>
              <a:t>state </a:t>
            </a:r>
            <a:r>
              <a:rPr sz="2000" b="1" spc="-5" dirty="0">
                <a:latin typeface="Comic Sans MS"/>
                <a:cs typeface="Comic Sans MS"/>
              </a:rPr>
              <a:t>and  </a:t>
            </a:r>
            <a:r>
              <a:rPr sz="2000" b="1" dirty="0">
                <a:latin typeface="Comic Sans MS"/>
                <a:cs typeface="Comic Sans MS"/>
              </a:rPr>
              <a:t>local </a:t>
            </a:r>
            <a:r>
              <a:rPr sz="2000" b="1" spc="-5" dirty="0">
                <a:latin typeface="Comic Sans MS"/>
                <a:cs typeface="Comic Sans MS"/>
              </a:rPr>
              <a:t>laws, rules and </a:t>
            </a:r>
            <a:r>
              <a:rPr sz="2000" b="1" dirty="0">
                <a:latin typeface="Comic Sans MS"/>
                <a:cs typeface="Comic Sans MS"/>
              </a:rPr>
              <a:t>policies as </a:t>
            </a:r>
            <a:r>
              <a:rPr sz="2000" b="1" spc="-5" dirty="0">
                <a:latin typeface="Comic Sans MS"/>
                <a:cs typeface="Comic Sans MS"/>
              </a:rPr>
              <a:t>they </a:t>
            </a:r>
            <a:r>
              <a:rPr sz="2000" b="1" dirty="0">
                <a:latin typeface="Comic Sans MS"/>
                <a:cs typeface="Comic Sans MS"/>
              </a:rPr>
              <a:t>may</a:t>
            </a:r>
            <a:r>
              <a:rPr sz="2000" b="1" spc="-12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apply.</a:t>
            </a:r>
            <a:endParaRPr sz="2000">
              <a:latin typeface="Comic Sans MS"/>
              <a:cs typeface="Comic Sans MS"/>
            </a:endParaRPr>
          </a:p>
          <a:p>
            <a:pPr marL="469265" marR="798195" indent="-457200">
              <a:lnSpc>
                <a:spcPts val="2160"/>
              </a:lnSpc>
              <a:spcBef>
                <a:spcPts val="120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Sarbanes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- Oxley Act</a:t>
            </a:r>
            <a:r>
              <a:rPr sz="2000" b="1" dirty="0">
                <a:latin typeface="Comic Sans MS"/>
                <a:cs typeface="Comic Sans MS"/>
              </a:rPr>
              <a:t> - </a:t>
            </a:r>
            <a:r>
              <a:rPr sz="2000" b="1" spc="-5" dirty="0">
                <a:latin typeface="Comic Sans MS"/>
                <a:cs typeface="Comic Sans MS"/>
              </a:rPr>
              <a:t>signed into </a:t>
            </a:r>
            <a:r>
              <a:rPr sz="2000" b="1" dirty="0">
                <a:latin typeface="Comic Sans MS"/>
                <a:cs typeface="Comic Sans MS"/>
              </a:rPr>
              <a:t>law on July</a:t>
            </a:r>
            <a:r>
              <a:rPr sz="2000" b="1" spc="-15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30,  2002.</a:t>
            </a:r>
            <a:endParaRPr sz="2000">
              <a:latin typeface="Comic Sans MS"/>
              <a:cs typeface="Comic Sans MS"/>
            </a:endParaRPr>
          </a:p>
          <a:p>
            <a:pPr marL="469265" marR="336550" indent="-457200">
              <a:lnSpc>
                <a:spcPts val="2160"/>
              </a:lnSpc>
              <a:spcBef>
                <a:spcPts val="1200"/>
              </a:spcBef>
              <a:tabLst>
                <a:tab pos="3951604" algn="l"/>
              </a:tabLst>
            </a:pPr>
            <a:r>
              <a:rPr sz="2000" b="1" spc="-5" dirty="0">
                <a:latin typeface="Comic Sans MS"/>
                <a:cs typeface="Comic Sans MS"/>
              </a:rPr>
              <a:t>This </a:t>
            </a:r>
            <a:r>
              <a:rPr sz="2000" b="1" dirty="0">
                <a:latin typeface="Comic Sans MS"/>
                <a:cs typeface="Comic Sans MS"/>
              </a:rPr>
              <a:t>act was </a:t>
            </a:r>
            <a:r>
              <a:rPr sz="2000" b="1" spc="-5" dirty="0">
                <a:latin typeface="Comic Sans MS"/>
                <a:cs typeface="Comic Sans MS"/>
              </a:rPr>
              <a:t>passed </a:t>
            </a:r>
            <a:r>
              <a:rPr sz="2000" b="1" dirty="0">
                <a:latin typeface="Comic Sans MS"/>
                <a:cs typeface="Comic Sans MS"/>
              </a:rPr>
              <a:t>in </a:t>
            </a:r>
            <a:r>
              <a:rPr sz="2000" b="1" spc="-5" dirty="0">
                <a:latin typeface="Comic Sans MS"/>
                <a:cs typeface="Comic Sans MS"/>
              </a:rPr>
              <a:t>response </a:t>
            </a:r>
            <a:r>
              <a:rPr sz="2000" b="1" dirty="0">
                <a:latin typeface="Comic Sans MS"/>
                <a:cs typeface="Comic Sans MS"/>
              </a:rPr>
              <a:t>to the corporate </a:t>
            </a:r>
            <a:r>
              <a:rPr sz="2000" b="1" spc="-5" dirty="0">
                <a:latin typeface="Comic Sans MS"/>
                <a:cs typeface="Comic Sans MS"/>
              </a:rPr>
              <a:t>and  accounting scandals </a:t>
            </a:r>
            <a:r>
              <a:rPr sz="2000" b="1" dirty="0">
                <a:latin typeface="Comic Sans MS"/>
                <a:cs typeface="Comic Sans MS"/>
              </a:rPr>
              <a:t>of </a:t>
            </a:r>
            <a:r>
              <a:rPr sz="2000" b="1" spc="-5" dirty="0">
                <a:latin typeface="Comic Sans MS"/>
                <a:cs typeface="Comic Sans MS"/>
              </a:rPr>
              <a:t>Enron, Arthur Andersen, and  others </a:t>
            </a:r>
            <a:r>
              <a:rPr sz="2000" b="1" dirty="0">
                <a:latin typeface="Comic Sans MS"/>
                <a:cs typeface="Comic Sans MS"/>
              </a:rPr>
              <a:t>of 2001</a:t>
            </a:r>
            <a:r>
              <a:rPr sz="2000" b="1" spc="-1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and</a:t>
            </a:r>
            <a:r>
              <a:rPr sz="2000" b="1" spc="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2002.	</a:t>
            </a:r>
            <a:r>
              <a:rPr sz="2000" b="1" spc="-5" dirty="0">
                <a:latin typeface="Comic Sans MS"/>
                <a:cs typeface="Comic Sans MS"/>
              </a:rPr>
              <a:t>The </a:t>
            </a:r>
            <a:r>
              <a:rPr sz="2000" b="1" dirty="0">
                <a:latin typeface="Comic Sans MS"/>
                <a:cs typeface="Comic Sans MS"/>
              </a:rPr>
              <a:t>law’s </a:t>
            </a:r>
            <a:r>
              <a:rPr sz="2000" b="1" spc="-5" dirty="0">
                <a:latin typeface="Comic Sans MS"/>
                <a:cs typeface="Comic Sans MS"/>
              </a:rPr>
              <a:t>purpose </a:t>
            </a:r>
            <a:r>
              <a:rPr sz="2000" b="1" dirty="0">
                <a:latin typeface="Comic Sans MS"/>
                <a:cs typeface="Comic Sans MS"/>
              </a:rPr>
              <a:t>is to  </a:t>
            </a:r>
            <a:r>
              <a:rPr sz="2000" b="1" spc="-5" dirty="0">
                <a:latin typeface="Comic Sans MS"/>
                <a:cs typeface="Comic Sans MS"/>
              </a:rPr>
              <a:t>rebuild </a:t>
            </a:r>
            <a:r>
              <a:rPr sz="2000" b="1" dirty="0">
                <a:latin typeface="Comic Sans MS"/>
                <a:cs typeface="Comic Sans MS"/>
              </a:rPr>
              <a:t>public </a:t>
            </a:r>
            <a:r>
              <a:rPr sz="2000" b="1" spc="-5" dirty="0">
                <a:latin typeface="Comic Sans MS"/>
                <a:cs typeface="Comic Sans MS"/>
              </a:rPr>
              <a:t>trust </a:t>
            </a:r>
            <a:r>
              <a:rPr sz="2000" b="1" dirty="0">
                <a:latin typeface="Comic Sans MS"/>
                <a:cs typeface="Comic Sans MS"/>
              </a:rPr>
              <a:t>in America’s corporate</a:t>
            </a:r>
            <a:r>
              <a:rPr sz="2000" b="1" spc="-13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sector.</a:t>
            </a:r>
            <a:endParaRPr sz="2000">
              <a:latin typeface="Comic Sans MS"/>
              <a:cs typeface="Comic Sans MS"/>
            </a:endParaRPr>
          </a:p>
          <a:p>
            <a:pPr marL="469265" marR="5080" indent="-457200">
              <a:lnSpc>
                <a:spcPts val="2160"/>
              </a:lnSpc>
              <a:spcBef>
                <a:spcPts val="1200"/>
              </a:spcBef>
            </a:pPr>
            <a:r>
              <a:rPr sz="2000" b="1" spc="-5" dirty="0">
                <a:latin typeface="Comic Sans MS"/>
                <a:cs typeface="Comic Sans MS"/>
              </a:rPr>
              <a:t>The </a:t>
            </a:r>
            <a:r>
              <a:rPr sz="2000" b="1" dirty="0">
                <a:latin typeface="Comic Sans MS"/>
                <a:cs typeface="Comic Sans MS"/>
              </a:rPr>
              <a:t>law </a:t>
            </a:r>
            <a:r>
              <a:rPr sz="2000" b="1" spc="-5" dirty="0">
                <a:latin typeface="Comic Sans MS"/>
                <a:cs typeface="Comic Sans MS"/>
              </a:rPr>
              <a:t>requires </a:t>
            </a:r>
            <a:r>
              <a:rPr sz="2000" b="1" dirty="0">
                <a:latin typeface="Comic Sans MS"/>
                <a:cs typeface="Comic Sans MS"/>
              </a:rPr>
              <a:t>that publicly </a:t>
            </a:r>
            <a:r>
              <a:rPr sz="2000" b="1" spc="-5" dirty="0">
                <a:latin typeface="Comic Sans MS"/>
                <a:cs typeface="Comic Sans MS"/>
              </a:rPr>
              <a:t>traded companies adhere</a:t>
            </a:r>
            <a:r>
              <a:rPr sz="2000" b="1" spc="-12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to  </a:t>
            </a:r>
            <a:r>
              <a:rPr sz="2000" b="1" spc="-5" dirty="0">
                <a:latin typeface="Comic Sans MS"/>
                <a:cs typeface="Comic Sans MS"/>
              </a:rPr>
              <a:t>significant new governance standards </a:t>
            </a:r>
            <a:r>
              <a:rPr sz="2000" b="1" dirty="0">
                <a:latin typeface="Comic Sans MS"/>
                <a:cs typeface="Comic Sans MS"/>
              </a:rPr>
              <a:t>that </a:t>
            </a:r>
            <a:r>
              <a:rPr sz="2000" b="1" spc="-5" dirty="0">
                <a:latin typeface="Comic Sans MS"/>
                <a:cs typeface="Comic Sans MS"/>
              </a:rPr>
              <a:t>increase  </a:t>
            </a:r>
            <a:r>
              <a:rPr sz="2000" b="1" dirty="0">
                <a:latin typeface="Comic Sans MS"/>
                <a:cs typeface="Comic Sans MS"/>
              </a:rPr>
              <a:t>board </a:t>
            </a:r>
            <a:r>
              <a:rPr sz="2000" b="1" spc="-5" dirty="0">
                <a:latin typeface="Comic Sans MS"/>
                <a:cs typeface="Comic Sans MS"/>
              </a:rPr>
              <a:t>members’ roles </a:t>
            </a:r>
            <a:r>
              <a:rPr sz="2000" b="1" dirty="0">
                <a:latin typeface="Comic Sans MS"/>
                <a:cs typeface="Comic Sans MS"/>
              </a:rPr>
              <a:t>in </a:t>
            </a:r>
            <a:r>
              <a:rPr sz="2000" b="1" spc="-5" dirty="0">
                <a:latin typeface="Comic Sans MS"/>
                <a:cs typeface="Comic Sans MS"/>
              </a:rPr>
              <a:t>overseeing financial  transactions and auditing</a:t>
            </a:r>
            <a:r>
              <a:rPr sz="2000" b="1" spc="-4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procedures.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63796" y="6735521"/>
            <a:ext cx="242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omic Sans MS"/>
                <a:cs typeface="Comic Sans MS"/>
              </a:rPr>
              <a:t>3</a:t>
            </a:r>
            <a:r>
              <a:rPr sz="1400" dirty="0">
                <a:latin typeface="Comic Sans MS"/>
                <a:cs typeface="Comic Sans MS"/>
              </a:rPr>
              <a:t>2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19956" y="638511"/>
            <a:ext cx="3705225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Corporate</a:t>
            </a:r>
            <a:r>
              <a:rPr sz="2800" spc="-45" dirty="0"/>
              <a:t> </a:t>
            </a:r>
            <a:r>
              <a:rPr sz="2800" spc="-5" dirty="0"/>
              <a:t>Compliance</a:t>
            </a:r>
            <a:endParaRPr sz="2800"/>
          </a:p>
        </p:txBody>
      </p:sp>
      <p:sp>
        <p:nvSpPr>
          <p:cNvPr id="9" name="object 9"/>
          <p:cNvSpPr txBox="1"/>
          <p:nvPr/>
        </p:nvSpPr>
        <p:spPr>
          <a:xfrm>
            <a:off x="1510164" y="1026984"/>
            <a:ext cx="7277100" cy="621792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2426335">
              <a:lnSpc>
                <a:spcPct val="100000"/>
              </a:lnSpc>
              <a:spcBef>
                <a:spcPts val="905"/>
              </a:spcBef>
            </a:pP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High-Risk</a:t>
            </a:r>
            <a:r>
              <a:rPr sz="24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Areas</a:t>
            </a:r>
            <a:endParaRPr sz="2400">
              <a:latin typeface="Comic Sans MS"/>
              <a:cs typeface="Comic Sans MS"/>
            </a:endParaRPr>
          </a:p>
          <a:p>
            <a:pPr marL="3023235" marR="3014345" indent="-2540" algn="ctr">
              <a:lnSpc>
                <a:spcPct val="125000"/>
              </a:lnSpc>
              <a:spcBef>
                <a:spcPts val="75"/>
              </a:spcBef>
            </a:pPr>
            <a:r>
              <a:rPr sz="2000" b="1" spc="-5" dirty="0">
                <a:latin typeface="Comic Sans MS"/>
                <a:cs typeface="Comic Sans MS"/>
              </a:rPr>
              <a:t>(Flyer) 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E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xam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es</a:t>
            </a:r>
            <a:r>
              <a:rPr sz="2000" b="1" dirty="0">
                <a:latin typeface="Comic Sans MS"/>
                <a:cs typeface="Comic Sans MS"/>
              </a:rPr>
              <a:t>:</a:t>
            </a:r>
            <a:endParaRPr sz="2000">
              <a:latin typeface="Comic Sans MS"/>
              <a:cs typeface="Comic Sans MS"/>
            </a:endParaRPr>
          </a:p>
          <a:p>
            <a:pPr marL="883919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Billing </a:t>
            </a:r>
            <a:r>
              <a:rPr sz="2000" b="1" dirty="0">
                <a:latin typeface="Comic Sans MS"/>
                <a:cs typeface="Comic Sans MS"/>
              </a:rPr>
              <a:t>for items </a:t>
            </a:r>
            <a:r>
              <a:rPr sz="2000" b="1" spc="-5" dirty="0">
                <a:latin typeface="Comic Sans MS"/>
                <a:cs typeface="Comic Sans MS"/>
              </a:rPr>
              <a:t>and services not</a:t>
            </a:r>
            <a:r>
              <a:rPr sz="2000" b="1" spc="-40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rendered</a:t>
            </a:r>
            <a:endParaRPr sz="2000">
              <a:latin typeface="Comic Sans MS"/>
              <a:cs typeface="Comic Sans MS"/>
            </a:endParaRPr>
          </a:p>
          <a:p>
            <a:pPr marL="1947545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Billing </a:t>
            </a:r>
            <a:r>
              <a:rPr sz="2000" b="1" dirty="0">
                <a:latin typeface="Comic Sans MS"/>
                <a:cs typeface="Comic Sans MS"/>
              </a:rPr>
              <a:t>for </a:t>
            </a:r>
            <a:r>
              <a:rPr sz="2000" b="1" spc="-5" dirty="0">
                <a:latin typeface="Comic Sans MS"/>
                <a:cs typeface="Comic Sans MS"/>
              </a:rPr>
              <a:t>cancelled</a:t>
            </a:r>
            <a:r>
              <a:rPr sz="2000" b="1" spc="-38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visits</a:t>
            </a:r>
            <a:endParaRPr sz="2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Billing </a:t>
            </a:r>
            <a:r>
              <a:rPr sz="2000" b="1" dirty="0">
                <a:latin typeface="Comic Sans MS"/>
                <a:cs typeface="Comic Sans MS"/>
              </a:rPr>
              <a:t>for an </a:t>
            </a:r>
            <a:r>
              <a:rPr sz="2000" b="1" spc="-5" dirty="0">
                <a:latin typeface="Comic Sans MS"/>
                <a:cs typeface="Comic Sans MS"/>
              </a:rPr>
              <a:t>incorrect co-payment </a:t>
            </a:r>
            <a:r>
              <a:rPr sz="2000" b="1" dirty="0">
                <a:latin typeface="Comic Sans MS"/>
                <a:cs typeface="Comic Sans MS"/>
              </a:rPr>
              <a:t>or </a:t>
            </a:r>
            <a:r>
              <a:rPr sz="2000" b="1" spc="-5" dirty="0">
                <a:latin typeface="Comic Sans MS"/>
                <a:cs typeface="Comic Sans MS"/>
              </a:rPr>
              <a:t>deductible</a:t>
            </a:r>
            <a:r>
              <a:rPr sz="2000" b="1" spc="-38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amount</a:t>
            </a:r>
            <a:endParaRPr sz="2000">
              <a:latin typeface="Comic Sans MS"/>
              <a:cs typeface="Comic Sans MS"/>
            </a:endParaRPr>
          </a:p>
          <a:p>
            <a:pPr marL="170053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Misrepresentation </a:t>
            </a:r>
            <a:r>
              <a:rPr sz="2000" b="1" dirty="0">
                <a:latin typeface="Comic Sans MS"/>
                <a:cs typeface="Comic Sans MS"/>
              </a:rPr>
              <a:t>of</a:t>
            </a:r>
            <a:r>
              <a:rPr sz="2000" b="1" spc="-37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services</a:t>
            </a:r>
            <a:endParaRPr sz="2000">
              <a:latin typeface="Comic Sans MS"/>
              <a:cs typeface="Comic Sans MS"/>
            </a:endParaRPr>
          </a:p>
          <a:p>
            <a:pPr marL="987425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Billing </a:t>
            </a:r>
            <a:r>
              <a:rPr sz="2000" b="1" dirty="0">
                <a:latin typeface="Comic Sans MS"/>
                <a:cs typeface="Comic Sans MS"/>
              </a:rPr>
              <a:t>for medically </a:t>
            </a:r>
            <a:r>
              <a:rPr sz="2000" b="1" spc="-5" dirty="0">
                <a:latin typeface="Comic Sans MS"/>
                <a:cs typeface="Comic Sans MS"/>
              </a:rPr>
              <a:t>unnecessary</a:t>
            </a:r>
            <a:r>
              <a:rPr sz="2000" b="1" spc="-409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services</a:t>
            </a:r>
            <a:endParaRPr sz="2000">
              <a:latin typeface="Comic Sans MS"/>
              <a:cs typeface="Comic Sans MS"/>
            </a:endParaRPr>
          </a:p>
          <a:p>
            <a:pPr marL="1732914" marR="270510" indent="-1454150">
              <a:lnSpc>
                <a:spcPct val="125000"/>
              </a:lnSpc>
            </a:pPr>
            <a:r>
              <a:rPr sz="2000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Billing </a:t>
            </a:r>
            <a:r>
              <a:rPr sz="2000" b="1" dirty="0">
                <a:latin typeface="Comic Sans MS"/>
                <a:cs typeface="Comic Sans MS"/>
              </a:rPr>
              <a:t>for a </a:t>
            </a:r>
            <a:r>
              <a:rPr sz="2000" b="1" spc="-5" dirty="0">
                <a:latin typeface="Comic Sans MS"/>
                <a:cs typeface="Comic Sans MS"/>
              </a:rPr>
              <a:t>higher level </a:t>
            </a:r>
            <a:r>
              <a:rPr sz="2000" b="1" dirty="0">
                <a:latin typeface="Comic Sans MS"/>
                <a:cs typeface="Comic Sans MS"/>
              </a:rPr>
              <a:t>of </a:t>
            </a:r>
            <a:r>
              <a:rPr sz="2000" b="1" spc="-5" dirty="0">
                <a:latin typeface="Comic Sans MS"/>
                <a:cs typeface="Comic Sans MS"/>
              </a:rPr>
              <a:t>procedure </a:t>
            </a:r>
            <a:r>
              <a:rPr sz="2000" b="1" dirty="0">
                <a:latin typeface="Comic Sans MS"/>
                <a:cs typeface="Comic Sans MS"/>
              </a:rPr>
              <a:t>code than the  </a:t>
            </a:r>
            <a:r>
              <a:rPr sz="2000" b="1" spc="-5" dirty="0">
                <a:latin typeface="Comic Sans MS"/>
                <a:cs typeface="Comic Sans MS"/>
              </a:rPr>
              <a:t>service </a:t>
            </a:r>
            <a:r>
              <a:rPr sz="2000" b="1" dirty="0">
                <a:latin typeface="Comic Sans MS"/>
                <a:cs typeface="Comic Sans MS"/>
              </a:rPr>
              <a:t>qualified for</a:t>
            </a:r>
            <a:r>
              <a:rPr sz="2000" b="1" spc="-8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(upcoding)</a:t>
            </a:r>
            <a:endParaRPr sz="2000">
              <a:latin typeface="Comic Sans MS"/>
              <a:cs typeface="Comic Sans MS"/>
            </a:endParaRPr>
          </a:p>
          <a:p>
            <a:pPr marL="1377950">
              <a:lnSpc>
                <a:spcPct val="100000"/>
              </a:lnSpc>
              <a:spcBef>
                <a:spcPts val="595"/>
              </a:spcBef>
            </a:pPr>
            <a:r>
              <a:rPr sz="2000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Billing </a:t>
            </a:r>
            <a:r>
              <a:rPr sz="2000" b="1" dirty="0">
                <a:latin typeface="Comic Sans MS"/>
                <a:cs typeface="Comic Sans MS"/>
              </a:rPr>
              <a:t>an </a:t>
            </a:r>
            <a:r>
              <a:rPr sz="2000" b="1" spc="-5" dirty="0">
                <a:latin typeface="Comic Sans MS"/>
                <a:cs typeface="Comic Sans MS"/>
              </a:rPr>
              <a:t>incorrect </a:t>
            </a:r>
            <a:r>
              <a:rPr sz="2000" b="1" dirty="0">
                <a:latin typeface="Comic Sans MS"/>
                <a:cs typeface="Comic Sans MS"/>
              </a:rPr>
              <a:t>date of</a:t>
            </a:r>
            <a:r>
              <a:rPr sz="2000" b="1" spc="-41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service</a:t>
            </a:r>
            <a:endParaRPr sz="20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omic Sans MS"/>
                <a:cs typeface="Comic Sans MS"/>
              </a:rPr>
              <a:t>-</a:t>
            </a:r>
            <a:r>
              <a:rPr sz="2000" spc="26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Double-billing</a:t>
            </a:r>
            <a:endParaRPr sz="2000">
              <a:latin typeface="Comic Sans MS"/>
              <a:cs typeface="Comic Sans MS"/>
            </a:endParaRPr>
          </a:p>
          <a:p>
            <a:pPr marL="254508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omic Sans MS"/>
                <a:cs typeface="Comic Sans MS"/>
              </a:rPr>
              <a:t>- </a:t>
            </a:r>
            <a:r>
              <a:rPr sz="2000" b="1" dirty="0">
                <a:latin typeface="Comic Sans MS"/>
                <a:cs typeface="Comic Sans MS"/>
              </a:rPr>
              <a:t>Duplicate</a:t>
            </a:r>
            <a:r>
              <a:rPr sz="2000" b="1" spc="-39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claims</a:t>
            </a:r>
            <a:endParaRPr sz="2000">
              <a:latin typeface="Comic Sans MS"/>
              <a:cs typeface="Comic Sans MS"/>
            </a:endParaRPr>
          </a:p>
          <a:p>
            <a:pPr marL="2403475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False </a:t>
            </a:r>
            <a:r>
              <a:rPr sz="2000" b="1" dirty="0">
                <a:latin typeface="Comic Sans MS"/>
                <a:cs typeface="Comic Sans MS"/>
              </a:rPr>
              <a:t>cost</a:t>
            </a:r>
            <a:r>
              <a:rPr sz="2000" b="1" spc="-37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reports</a:t>
            </a:r>
            <a:endParaRPr sz="20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omic Sans MS"/>
                <a:cs typeface="Comic Sans MS"/>
              </a:rPr>
              <a:t>-</a:t>
            </a:r>
            <a:r>
              <a:rPr sz="2000" spc="26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Unbundling</a:t>
            </a:r>
            <a:endParaRPr sz="2000">
              <a:latin typeface="Comic Sans MS"/>
              <a:cs typeface="Comic Sans MS"/>
            </a:endParaRPr>
          </a:p>
          <a:p>
            <a:pPr marL="48768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Comic Sans MS"/>
                <a:cs typeface="Comic Sans MS"/>
              </a:rPr>
              <a:t>- </a:t>
            </a:r>
            <a:r>
              <a:rPr sz="2000" b="1" spc="-5" dirty="0">
                <a:latin typeface="Comic Sans MS"/>
                <a:cs typeface="Comic Sans MS"/>
              </a:rPr>
              <a:t>Altering </a:t>
            </a:r>
            <a:r>
              <a:rPr sz="2000" b="1" dirty="0">
                <a:latin typeface="Comic Sans MS"/>
                <a:cs typeface="Comic Sans MS"/>
              </a:rPr>
              <a:t>the medical </a:t>
            </a:r>
            <a:r>
              <a:rPr sz="2000" b="1" spc="-5" dirty="0">
                <a:latin typeface="Comic Sans MS"/>
                <a:cs typeface="Comic Sans MS"/>
              </a:rPr>
              <a:t>record </a:t>
            </a:r>
            <a:r>
              <a:rPr sz="2000" b="1" dirty="0">
                <a:latin typeface="Comic Sans MS"/>
                <a:cs typeface="Comic Sans MS"/>
              </a:rPr>
              <a:t>or </a:t>
            </a:r>
            <a:r>
              <a:rPr sz="2000" b="1" spc="-5" dirty="0">
                <a:latin typeface="Comic Sans MS"/>
                <a:cs typeface="Comic Sans MS"/>
              </a:rPr>
              <a:t>billing</a:t>
            </a:r>
            <a:r>
              <a:rPr sz="2000" b="1" spc="-44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information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30759" y="617684"/>
            <a:ext cx="913130" cy="13547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63796" y="6735521"/>
            <a:ext cx="242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omic Sans MS"/>
                <a:cs typeface="Comic Sans MS"/>
              </a:rPr>
              <a:t>3</a:t>
            </a:r>
            <a:r>
              <a:rPr sz="1400" dirty="0">
                <a:latin typeface="Comic Sans MS"/>
                <a:cs typeface="Comic Sans MS"/>
              </a:rPr>
              <a:t>3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8765" y="4893164"/>
            <a:ext cx="582803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marR="5080" indent="-3810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0000"/>
                </a:solidFill>
                <a:latin typeface="Comic Sans MS"/>
                <a:cs typeface="Comic Sans MS"/>
              </a:rPr>
              <a:t>2. </a:t>
            </a:r>
            <a:r>
              <a:rPr sz="2000" b="1" dirty="0">
                <a:latin typeface="Comic Sans MS"/>
                <a:cs typeface="Comic Sans MS"/>
              </a:rPr>
              <a:t>Get the </a:t>
            </a:r>
            <a:r>
              <a:rPr sz="2000" b="1" spc="-5" dirty="0">
                <a:latin typeface="Comic Sans MS"/>
                <a:cs typeface="Comic Sans MS"/>
              </a:rPr>
              <a:t>Code </a:t>
            </a:r>
            <a:r>
              <a:rPr sz="2000" b="1" dirty="0">
                <a:latin typeface="Comic Sans MS"/>
                <a:cs typeface="Comic Sans MS"/>
              </a:rPr>
              <a:t>of </a:t>
            </a:r>
            <a:r>
              <a:rPr sz="2000" b="1" spc="-5" dirty="0">
                <a:latin typeface="Comic Sans MS"/>
                <a:cs typeface="Comic Sans MS"/>
              </a:rPr>
              <a:t>Conduct and </a:t>
            </a:r>
            <a:r>
              <a:rPr sz="2000" b="1" dirty="0">
                <a:latin typeface="Comic Sans MS"/>
                <a:cs typeface="Comic Sans MS"/>
              </a:rPr>
              <a:t>sign that it</a:t>
            </a:r>
            <a:r>
              <a:rPr sz="2000" b="1" spc="-13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is  </a:t>
            </a:r>
            <a:r>
              <a:rPr sz="2000" b="1" spc="-5" dirty="0">
                <a:latin typeface="Comic Sans MS"/>
                <a:cs typeface="Comic Sans MS"/>
              </a:rPr>
              <a:t>understood.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18765" y="5563660"/>
            <a:ext cx="626491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marR="5080" indent="-380365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AutoNum type="arabicPeriod" startAt="3"/>
              <a:tabLst>
                <a:tab pos="393700" algn="l"/>
              </a:tabLst>
            </a:pPr>
            <a:r>
              <a:rPr sz="2000" b="1" dirty="0">
                <a:latin typeface="Comic Sans MS"/>
                <a:cs typeface="Comic Sans MS"/>
              </a:rPr>
              <a:t>Put in practice all the </a:t>
            </a:r>
            <a:r>
              <a:rPr sz="2000" b="1" spc="-5" dirty="0">
                <a:latin typeface="Comic Sans MS"/>
                <a:cs typeface="Comic Sans MS"/>
              </a:rPr>
              <a:t>things </a:t>
            </a:r>
            <a:r>
              <a:rPr sz="2000" b="1" dirty="0">
                <a:latin typeface="Comic Sans MS"/>
                <a:cs typeface="Comic Sans MS"/>
              </a:rPr>
              <a:t>you </a:t>
            </a:r>
            <a:r>
              <a:rPr sz="2000" b="1" spc="-5" dirty="0">
                <a:latin typeface="Comic Sans MS"/>
                <a:cs typeface="Comic Sans MS"/>
              </a:rPr>
              <a:t>learned</a:t>
            </a:r>
            <a:r>
              <a:rPr sz="2000" b="1" spc="-17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about  compliance.</a:t>
            </a:r>
            <a:endParaRPr sz="2000">
              <a:latin typeface="Comic Sans MS"/>
              <a:cs typeface="Comic Sans MS"/>
            </a:endParaRPr>
          </a:p>
          <a:p>
            <a:pPr marL="393065" marR="913765" indent="-380365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AutoNum type="arabicPeriod" startAt="3"/>
              <a:tabLst>
                <a:tab pos="393700" algn="l"/>
              </a:tabLst>
            </a:pPr>
            <a:r>
              <a:rPr sz="2000" b="1" spc="-5" dirty="0">
                <a:latin typeface="Comic Sans MS"/>
                <a:cs typeface="Comic Sans MS"/>
              </a:rPr>
              <a:t>If not sure </a:t>
            </a:r>
            <a:r>
              <a:rPr sz="2000" b="1" dirty="0">
                <a:latin typeface="Comic Sans MS"/>
                <a:cs typeface="Comic Sans MS"/>
              </a:rPr>
              <a:t>about </a:t>
            </a:r>
            <a:r>
              <a:rPr sz="2000" b="1" spc="-5" dirty="0">
                <a:latin typeface="Comic Sans MS"/>
                <a:cs typeface="Comic Sans MS"/>
              </a:rPr>
              <a:t>something, </a:t>
            </a:r>
            <a:r>
              <a:rPr sz="2000" b="1" dirty="0">
                <a:latin typeface="Comic Sans MS"/>
                <a:cs typeface="Comic Sans MS"/>
              </a:rPr>
              <a:t>again,</a:t>
            </a:r>
            <a:r>
              <a:rPr sz="2000" b="1" spc="-13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ask  </a:t>
            </a:r>
            <a:r>
              <a:rPr sz="2000" b="1" spc="-5" dirty="0">
                <a:latin typeface="Comic Sans MS"/>
                <a:cs typeface="Comic Sans MS"/>
              </a:rPr>
              <a:t>questions.</a:t>
            </a:r>
            <a:endParaRPr sz="2000">
              <a:latin typeface="Comic Sans MS"/>
              <a:cs typeface="Comic Sans MS"/>
            </a:endParaRPr>
          </a:p>
          <a:p>
            <a:pPr marL="393065" indent="-380365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AutoNum type="arabicPeriod" startAt="3"/>
              <a:tabLst>
                <a:tab pos="393700" algn="l"/>
              </a:tabLst>
            </a:pPr>
            <a:r>
              <a:rPr sz="2000" b="1" spc="-5" dirty="0">
                <a:latin typeface="Comic Sans MS"/>
                <a:cs typeface="Comic Sans MS"/>
              </a:rPr>
              <a:t>Report instances </a:t>
            </a:r>
            <a:r>
              <a:rPr sz="2000" b="1" dirty="0">
                <a:latin typeface="Comic Sans MS"/>
                <a:cs typeface="Comic Sans MS"/>
              </a:rPr>
              <a:t>of</a:t>
            </a:r>
            <a:r>
              <a:rPr sz="2000" b="1" spc="-4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non-compliance.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18765" y="3324788"/>
            <a:ext cx="6049010" cy="1533525"/>
          </a:xfrm>
          <a:prstGeom prst="rect">
            <a:avLst/>
          </a:prstGeom>
        </p:spPr>
        <p:txBody>
          <a:bodyPr vert="horz" wrap="square" lIns="0" tIns="259079" rIns="0" bIns="0" rtlCol="0">
            <a:spAutoFit/>
          </a:bodyPr>
          <a:lstStyle/>
          <a:p>
            <a:pPr marL="437515">
              <a:lnSpc>
                <a:spcPct val="100000"/>
              </a:lnSpc>
              <a:spcBef>
                <a:spcPts val="2039"/>
              </a:spcBef>
            </a:pPr>
            <a:r>
              <a:rPr sz="2800" b="1" spc="-5" dirty="0">
                <a:latin typeface="Comic Sans MS"/>
                <a:cs typeface="Comic Sans MS"/>
              </a:rPr>
              <a:t>What is Everyone’s</a:t>
            </a:r>
            <a:r>
              <a:rPr sz="2800" b="1" spc="20" dirty="0">
                <a:latin typeface="Comic Sans MS"/>
                <a:cs typeface="Comic Sans MS"/>
              </a:rPr>
              <a:t> </a:t>
            </a:r>
            <a:r>
              <a:rPr sz="2800" b="1" spc="-5" dirty="0">
                <a:latin typeface="Comic Sans MS"/>
                <a:cs typeface="Comic Sans MS"/>
              </a:rPr>
              <a:t>Role?</a:t>
            </a:r>
            <a:endParaRPr sz="2800">
              <a:latin typeface="Comic Sans MS"/>
              <a:cs typeface="Comic Sans MS"/>
            </a:endParaRPr>
          </a:p>
          <a:p>
            <a:pPr marL="393065" marR="5080" indent="-381000">
              <a:lnSpc>
                <a:spcPct val="100000"/>
              </a:lnSpc>
              <a:spcBef>
                <a:spcPts val="1525"/>
              </a:spcBef>
              <a:tabLst>
                <a:tab pos="697865" algn="l"/>
              </a:tabLst>
            </a:pPr>
            <a:r>
              <a:rPr sz="2200" b="1" spc="-5" dirty="0">
                <a:solidFill>
                  <a:srgbClr val="FF0000"/>
                </a:solidFill>
                <a:latin typeface="Comic Sans MS"/>
                <a:cs typeface="Comic Sans MS"/>
              </a:rPr>
              <a:t>1.		</a:t>
            </a:r>
            <a:r>
              <a:rPr sz="2000" b="1" dirty="0">
                <a:latin typeface="Comic Sans MS"/>
                <a:cs typeface="Comic Sans MS"/>
              </a:rPr>
              <a:t>Learn about compliance </a:t>
            </a:r>
            <a:r>
              <a:rPr sz="2000" b="1" spc="-5" dirty="0">
                <a:latin typeface="Comic Sans MS"/>
                <a:cs typeface="Comic Sans MS"/>
              </a:rPr>
              <a:t>and </a:t>
            </a:r>
            <a:r>
              <a:rPr sz="2000" b="1" dirty="0">
                <a:latin typeface="Comic Sans MS"/>
                <a:cs typeface="Comic Sans MS"/>
              </a:rPr>
              <a:t>if </a:t>
            </a:r>
            <a:r>
              <a:rPr sz="2000" b="1" spc="-5" dirty="0">
                <a:latin typeface="Comic Sans MS"/>
                <a:cs typeface="Comic Sans MS"/>
              </a:rPr>
              <a:t>not sure</a:t>
            </a:r>
            <a:r>
              <a:rPr sz="2000" b="1" spc="-17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ask  </a:t>
            </a:r>
            <a:r>
              <a:rPr sz="2000" b="1" spc="-5" dirty="0">
                <a:latin typeface="Comic Sans MS"/>
                <a:cs typeface="Comic Sans MS"/>
              </a:rPr>
              <a:t>questions.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2058" y="1245627"/>
            <a:ext cx="3486150" cy="21590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  <a:buChar char="-"/>
              <a:tabLst>
                <a:tab pos="278130" algn="l"/>
              </a:tabLst>
            </a:pPr>
            <a:r>
              <a:rPr sz="2000" b="1" dirty="0">
                <a:latin typeface="Comic Sans MS"/>
                <a:cs typeface="Comic Sans MS"/>
              </a:rPr>
              <a:t>Patients</a:t>
            </a:r>
            <a:r>
              <a:rPr sz="2000" b="1" spc="-4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Rights.</a:t>
            </a:r>
            <a:endParaRPr sz="20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  <a:buChar char="-"/>
              <a:tabLst>
                <a:tab pos="2781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Professional Standards </a:t>
            </a:r>
            <a:r>
              <a:rPr sz="2000" b="1" dirty="0">
                <a:latin typeface="Comic Sans MS"/>
                <a:cs typeface="Comic Sans MS"/>
              </a:rPr>
              <a:t>of  Practice.</a:t>
            </a:r>
            <a:endParaRPr sz="2000">
              <a:latin typeface="Comic Sans MS"/>
              <a:cs typeface="Comic Sans MS"/>
            </a:endParaRPr>
          </a:p>
          <a:p>
            <a:pPr marL="277495" indent="-264795">
              <a:lnSpc>
                <a:spcPct val="100000"/>
              </a:lnSpc>
              <a:spcBef>
                <a:spcPts val="1200"/>
              </a:spcBef>
              <a:buChar char="-"/>
              <a:tabLst>
                <a:tab pos="2781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Medicare </a:t>
            </a:r>
            <a:r>
              <a:rPr sz="2000" b="1" dirty="0">
                <a:latin typeface="Comic Sans MS"/>
                <a:cs typeface="Comic Sans MS"/>
              </a:rPr>
              <a:t>Fraud &amp;</a:t>
            </a:r>
            <a:r>
              <a:rPr sz="2000" b="1" spc="-8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Abuse.</a:t>
            </a:r>
            <a:endParaRPr sz="2000">
              <a:latin typeface="Comic Sans MS"/>
              <a:cs typeface="Comic Sans MS"/>
            </a:endParaRPr>
          </a:p>
          <a:p>
            <a:pPr marL="277495" indent="-264795">
              <a:lnSpc>
                <a:spcPct val="100000"/>
              </a:lnSpc>
              <a:spcBef>
                <a:spcPts val="1200"/>
              </a:spcBef>
              <a:buChar char="-"/>
              <a:tabLst>
                <a:tab pos="2781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Inappropriate</a:t>
            </a:r>
            <a:r>
              <a:rPr sz="2000" b="1" spc="-1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Billing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2058" y="3378427"/>
            <a:ext cx="12547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omic Sans MS"/>
                <a:cs typeface="Comic Sans MS"/>
              </a:rPr>
              <a:t>P</a:t>
            </a:r>
            <a:r>
              <a:rPr sz="2000" b="1" spc="-5" dirty="0">
                <a:latin typeface="Comic Sans MS"/>
                <a:cs typeface="Comic Sans MS"/>
              </a:rPr>
              <a:t>r</a:t>
            </a:r>
            <a:r>
              <a:rPr sz="2000" b="1" dirty="0">
                <a:latin typeface="Comic Sans MS"/>
                <a:cs typeface="Comic Sans MS"/>
              </a:rPr>
              <a:t>actic</a:t>
            </a:r>
            <a:r>
              <a:rPr sz="2000" b="1" spc="-5" dirty="0">
                <a:latin typeface="Comic Sans MS"/>
                <a:cs typeface="Comic Sans MS"/>
              </a:rPr>
              <a:t>es</a:t>
            </a:r>
            <a:r>
              <a:rPr sz="2000" b="1" dirty="0">
                <a:latin typeface="Comic Sans MS"/>
                <a:cs typeface="Comic Sans MS"/>
              </a:rPr>
              <a:t>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42701" y="1549780"/>
            <a:ext cx="3399790" cy="155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har char="-"/>
              <a:tabLst>
                <a:tab pos="2781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Professional and Business  Ethics.</a:t>
            </a:r>
            <a:endParaRPr sz="2000">
              <a:latin typeface="Comic Sans MS"/>
              <a:cs typeface="Comic Sans MS"/>
            </a:endParaRPr>
          </a:p>
          <a:p>
            <a:pPr marL="277495" indent="-264795">
              <a:lnSpc>
                <a:spcPct val="100000"/>
              </a:lnSpc>
              <a:spcBef>
                <a:spcPts val="1200"/>
              </a:spcBef>
              <a:buChar char="-"/>
              <a:tabLst>
                <a:tab pos="278130" algn="l"/>
              </a:tabLst>
            </a:pPr>
            <a:r>
              <a:rPr sz="2000" b="1" spc="-5" dirty="0">
                <a:latin typeface="Comic Sans MS"/>
                <a:cs typeface="Comic Sans MS"/>
              </a:rPr>
              <a:t>Bribes/Kickbacks.</a:t>
            </a:r>
            <a:endParaRPr sz="2000">
              <a:latin typeface="Comic Sans MS"/>
              <a:cs typeface="Comic Sans MS"/>
            </a:endParaRPr>
          </a:p>
          <a:p>
            <a:pPr marL="277495" indent="-264795">
              <a:lnSpc>
                <a:spcPct val="100000"/>
              </a:lnSpc>
              <a:spcBef>
                <a:spcPts val="1200"/>
              </a:spcBef>
              <a:buChar char="-"/>
              <a:tabLst>
                <a:tab pos="278130" algn="l"/>
              </a:tabLst>
            </a:pPr>
            <a:r>
              <a:rPr sz="2000" b="1" dirty="0">
                <a:latin typeface="Comic Sans MS"/>
                <a:cs typeface="Comic Sans MS"/>
              </a:rPr>
              <a:t>Conflicts of</a:t>
            </a:r>
            <a:r>
              <a:rPr sz="2000" b="1" spc="-7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Interest.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437863" y="714701"/>
            <a:ext cx="319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Report Suspicions</a:t>
            </a:r>
            <a:r>
              <a:rPr sz="2400" u="heavy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of</a:t>
            </a:r>
            <a:r>
              <a:rPr sz="2400" spc="-5" dirty="0">
                <a:solidFill>
                  <a:srgbClr val="FF0000"/>
                </a:solidFill>
              </a:rPr>
              <a:t>:</a:t>
            </a:r>
            <a:endParaRPr sz="2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65461" y="4976969"/>
            <a:ext cx="40601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" dirty="0">
                <a:latin typeface="Comic Sans MS"/>
                <a:cs typeface="Comic Sans MS"/>
              </a:rPr>
              <a:t>Questions?</a:t>
            </a:r>
            <a:endParaRPr sz="60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81273" y="862513"/>
            <a:ext cx="36766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Conclusion</a:t>
            </a:r>
            <a:endParaRPr sz="6000"/>
          </a:p>
        </p:txBody>
      </p:sp>
      <p:sp>
        <p:nvSpPr>
          <p:cNvPr id="9" name="object 9"/>
          <p:cNvSpPr/>
          <p:nvPr/>
        </p:nvSpPr>
        <p:spPr>
          <a:xfrm>
            <a:off x="3482568" y="2636824"/>
            <a:ext cx="2869448" cy="771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90187" y="2887221"/>
            <a:ext cx="2800985" cy="89916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R="18415" algn="ctr">
              <a:lnSpc>
                <a:spcPct val="100000"/>
              </a:lnSpc>
              <a:spcBef>
                <a:spcPts val="55"/>
              </a:spcBef>
            </a:pPr>
            <a:r>
              <a:rPr sz="3000" b="1" spc="155" dirty="0">
                <a:latin typeface="Verdana"/>
                <a:cs typeface="Verdana"/>
              </a:rPr>
              <a:t>TSCS</a:t>
            </a:r>
            <a:endParaRPr sz="3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sz="1300" spc="50" dirty="0">
                <a:latin typeface="Arial Black"/>
                <a:cs typeface="Arial Black"/>
              </a:rPr>
              <a:t>Taylor </a:t>
            </a:r>
            <a:r>
              <a:rPr sz="1300" spc="55" dirty="0">
                <a:latin typeface="Arial Black"/>
                <a:cs typeface="Arial Black"/>
              </a:rPr>
              <a:t>Special </a:t>
            </a:r>
            <a:r>
              <a:rPr sz="1300" spc="60" dirty="0">
                <a:latin typeface="Arial Black"/>
                <a:cs typeface="Arial Black"/>
              </a:rPr>
              <a:t>Care</a:t>
            </a:r>
            <a:r>
              <a:rPr sz="1300" spc="-65" dirty="0">
                <a:latin typeface="Arial Black"/>
                <a:cs typeface="Arial Black"/>
              </a:rPr>
              <a:t> </a:t>
            </a:r>
            <a:r>
              <a:rPr sz="1300" spc="50" dirty="0">
                <a:latin typeface="Arial Black"/>
                <a:cs typeface="Arial Black"/>
              </a:rPr>
              <a:t>Services</a:t>
            </a:r>
            <a:endParaRPr sz="1300">
              <a:latin typeface="Arial Black"/>
              <a:cs typeface="Arial Black"/>
            </a:endParaRPr>
          </a:p>
          <a:p>
            <a:pPr marR="26670" algn="ctr">
              <a:lnSpc>
                <a:spcPct val="100000"/>
              </a:lnSpc>
              <a:spcBef>
                <a:spcPts val="85"/>
              </a:spcBef>
            </a:pPr>
            <a:r>
              <a:rPr sz="900" spc="35" dirty="0">
                <a:latin typeface="Arial"/>
                <a:cs typeface="Arial"/>
              </a:rPr>
              <a:t>housing </a:t>
            </a:r>
            <a:r>
              <a:rPr sz="900" spc="40" dirty="0">
                <a:latin typeface="Arial"/>
                <a:cs typeface="Arial"/>
              </a:rPr>
              <a:t>● </a:t>
            </a:r>
            <a:r>
              <a:rPr sz="900" spc="25" dirty="0">
                <a:latin typeface="Arial"/>
                <a:cs typeface="Arial"/>
              </a:rPr>
              <a:t>staffing </a:t>
            </a:r>
            <a:r>
              <a:rPr sz="900" spc="40" dirty="0">
                <a:latin typeface="Arial"/>
                <a:cs typeface="Arial"/>
              </a:rPr>
              <a:t>● </a:t>
            </a:r>
            <a:r>
              <a:rPr sz="900" spc="25" dirty="0">
                <a:latin typeface="Arial"/>
                <a:cs typeface="Arial"/>
              </a:rPr>
              <a:t>counseling </a:t>
            </a:r>
            <a:r>
              <a:rPr sz="900" spc="40" dirty="0">
                <a:latin typeface="Arial"/>
                <a:cs typeface="Arial"/>
              </a:rPr>
              <a:t>● </a:t>
            </a:r>
            <a:r>
              <a:rPr sz="900" spc="30" dirty="0">
                <a:latin typeface="Arial"/>
                <a:cs typeface="Arial"/>
              </a:rPr>
              <a:t>on-going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support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64849" y="2752633"/>
            <a:ext cx="614126" cy="579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63325" y="2752633"/>
            <a:ext cx="615950" cy="579120"/>
          </a:xfrm>
          <a:custGeom>
            <a:avLst/>
            <a:gdLst/>
            <a:ahLst/>
            <a:cxnLst/>
            <a:rect l="l" t="t" r="r" b="b"/>
            <a:pathLst>
              <a:path w="615950" h="579120">
                <a:moveTo>
                  <a:pt x="153923" y="0"/>
                </a:moveTo>
                <a:lnTo>
                  <a:pt x="0" y="579074"/>
                </a:lnTo>
                <a:lnTo>
                  <a:pt x="461741" y="579074"/>
                </a:lnTo>
                <a:lnTo>
                  <a:pt x="615650" y="0"/>
                </a:lnTo>
                <a:lnTo>
                  <a:pt x="153923" y="0"/>
                </a:lnTo>
                <a:close/>
              </a:path>
            </a:pathLst>
          </a:custGeom>
          <a:ln w="5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82568" y="3833057"/>
            <a:ext cx="2869448" cy="7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59139" y="2521000"/>
            <a:ext cx="3116580" cy="1505585"/>
          </a:xfrm>
          <a:custGeom>
            <a:avLst/>
            <a:gdLst/>
            <a:ahLst/>
            <a:cxnLst/>
            <a:rect l="l" t="t" r="r" b="b"/>
            <a:pathLst>
              <a:path w="3116579" h="1505585">
                <a:moveTo>
                  <a:pt x="0" y="0"/>
                </a:moveTo>
                <a:lnTo>
                  <a:pt x="0" y="1505580"/>
                </a:lnTo>
                <a:lnTo>
                  <a:pt x="3116321" y="1505580"/>
                </a:lnTo>
                <a:lnTo>
                  <a:pt x="31163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82568" y="2636824"/>
            <a:ext cx="2869448" cy="771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297843" y="2887221"/>
            <a:ext cx="1159510" cy="4692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r>
              <a:rPr sz="3000" b="1" spc="150" dirty="0">
                <a:latin typeface="Verdana"/>
                <a:cs typeface="Verdana"/>
              </a:rPr>
              <a:t>TS</a:t>
            </a:r>
            <a:r>
              <a:rPr sz="3000" b="1" spc="165" dirty="0">
                <a:latin typeface="Verdana"/>
                <a:cs typeface="Verdana"/>
              </a:rPr>
              <a:t>CS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7487" y="3410058"/>
            <a:ext cx="2826385" cy="38735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300" spc="50" dirty="0">
                <a:latin typeface="Arial Black"/>
                <a:cs typeface="Arial Black"/>
              </a:rPr>
              <a:t>Taylor </a:t>
            </a:r>
            <a:r>
              <a:rPr sz="1300" spc="55" dirty="0">
                <a:latin typeface="Arial Black"/>
                <a:cs typeface="Arial Black"/>
              </a:rPr>
              <a:t>Special </a:t>
            </a:r>
            <a:r>
              <a:rPr sz="1300" spc="60" dirty="0">
                <a:latin typeface="Arial Black"/>
                <a:cs typeface="Arial Black"/>
              </a:rPr>
              <a:t>Care</a:t>
            </a:r>
            <a:r>
              <a:rPr sz="1300" spc="-65" dirty="0">
                <a:latin typeface="Arial Black"/>
                <a:cs typeface="Arial Black"/>
              </a:rPr>
              <a:t> </a:t>
            </a:r>
            <a:r>
              <a:rPr sz="1300" spc="50" dirty="0">
                <a:latin typeface="Arial Black"/>
                <a:cs typeface="Arial Black"/>
              </a:rPr>
              <a:t>Services</a:t>
            </a:r>
            <a:endParaRPr sz="13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35" dirty="0">
                <a:latin typeface="Arial"/>
                <a:cs typeface="Arial"/>
              </a:rPr>
              <a:t>housing </a:t>
            </a:r>
            <a:r>
              <a:rPr sz="900" spc="40" dirty="0">
                <a:latin typeface="Arial"/>
                <a:cs typeface="Arial"/>
              </a:rPr>
              <a:t>● </a:t>
            </a:r>
            <a:r>
              <a:rPr sz="900" spc="25" dirty="0">
                <a:latin typeface="Arial"/>
                <a:cs typeface="Arial"/>
              </a:rPr>
              <a:t>staffing </a:t>
            </a:r>
            <a:r>
              <a:rPr sz="900" spc="40" dirty="0">
                <a:latin typeface="Arial"/>
                <a:cs typeface="Arial"/>
              </a:rPr>
              <a:t>● </a:t>
            </a:r>
            <a:r>
              <a:rPr sz="900" spc="25" dirty="0">
                <a:latin typeface="Arial"/>
                <a:cs typeface="Arial"/>
              </a:rPr>
              <a:t>counseling </a:t>
            </a:r>
            <a:r>
              <a:rPr sz="900" spc="40" dirty="0">
                <a:latin typeface="Arial"/>
                <a:cs typeface="Arial"/>
              </a:rPr>
              <a:t>● </a:t>
            </a:r>
            <a:r>
              <a:rPr sz="900" spc="30" dirty="0">
                <a:latin typeface="Arial"/>
                <a:cs typeface="Arial"/>
              </a:rPr>
              <a:t>on-going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support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64849" y="2752633"/>
            <a:ext cx="614126" cy="579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63325" y="2752633"/>
            <a:ext cx="615950" cy="579120"/>
          </a:xfrm>
          <a:custGeom>
            <a:avLst/>
            <a:gdLst/>
            <a:ahLst/>
            <a:cxnLst/>
            <a:rect l="l" t="t" r="r" b="b"/>
            <a:pathLst>
              <a:path w="615950" h="579120">
                <a:moveTo>
                  <a:pt x="153923" y="0"/>
                </a:moveTo>
                <a:lnTo>
                  <a:pt x="0" y="579074"/>
                </a:lnTo>
                <a:lnTo>
                  <a:pt x="461741" y="579074"/>
                </a:lnTo>
                <a:lnTo>
                  <a:pt x="615650" y="0"/>
                </a:lnTo>
                <a:lnTo>
                  <a:pt x="153923" y="0"/>
                </a:lnTo>
                <a:close/>
              </a:path>
            </a:pathLst>
          </a:custGeom>
          <a:ln w="51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82568" y="3833057"/>
            <a:ext cx="2869448" cy="77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45037" y="2696245"/>
            <a:ext cx="1906386" cy="6598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64106" y="3164083"/>
            <a:ext cx="1353199" cy="1859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57070" y="3163318"/>
            <a:ext cx="1260475" cy="0"/>
          </a:xfrm>
          <a:custGeom>
            <a:avLst/>
            <a:gdLst/>
            <a:ahLst/>
            <a:cxnLst/>
            <a:rect l="l" t="t" r="r" b="b"/>
            <a:pathLst>
              <a:path w="1260475">
                <a:moveTo>
                  <a:pt x="0" y="0"/>
                </a:moveTo>
                <a:lnTo>
                  <a:pt x="1260241" y="0"/>
                </a:lnTo>
              </a:path>
            </a:pathLst>
          </a:custGeom>
          <a:ln w="2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18801" y="437361"/>
            <a:ext cx="3954145" cy="13004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 indent="275590">
              <a:lnSpc>
                <a:spcPts val="4750"/>
              </a:lnSpc>
              <a:spcBef>
                <a:spcPts val="700"/>
              </a:spcBef>
            </a:pPr>
            <a:r>
              <a:rPr sz="4400" spc="-5" dirty="0"/>
              <a:t>Sample </a:t>
            </a:r>
            <a:r>
              <a:rPr sz="4400" dirty="0"/>
              <a:t>Quiz  </a:t>
            </a:r>
            <a:r>
              <a:rPr sz="4400" spc="-5" dirty="0"/>
              <a:t>Specific</a:t>
            </a:r>
            <a:r>
              <a:rPr sz="4400" spc="-60" dirty="0"/>
              <a:t> </a:t>
            </a:r>
            <a:r>
              <a:rPr sz="4400" dirty="0"/>
              <a:t>Cases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1100251" y="1755506"/>
            <a:ext cx="7348220" cy="3378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87985" algn="l"/>
              </a:tabLst>
            </a:pPr>
            <a:r>
              <a:rPr sz="2000" b="1" dirty="0">
                <a:latin typeface="Comic Sans MS"/>
                <a:cs typeface="Comic Sans MS"/>
              </a:rPr>
              <a:t>Compliance simply </a:t>
            </a:r>
            <a:r>
              <a:rPr sz="2000" b="1" spc="-5" dirty="0">
                <a:latin typeface="Comic Sans MS"/>
                <a:cs typeface="Comic Sans MS"/>
              </a:rPr>
              <a:t>means adhering </a:t>
            </a:r>
            <a:r>
              <a:rPr sz="2000" b="1" dirty="0">
                <a:latin typeface="Comic Sans MS"/>
                <a:cs typeface="Comic Sans MS"/>
              </a:rPr>
              <a:t>to applicable </a:t>
            </a:r>
            <a:r>
              <a:rPr sz="2000" b="1" spc="-5" dirty="0">
                <a:latin typeface="Comic Sans MS"/>
                <a:cs typeface="Comic Sans MS"/>
              </a:rPr>
              <a:t>statutes  and</a:t>
            </a:r>
            <a:r>
              <a:rPr sz="2000" b="1" spc="-1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regulations.</a:t>
            </a:r>
            <a:endParaRPr sz="2000">
              <a:latin typeface="Comic Sans MS"/>
              <a:cs typeface="Comic Sans MS"/>
            </a:endParaRPr>
          </a:p>
          <a:p>
            <a:pPr marL="1840864">
              <a:lnSpc>
                <a:spcPct val="100000"/>
              </a:lnSpc>
              <a:spcBef>
                <a:spcPts val="2400"/>
              </a:spcBef>
              <a:tabLst>
                <a:tab pos="3669665" algn="l"/>
              </a:tabLst>
            </a:pPr>
            <a:r>
              <a:rPr sz="2000" b="1" spc="-5" dirty="0">
                <a:latin typeface="Comic Sans MS"/>
                <a:cs typeface="Comic Sans MS"/>
              </a:rPr>
              <a:t>True	False</a:t>
            </a:r>
            <a:endParaRPr sz="20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50">
              <a:latin typeface="Times New Roman"/>
              <a:cs typeface="Times New Roman"/>
            </a:endParaRPr>
          </a:p>
          <a:p>
            <a:pPr marL="12700" marR="48260">
              <a:lnSpc>
                <a:spcPct val="100000"/>
              </a:lnSpc>
              <a:buAutoNum type="arabicPeriod" startAt="2"/>
              <a:tabLst>
                <a:tab pos="387985" algn="l"/>
              </a:tabLst>
            </a:pPr>
            <a:r>
              <a:rPr sz="2000" b="1" spc="-5" dirty="0">
                <a:latin typeface="Comic Sans MS"/>
                <a:cs typeface="Comic Sans MS"/>
              </a:rPr>
              <a:t>Corporate </a:t>
            </a:r>
            <a:r>
              <a:rPr sz="2000" b="1" dirty="0">
                <a:latin typeface="Comic Sans MS"/>
                <a:cs typeface="Comic Sans MS"/>
              </a:rPr>
              <a:t>Compliance Plan &amp; Program as </a:t>
            </a:r>
            <a:r>
              <a:rPr sz="2000" b="1" spc="-5" dirty="0">
                <a:latin typeface="Comic Sans MS"/>
                <a:cs typeface="Comic Sans MS"/>
              </a:rPr>
              <a:t>defined by</a:t>
            </a:r>
            <a:r>
              <a:rPr sz="2000" b="1" spc="-16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the  OIG, is a </a:t>
            </a:r>
            <a:r>
              <a:rPr sz="2000" b="1" spc="-5" dirty="0">
                <a:latin typeface="Comic Sans MS"/>
                <a:cs typeface="Comic Sans MS"/>
              </a:rPr>
              <a:t>comprehensive and </a:t>
            </a:r>
            <a:r>
              <a:rPr sz="2000" b="1" dirty="0">
                <a:latin typeface="Comic Sans MS"/>
                <a:cs typeface="Comic Sans MS"/>
              </a:rPr>
              <a:t>formal program </a:t>
            </a:r>
            <a:r>
              <a:rPr sz="2000" b="1" spc="-5" dirty="0">
                <a:latin typeface="Comic Sans MS"/>
                <a:cs typeface="Comic Sans MS"/>
              </a:rPr>
              <a:t>designed </a:t>
            </a:r>
            <a:r>
              <a:rPr sz="2000" b="1" dirty="0">
                <a:latin typeface="Comic Sans MS"/>
                <a:cs typeface="Comic Sans MS"/>
              </a:rPr>
              <a:t>to  </a:t>
            </a:r>
            <a:r>
              <a:rPr sz="2000" b="1" spc="-5" dirty="0">
                <a:latin typeface="Comic Sans MS"/>
                <a:cs typeface="Comic Sans MS"/>
              </a:rPr>
              <a:t>prevent, detect and respond </a:t>
            </a:r>
            <a:r>
              <a:rPr sz="2000" b="1" dirty="0">
                <a:latin typeface="Comic Sans MS"/>
                <a:cs typeface="Comic Sans MS"/>
              </a:rPr>
              <a:t>to violations of the</a:t>
            </a:r>
            <a:r>
              <a:rPr sz="2000" b="1" spc="-14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law.</a:t>
            </a:r>
            <a:endParaRPr sz="2000">
              <a:latin typeface="Comic Sans MS"/>
              <a:cs typeface="Comic Sans MS"/>
            </a:endParaRPr>
          </a:p>
          <a:p>
            <a:pPr marL="1840864">
              <a:lnSpc>
                <a:spcPct val="100000"/>
              </a:lnSpc>
              <a:spcBef>
                <a:spcPts val="2400"/>
              </a:spcBef>
              <a:tabLst>
                <a:tab pos="3669665" algn="l"/>
              </a:tabLst>
            </a:pPr>
            <a:r>
              <a:rPr sz="2000" b="1" spc="-5" dirty="0">
                <a:latin typeface="Comic Sans MS"/>
                <a:cs typeface="Comic Sans MS"/>
              </a:rPr>
              <a:t>True	False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38348" y="2749585"/>
            <a:ext cx="222473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24632" y="2737393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45" y="25908"/>
                </a:lnTo>
                <a:lnTo>
                  <a:pt x="205709" y="25908"/>
                </a:lnTo>
                <a:lnTo>
                  <a:pt x="227045" y="4572"/>
                </a:lnTo>
                <a:lnTo>
                  <a:pt x="245333" y="21336"/>
                </a:lnTo>
                <a:lnTo>
                  <a:pt x="245333" y="252968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3845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3716" y="30988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45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76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3716" y="242300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061" y="225536"/>
                </a:lnTo>
                <a:lnTo>
                  <a:pt x="50276" y="222488"/>
                </a:lnTo>
                <a:close/>
              </a:path>
              <a:path w="250189" h="254635">
                <a:moveTo>
                  <a:pt x="245333" y="252968"/>
                </a:moveTo>
                <a:lnTo>
                  <a:pt x="245333" y="233156"/>
                </a:lnTo>
                <a:lnTo>
                  <a:pt x="227045" y="249920"/>
                </a:lnTo>
                <a:lnTo>
                  <a:pt x="205709" y="228584"/>
                </a:lnTo>
                <a:lnTo>
                  <a:pt x="43845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09" y="254492"/>
                </a:lnTo>
                <a:lnTo>
                  <a:pt x="245333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53" y="27432"/>
                </a:moveTo>
                <a:lnTo>
                  <a:pt x="43845" y="25908"/>
                </a:lnTo>
                <a:lnTo>
                  <a:pt x="13716" y="25908"/>
                </a:lnTo>
                <a:lnTo>
                  <a:pt x="13716" y="30988"/>
                </a:lnTo>
                <a:lnTo>
                  <a:pt x="28956" y="47074"/>
                </a:lnTo>
                <a:lnTo>
                  <a:pt x="28956" y="33528"/>
                </a:lnTo>
                <a:lnTo>
                  <a:pt x="33528" y="27432"/>
                </a:lnTo>
                <a:lnTo>
                  <a:pt x="45453" y="27432"/>
                </a:lnTo>
                <a:close/>
              </a:path>
              <a:path w="250189" h="254635">
                <a:moveTo>
                  <a:pt x="43845" y="228584"/>
                </a:moveTo>
                <a:lnTo>
                  <a:pt x="13716" y="228584"/>
                </a:lnTo>
                <a:lnTo>
                  <a:pt x="25908" y="240776"/>
                </a:lnTo>
                <a:lnTo>
                  <a:pt x="25908" y="245587"/>
                </a:lnTo>
                <a:lnTo>
                  <a:pt x="43845" y="228584"/>
                </a:lnTo>
                <a:close/>
              </a:path>
              <a:path w="250189" h="254635">
                <a:moveTo>
                  <a:pt x="25908" y="245587"/>
                </a:moveTo>
                <a:lnTo>
                  <a:pt x="25908" y="240776"/>
                </a:lnTo>
                <a:lnTo>
                  <a:pt x="13716" y="228584"/>
                </a:lnTo>
                <a:lnTo>
                  <a:pt x="13716" y="242300"/>
                </a:lnTo>
                <a:lnTo>
                  <a:pt x="21336" y="249920"/>
                </a:lnTo>
                <a:lnTo>
                  <a:pt x="25908" y="245587"/>
                </a:lnTo>
                <a:close/>
              </a:path>
              <a:path w="250189" h="254635">
                <a:moveTo>
                  <a:pt x="50276" y="32004"/>
                </a:moveTo>
                <a:lnTo>
                  <a:pt x="45453" y="27432"/>
                </a:lnTo>
                <a:lnTo>
                  <a:pt x="33528" y="27432"/>
                </a:lnTo>
                <a:lnTo>
                  <a:pt x="28956" y="33528"/>
                </a:lnTo>
                <a:lnTo>
                  <a:pt x="28956" y="47074"/>
                </a:lnTo>
                <a:lnTo>
                  <a:pt x="32004" y="50292"/>
                </a:lnTo>
                <a:lnTo>
                  <a:pt x="50276" y="32004"/>
                </a:lnTo>
                <a:close/>
              </a:path>
              <a:path w="250189" h="254635">
                <a:moveTo>
                  <a:pt x="50276" y="44196"/>
                </a:moveTo>
                <a:lnTo>
                  <a:pt x="50276" y="32004"/>
                </a:lnTo>
                <a:lnTo>
                  <a:pt x="32004" y="50292"/>
                </a:lnTo>
                <a:lnTo>
                  <a:pt x="28956" y="47074"/>
                </a:lnTo>
                <a:lnTo>
                  <a:pt x="28956" y="207418"/>
                </a:lnTo>
                <a:lnTo>
                  <a:pt x="32004" y="204200"/>
                </a:lnTo>
                <a:lnTo>
                  <a:pt x="41132" y="213337"/>
                </a:lnTo>
                <a:lnTo>
                  <a:pt x="41132" y="53340"/>
                </a:lnTo>
                <a:lnTo>
                  <a:pt x="50276" y="44196"/>
                </a:lnTo>
                <a:close/>
              </a:path>
              <a:path w="250189" h="254635">
                <a:moveTo>
                  <a:pt x="47061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3845" y="228584"/>
                </a:lnTo>
                <a:lnTo>
                  <a:pt x="47061" y="225536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32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32" y="53340"/>
                </a:lnTo>
                <a:lnTo>
                  <a:pt x="41132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41132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6565" y="225536"/>
                </a:lnTo>
                <a:lnTo>
                  <a:pt x="196565" y="213344"/>
                </a:lnTo>
                <a:lnTo>
                  <a:pt x="208757" y="201152"/>
                </a:lnTo>
                <a:close/>
              </a:path>
              <a:path w="250189" h="254635">
                <a:moveTo>
                  <a:pt x="53324" y="225536"/>
                </a:moveTo>
                <a:lnTo>
                  <a:pt x="53324" y="213344"/>
                </a:lnTo>
                <a:lnTo>
                  <a:pt x="41132" y="201152"/>
                </a:lnTo>
                <a:lnTo>
                  <a:pt x="41132" y="213337"/>
                </a:lnTo>
                <a:lnTo>
                  <a:pt x="50276" y="222488"/>
                </a:lnTo>
                <a:lnTo>
                  <a:pt x="50276" y="225536"/>
                </a:lnTo>
                <a:lnTo>
                  <a:pt x="53324" y="225536"/>
                </a:lnTo>
                <a:close/>
              </a:path>
              <a:path w="250189" h="254635">
                <a:moveTo>
                  <a:pt x="204185" y="27432"/>
                </a:moveTo>
                <a:lnTo>
                  <a:pt x="45453" y="27432"/>
                </a:lnTo>
                <a:lnTo>
                  <a:pt x="50276" y="32004"/>
                </a:lnTo>
                <a:lnTo>
                  <a:pt x="50276" y="44196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65" y="53340"/>
                </a:lnTo>
                <a:lnTo>
                  <a:pt x="196565" y="41148"/>
                </a:lnTo>
                <a:lnTo>
                  <a:pt x="199613" y="44196"/>
                </a:lnTo>
                <a:lnTo>
                  <a:pt x="199613" y="32004"/>
                </a:lnTo>
                <a:lnTo>
                  <a:pt x="204185" y="27432"/>
                </a:lnTo>
                <a:close/>
              </a:path>
              <a:path w="250189" h="254635">
                <a:moveTo>
                  <a:pt x="50276" y="225536"/>
                </a:moveTo>
                <a:lnTo>
                  <a:pt x="50276" y="222488"/>
                </a:lnTo>
                <a:lnTo>
                  <a:pt x="47061" y="225536"/>
                </a:lnTo>
                <a:lnTo>
                  <a:pt x="50276" y="225536"/>
                </a:lnTo>
                <a:close/>
              </a:path>
              <a:path w="250189" h="254635">
                <a:moveTo>
                  <a:pt x="208757" y="53340"/>
                </a:moveTo>
                <a:lnTo>
                  <a:pt x="196565" y="41148"/>
                </a:lnTo>
                <a:lnTo>
                  <a:pt x="196565" y="53340"/>
                </a:lnTo>
                <a:lnTo>
                  <a:pt x="208757" y="53340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208757" y="53340"/>
                </a:lnTo>
                <a:lnTo>
                  <a:pt x="196565" y="53340"/>
                </a:lnTo>
                <a:lnTo>
                  <a:pt x="196565" y="201152"/>
                </a:lnTo>
                <a:lnTo>
                  <a:pt x="208757" y="201152"/>
                </a:lnTo>
                <a:close/>
              </a:path>
              <a:path w="250189" h="254635">
                <a:moveTo>
                  <a:pt x="208757" y="213344"/>
                </a:moveTo>
                <a:lnTo>
                  <a:pt x="208757" y="201152"/>
                </a:lnTo>
                <a:lnTo>
                  <a:pt x="196565" y="213344"/>
                </a:lnTo>
                <a:lnTo>
                  <a:pt x="196565" y="225536"/>
                </a:lnTo>
                <a:lnTo>
                  <a:pt x="199613" y="225536"/>
                </a:lnTo>
                <a:lnTo>
                  <a:pt x="199613" y="222488"/>
                </a:lnTo>
                <a:lnTo>
                  <a:pt x="208757" y="213344"/>
                </a:lnTo>
                <a:close/>
              </a:path>
              <a:path w="250189" h="254635">
                <a:moveTo>
                  <a:pt x="220949" y="47074"/>
                </a:moveTo>
                <a:lnTo>
                  <a:pt x="220949" y="33528"/>
                </a:lnTo>
                <a:lnTo>
                  <a:pt x="216377" y="27432"/>
                </a:lnTo>
                <a:lnTo>
                  <a:pt x="204185" y="27432"/>
                </a:lnTo>
                <a:lnTo>
                  <a:pt x="199613" y="32004"/>
                </a:lnTo>
                <a:lnTo>
                  <a:pt x="217901" y="50292"/>
                </a:lnTo>
                <a:lnTo>
                  <a:pt x="220949" y="47074"/>
                </a:lnTo>
                <a:close/>
              </a:path>
              <a:path w="250189" h="254635">
                <a:moveTo>
                  <a:pt x="220949" y="207418"/>
                </a:moveTo>
                <a:lnTo>
                  <a:pt x="220949" y="47074"/>
                </a:lnTo>
                <a:lnTo>
                  <a:pt x="217901" y="50292"/>
                </a:lnTo>
                <a:lnTo>
                  <a:pt x="199613" y="32004"/>
                </a:lnTo>
                <a:lnTo>
                  <a:pt x="199613" y="44196"/>
                </a:lnTo>
                <a:lnTo>
                  <a:pt x="208757" y="53340"/>
                </a:lnTo>
                <a:lnTo>
                  <a:pt x="208757" y="213344"/>
                </a:lnTo>
                <a:lnTo>
                  <a:pt x="217901" y="204200"/>
                </a:lnTo>
                <a:lnTo>
                  <a:pt x="220949" y="20741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17901" y="204200"/>
                </a:lnTo>
                <a:lnTo>
                  <a:pt x="199613" y="222488"/>
                </a:lnTo>
                <a:lnTo>
                  <a:pt x="202661" y="225536"/>
                </a:lnTo>
                <a:lnTo>
                  <a:pt x="216377" y="225536"/>
                </a:lnTo>
                <a:lnTo>
                  <a:pt x="220949" y="220964"/>
                </a:lnTo>
                <a:lnTo>
                  <a:pt x="220949" y="228584"/>
                </a:lnTo>
                <a:lnTo>
                  <a:pt x="236189" y="228584"/>
                </a:lnTo>
                <a:lnTo>
                  <a:pt x="236189" y="241538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02661" y="225536"/>
                </a:moveTo>
                <a:lnTo>
                  <a:pt x="199613" y="222488"/>
                </a:lnTo>
                <a:lnTo>
                  <a:pt x="199613" y="225536"/>
                </a:lnTo>
                <a:lnTo>
                  <a:pt x="202661" y="225536"/>
                </a:lnTo>
                <a:close/>
              </a:path>
              <a:path w="250189" h="254635">
                <a:moveTo>
                  <a:pt x="220949" y="228584"/>
                </a:moveTo>
                <a:lnTo>
                  <a:pt x="220949" y="220964"/>
                </a:lnTo>
                <a:lnTo>
                  <a:pt x="216377" y="225536"/>
                </a:lnTo>
                <a:lnTo>
                  <a:pt x="202661" y="225536"/>
                </a:lnTo>
                <a:lnTo>
                  <a:pt x="205709" y="228584"/>
                </a:lnTo>
                <a:lnTo>
                  <a:pt x="220949" y="228584"/>
                </a:lnTo>
                <a:close/>
              </a:path>
              <a:path w="250189" h="254635">
                <a:moveTo>
                  <a:pt x="236189" y="30988"/>
                </a:moveTo>
                <a:lnTo>
                  <a:pt x="236189" y="25908"/>
                </a:lnTo>
                <a:lnTo>
                  <a:pt x="205709" y="25908"/>
                </a:lnTo>
                <a:lnTo>
                  <a:pt x="204185" y="27432"/>
                </a:lnTo>
                <a:lnTo>
                  <a:pt x="216377" y="27432"/>
                </a:lnTo>
                <a:lnTo>
                  <a:pt x="220949" y="33528"/>
                </a:lnTo>
                <a:lnTo>
                  <a:pt x="220949" y="47074"/>
                </a:lnTo>
                <a:lnTo>
                  <a:pt x="236189" y="30988"/>
                </a:lnTo>
                <a:close/>
              </a:path>
              <a:path w="250189" h="254635">
                <a:moveTo>
                  <a:pt x="245333" y="21336"/>
                </a:moveTo>
                <a:lnTo>
                  <a:pt x="227045" y="4572"/>
                </a:lnTo>
                <a:lnTo>
                  <a:pt x="205709" y="25908"/>
                </a:lnTo>
                <a:lnTo>
                  <a:pt x="223997" y="25908"/>
                </a:lnTo>
                <a:lnTo>
                  <a:pt x="223997" y="12192"/>
                </a:lnTo>
                <a:lnTo>
                  <a:pt x="236189" y="25908"/>
                </a:lnTo>
                <a:lnTo>
                  <a:pt x="236189" y="30988"/>
                </a:lnTo>
                <a:lnTo>
                  <a:pt x="245333" y="21336"/>
                </a:lnTo>
                <a:close/>
              </a:path>
              <a:path w="250189" h="254635">
                <a:moveTo>
                  <a:pt x="236189" y="228584"/>
                </a:moveTo>
                <a:lnTo>
                  <a:pt x="205709" y="228584"/>
                </a:lnTo>
                <a:lnTo>
                  <a:pt x="223997" y="246872"/>
                </a:lnTo>
                <a:lnTo>
                  <a:pt x="223997" y="240776"/>
                </a:lnTo>
                <a:lnTo>
                  <a:pt x="236189" y="228584"/>
                </a:lnTo>
                <a:close/>
              </a:path>
              <a:path w="250189" h="254635">
                <a:moveTo>
                  <a:pt x="236189" y="25908"/>
                </a:moveTo>
                <a:lnTo>
                  <a:pt x="223997" y="12192"/>
                </a:lnTo>
                <a:lnTo>
                  <a:pt x="223997" y="25908"/>
                </a:lnTo>
                <a:lnTo>
                  <a:pt x="236189" y="2590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45333" y="21336"/>
                </a:lnTo>
                <a:lnTo>
                  <a:pt x="223997" y="43857"/>
                </a:lnTo>
                <a:lnTo>
                  <a:pt x="223997" y="210635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36189" y="241538"/>
                </a:moveTo>
                <a:lnTo>
                  <a:pt x="236189" y="228584"/>
                </a:lnTo>
                <a:lnTo>
                  <a:pt x="223997" y="240776"/>
                </a:lnTo>
                <a:lnTo>
                  <a:pt x="223997" y="246872"/>
                </a:lnTo>
                <a:lnTo>
                  <a:pt x="227045" y="249920"/>
                </a:lnTo>
                <a:lnTo>
                  <a:pt x="236189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25848" y="2749585"/>
            <a:ext cx="224012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13656" y="2737393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45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3845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45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76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0776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61" y="225536"/>
                </a:lnTo>
                <a:lnTo>
                  <a:pt x="50276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7060" y="249920"/>
                </a:lnTo>
                <a:lnTo>
                  <a:pt x="205724" y="228584"/>
                </a:lnTo>
                <a:lnTo>
                  <a:pt x="43845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53" y="27432"/>
                </a:moveTo>
                <a:lnTo>
                  <a:pt x="43845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453" y="27432"/>
                </a:lnTo>
                <a:close/>
              </a:path>
              <a:path w="250189" h="254635">
                <a:moveTo>
                  <a:pt x="43845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7"/>
                </a:lnTo>
                <a:lnTo>
                  <a:pt x="43845" y="228584"/>
                </a:lnTo>
                <a:close/>
              </a:path>
              <a:path w="250189" h="254635">
                <a:moveTo>
                  <a:pt x="25908" y="245587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0776"/>
                </a:lnTo>
                <a:lnTo>
                  <a:pt x="21336" y="249920"/>
                </a:lnTo>
                <a:lnTo>
                  <a:pt x="25908" y="245587"/>
                </a:lnTo>
                <a:close/>
              </a:path>
              <a:path w="250189" h="254635">
                <a:moveTo>
                  <a:pt x="50276" y="32004"/>
                </a:moveTo>
                <a:lnTo>
                  <a:pt x="45453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76" y="32004"/>
                </a:lnTo>
                <a:close/>
              </a:path>
              <a:path w="250189" h="254635">
                <a:moveTo>
                  <a:pt x="50276" y="44196"/>
                </a:moveTo>
                <a:lnTo>
                  <a:pt x="50276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32" y="213337"/>
                </a:lnTo>
                <a:lnTo>
                  <a:pt x="41132" y="53340"/>
                </a:lnTo>
                <a:lnTo>
                  <a:pt x="50276" y="44196"/>
                </a:lnTo>
                <a:close/>
              </a:path>
              <a:path w="250189" h="254635">
                <a:moveTo>
                  <a:pt x="47061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45" y="228584"/>
                </a:lnTo>
                <a:lnTo>
                  <a:pt x="47061" y="225536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32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32" y="53340"/>
                </a:lnTo>
                <a:lnTo>
                  <a:pt x="41132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32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24" y="225536"/>
                </a:moveTo>
                <a:lnTo>
                  <a:pt x="53324" y="213344"/>
                </a:lnTo>
                <a:lnTo>
                  <a:pt x="41132" y="201152"/>
                </a:lnTo>
                <a:lnTo>
                  <a:pt x="41132" y="213337"/>
                </a:lnTo>
                <a:lnTo>
                  <a:pt x="50276" y="222488"/>
                </a:lnTo>
                <a:lnTo>
                  <a:pt x="50276" y="225536"/>
                </a:lnTo>
                <a:lnTo>
                  <a:pt x="53324" y="225536"/>
                </a:lnTo>
                <a:close/>
              </a:path>
              <a:path w="250189" h="254635">
                <a:moveTo>
                  <a:pt x="204200" y="27432"/>
                </a:moveTo>
                <a:lnTo>
                  <a:pt x="45453" y="27432"/>
                </a:lnTo>
                <a:lnTo>
                  <a:pt x="50276" y="32004"/>
                </a:lnTo>
                <a:lnTo>
                  <a:pt x="50276" y="44196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50189" h="254635">
                <a:moveTo>
                  <a:pt x="50276" y="225536"/>
                </a:moveTo>
                <a:lnTo>
                  <a:pt x="50276" y="222488"/>
                </a:lnTo>
                <a:lnTo>
                  <a:pt x="47061" y="225536"/>
                </a:lnTo>
                <a:lnTo>
                  <a:pt x="50276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8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67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676" y="225536"/>
                </a:lnTo>
                <a:lnTo>
                  <a:pt x="205724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724" y="228584"/>
                </a:lnTo>
                <a:lnTo>
                  <a:pt x="224012" y="246872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1538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72"/>
                </a:lnTo>
                <a:lnTo>
                  <a:pt x="227060" y="249920"/>
                </a:lnTo>
                <a:lnTo>
                  <a:pt x="236204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59361" y="4883002"/>
            <a:ext cx="224012" cy="228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47184" y="4870810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80" y="0"/>
                </a:lnTo>
                <a:lnTo>
                  <a:pt x="0" y="6096"/>
                </a:lnTo>
                <a:lnTo>
                  <a:pt x="0" y="248396"/>
                </a:lnTo>
                <a:lnTo>
                  <a:pt x="3032" y="251437"/>
                </a:lnTo>
                <a:lnTo>
                  <a:pt x="3032" y="21336"/>
                </a:lnTo>
                <a:lnTo>
                  <a:pt x="21320" y="4572"/>
                </a:lnTo>
                <a:lnTo>
                  <a:pt x="43842" y="25908"/>
                </a:lnTo>
                <a:lnTo>
                  <a:pt x="205721" y="25908"/>
                </a:lnTo>
                <a:lnTo>
                  <a:pt x="227045" y="4572"/>
                </a:lnTo>
                <a:lnTo>
                  <a:pt x="245333" y="21336"/>
                </a:lnTo>
                <a:lnTo>
                  <a:pt x="245333" y="252968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3842" y="25908"/>
                </a:moveTo>
                <a:lnTo>
                  <a:pt x="21320" y="4572"/>
                </a:lnTo>
                <a:lnTo>
                  <a:pt x="3032" y="21336"/>
                </a:lnTo>
                <a:lnTo>
                  <a:pt x="12176" y="30480"/>
                </a:lnTo>
                <a:lnTo>
                  <a:pt x="12176" y="25908"/>
                </a:lnTo>
                <a:lnTo>
                  <a:pt x="25892" y="12192"/>
                </a:lnTo>
                <a:lnTo>
                  <a:pt x="25892" y="25908"/>
                </a:lnTo>
                <a:lnTo>
                  <a:pt x="43842" y="25908"/>
                </a:lnTo>
                <a:close/>
              </a:path>
              <a:path w="250189" h="254635">
                <a:moveTo>
                  <a:pt x="25892" y="210296"/>
                </a:moveTo>
                <a:lnTo>
                  <a:pt x="25892" y="44196"/>
                </a:lnTo>
                <a:lnTo>
                  <a:pt x="3032" y="21336"/>
                </a:lnTo>
                <a:lnTo>
                  <a:pt x="3032" y="233156"/>
                </a:lnTo>
                <a:lnTo>
                  <a:pt x="25892" y="210296"/>
                </a:lnTo>
                <a:close/>
              </a:path>
              <a:path w="250189" h="254635">
                <a:moveTo>
                  <a:pt x="50276" y="222488"/>
                </a:moveTo>
                <a:lnTo>
                  <a:pt x="31988" y="204200"/>
                </a:lnTo>
                <a:lnTo>
                  <a:pt x="3032" y="233156"/>
                </a:lnTo>
                <a:lnTo>
                  <a:pt x="12176" y="241538"/>
                </a:lnTo>
                <a:lnTo>
                  <a:pt x="12176" y="228584"/>
                </a:lnTo>
                <a:lnTo>
                  <a:pt x="27416" y="228584"/>
                </a:lnTo>
                <a:lnTo>
                  <a:pt x="27416" y="220964"/>
                </a:lnTo>
                <a:lnTo>
                  <a:pt x="33512" y="225536"/>
                </a:lnTo>
                <a:lnTo>
                  <a:pt x="47059" y="225536"/>
                </a:lnTo>
                <a:lnTo>
                  <a:pt x="50276" y="222488"/>
                </a:lnTo>
                <a:close/>
              </a:path>
              <a:path w="250189" h="254635">
                <a:moveTo>
                  <a:pt x="245333" y="252968"/>
                </a:moveTo>
                <a:lnTo>
                  <a:pt x="245333" y="233156"/>
                </a:lnTo>
                <a:lnTo>
                  <a:pt x="227045" y="249920"/>
                </a:lnTo>
                <a:lnTo>
                  <a:pt x="205721" y="228584"/>
                </a:lnTo>
                <a:lnTo>
                  <a:pt x="43842" y="228584"/>
                </a:lnTo>
                <a:lnTo>
                  <a:pt x="21320" y="249920"/>
                </a:lnTo>
                <a:lnTo>
                  <a:pt x="3032" y="233156"/>
                </a:lnTo>
                <a:lnTo>
                  <a:pt x="3032" y="251437"/>
                </a:lnTo>
                <a:lnTo>
                  <a:pt x="6080" y="254492"/>
                </a:lnTo>
                <a:lnTo>
                  <a:pt x="243809" y="254492"/>
                </a:lnTo>
                <a:lnTo>
                  <a:pt x="245333" y="252968"/>
                </a:lnTo>
                <a:close/>
              </a:path>
              <a:path w="250189" h="254635">
                <a:moveTo>
                  <a:pt x="25892" y="25908"/>
                </a:moveTo>
                <a:lnTo>
                  <a:pt x="25892" y="12192"/>
                </a:lnTo>
                <a:lnTo>
                  <a:pt x="12176" y="25908"/>
                </a:lnTo>
                <a:lnTo>
                  <a:pt x="25892" y="25908"/>
                </a:lnTo>
                <a:close/>
              </a:path>
              <a:path w="250189" h="254635">
                <a:moveTo>
                  <a:pt x="45450" y="27432"/>
                </a:moveTo>
                <a:lnTo>
                  <a:pt x="43842" y="25908"/>
                </a:lnTo>
                <a:lnTo>
                  <a:pt x="12176" y="25908"/>
                </a:lnTo>
                <a:lnTo>
                  <a:pt x="12176" y="30480"/>
                </a:lnTo>
                <a:lnTo>
                  <a:pt x="27416" y="45720"/>
                </a:lnTo>
                <a:lnTo>
                  <a:pt x="27416" y="33528"/>
                </a:lnTo>
                <a:lnTo>
                  <a:pt x="33512" y="27432"/>
                </a:lnTo>
                <a:lnTo>
                  <a:pt x="45450" y="27432"/>
                </a:lnTo>
                <a:close/>
              </a:path>
              <a:path w="250189" h="254635">
                <a:moveTo>
                  <a:pt x="43842" y="228584"/>
                </a:moveTo>
                <a:lnTo>
                  <a:pt x="12176" y="228584"/>
                </a:lnTo>
                <a:lnTo>
                  <a:pt x="25892" y="240776"/>
                </a:lnTo>
                <a:lnTo>
                  <a:pt x="25892" y="245589"/>
                </a:lnTo>
                <a:lnTo>
                  <a:pt x="43842" y="228584"/>
                </a:lnTo>
                <a:close/>
              </a:path>
              <a:path w="250189" h="254635">
                <a:moveTo>
                  <a:pt x="25892" y="245589"/>
                </a:moveTo>
                <a:lnTo>
                  <a:pt x="25892" y="240776"/>
                </a:lnTo>
                <a:lnTo>
                  <a:pt x="12176" y="228584"/>
                </a:lnTo>
                <a:lnTo>
                  <a:pt x="12176" y="241538"/>
                </a:lnTo>
                <a:lnTo>
                  <a:pt x="21320" y="249920"/>
                </a:lnTo>
                <a:lnTo>
                  <a:pt x="25892" y="245589"/>
                </a:lnTo>
                <a:close/>
              </a:path>
              <a:path w="250189" h="254635">
                <a:moveTo>
                  <a:pt x="50276" y="32004"/>
                </a:moveTo>
                <a:lnTo>
                  <a:pt x="45450" y="27432"/>
                </a:lnTo>
                <a:lnTo>
                  <a:pt x="33512" y="27432"/>
                </a:lnTo>
                <a:lnTo>
                  <a:pt x="27416" y="33528"/>
                </a:lnTo>
                <a:lnTo>
                  <a:pt x="27416" y="45720"/>
                </a:lnTo>
                <a:lnTo>
                  <a:pt x="31988" y="50292"/>
                </a:lnTo>
                <a:lnTo>
                  <a:pt x="50276" y="32004"/>
                </a:lnTo>
                <a:close/>
              </a:path>
              <a:path w="250189" h="254635">
                <a:moveTo>
                  <a:pt x="50276" y="44196"/>
                </a:moveTo>
                <a:lnTo>
                  <a:pt x="50276" y="32004"/>
                </a:lnTo>
                <a:lnTo>
                  <a:pt x="31988" y="50292"/>
                </a:lnTo>
                <a:lnTo>
                  <a:pt x="27416" y="45720"/>
                </a:lnTo>
                <a:lnTo>
                  <a:pt x="27416" y="208772"/>
                </a:lnTo>
                <a:lnTo>
                  <a:pt x="31988" y="204200"/>
                </a:lnTo>
                <a:lnTo>
                  <a:pt x="41132" y="213344"/>
                </a:lnTo>
                <a:lnTo>
                  <a:pt x="41132" y="53340"/>
                </a:lnTo>
                <a:lnTo>
                  <a:pt x="50276" y="44196"/>
                </a:lnTo>
                <a:close/>
              </a:path>
              <a:path w="250189" h="254635">
                <a:moveTo>
                  <a:pt x="47059" y="225536"/>
                </a:moveTo>
                <a:lnTo>
                  <a:pt x="33512" y="225536"/>
                </a:lnTo>
                <a:lnTo>
                  <a:pt x="27416" y="220964"/>
                </a:lnTo>
                <a:lnTo>
                  <a:pt x="27416" y="228584"/>
                </a:lnTo>
                <a:lnTo>
                  <a:pt x="43842" y="228584"/>
                </a:lnTo>
                <a:lnTo>
                  <a:pt x="47059" y="225536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32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32" y="53340"/>
                </a:lnTo>
                <a:lnTo>
                  <a:pt x="41132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32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24" y="225536"/>
                </a:moveTo>
                <a:lnTo>
                  <a:pt x="53324" y="213344"/>
                </a:lnTo>
                <a:lnTo>
                  <a:pt x="41132" y="201152"/>
                </a:lnTo>
                <a:lnTo>
                  <a:pt x="41132" y="213344"/>
                </a:lnTo>
                <a:lnTo>
                  <a:pt x="50276" y="222488"/>
                </a:lnTo>
                <a:lnTo>
                  <a:pt x="50276" y="225536"/>
                </a:lnTo>
                <a:lnTo>
                  <a:pt x="53324" y="225536"/>
                </a:lnTo>
                <a:close/>
              </a:path>
              <a:path w="250189" h="254635">
                <a:moveTo>
                  <a:pt x="204198" y="27432"/>
                </a:moveTo>
                <a:lnTo>
                  <a:pt x="45450" y="27432"/>
                </a:lnTo>
                <a:lnTo>
                  <a:pt x="50276" y="32004"/>
                </a:lnTo>
                <a:lnTo>
                  <a:pt x="50276" y="44196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198" y="27432"/>
                </a:lnTo>
                <a:close/>
              </a:path>
              <a:path w="250189" h="254635">
                <a:moveTo>
                  <a:pt x="50276" y="225536"/>
                </a:moveTo>
                <a:lnTo>
                  <a:pt x="50276" y="222488"/>
                </a:lnTo>
                <a:lnTo>
                  <a:pt x="47059" y="225536"/>
                </a:lnTo>
                <a:lnTo>
                  <a:pt x="50276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37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37"/>
                </a:lnTo>
                <a:close/>
              </a:path>
              <a:path w="250189" h="254635">
                <a:moveTo>
                  <a:pt x="220949" y="47074"/>
                </a:moveTo>
                <a:lnTo>
                  <a:pt x="220949" y="33528"/>
                </a:lnTo>
                <a:lnTo>
                  <a:pt x="214868" y="27432"/>
                </a:lnTo>
                <a:lnTo>
                  <a:pt x="204198" y="27432"/>
                </a:lnTo>
                <a:lnTo>
                  <a:pt x="199628" y="32004"/>
                </a:lnTo>
                <a:lnTo>
                  <a:pt x="217901" y="50292"/>
                </a:lnTo>
                <a:lnTo>
                  <a:pt x="220949" y="47074"/>
                </a:lnTo>
                <a:close/>
              </a:path>
              <a:path w="250189" h="254635">
                <a:moveTo>
                  <a:pt x="220949" y="207418"/>
                </a:moveTo>
                <a:lnTo>
                  <a:pt x="220949" y="47074"/>
                </a:lnTo>
                <a:lnTo>
                  <a:pt x="217901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37"/>
                </a:lnTo>
                <a:lnTo>
                  <a:pt x="217901" y="204200"/>
                </a:lnTo>
                <a:lnTo>
                  <a:pt x="220949" y="20741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17901" y="204200"/>
                </a:lnTo>
                <a:lnTo>
                  <a:pt x="199628" y="222488"/>
                </a:lnTo>
                <a:lnTo>
                  <a:pt x="202675" y="225536"/>
                </a:lnTo>
                <a:lnTo>
                  <a:pt x="214868" y="225536"/>
                </a:lnTo>
                <a:lnTo>
                  <a:pt x="220949" y="220964"/>
                </a:lnTo>
                <a:lnTo>
                  <a:pt x="220949" y="228584"/>
                </a:lnTo>
                <a:lnTo>
                  <a:pt x="236189" y="228584"/>
                </a:lnTo>
                <a:lnTo>
                  <a:pt x="236189" y="241538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02675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5" y="225536"/>
                </a:lnTo>
                <a:close/>
              </a:path>
              <a:path w="250189" h="254635">
                <a:moveTo>
                  <a:pt x="220949" y="228584"/>
                </a:moveTo>
                <a:lnTo>
                  <a:pt x="220949" y="220964"/>
                </a:lnTo>
                <a:lnTo>
                  <a:pt x="214868" y="225536"/>
                </a:lnTo>
                <a:lnTo>
                  <a:pt x="202675" y="225536"/>
                </a:lnTo>
                <a:lnTo>
                  <a:pt x="205721" y="228584"/>
                </a:lnTo>
                <a:lnTo>
                  <a:pt x="220949" y="228584"/>
                </a:lnTo>
                <a:close/>
              </a:path>
              <a:path w="250189" h="254635">
                <a:moveTo>
                  <a:pt x="236189" y="30988"/>
                </a:moveTo>
                <a:lnTo>
                  <a:pt x="236189" y="25908"/>
                </a:lnTo>
                <a:lnTo>
                  <a:pt x="205721" y="25908"/>
                </a:lnTo>
                <a:lnTo>
                  <a:pt x="204198" y="27432"/>
                </a:lnTo>
                <a:lnTo>
                  <a:pt x="214868" y="27432"/>
                </a:lnTo>
                <a:lnTo>
                  <a:pt x="220949" y="33528"/>
                </a:lnTo>
                <a:lnTo>
                  <a:pt x="220949" y="47074"/>
                </a:lnTo>
                <a:lnTo>
                  <a:pt x="236189" y="30988"/>
                </a:lnTo>
                <a:close/>
              </a:path>
              <a:path w="250189" h="254635">
                <a:moveTo>
                  <a:pt x="245333" y="21336"/>
                </a:moveTo>
                <a:lnTo>
                  <a:pt x="227045" y="4572"/>
                </a:lnTo>
                <a:lnTo>
                  <a:pt x="205721" y="25908"/>
                </a:lnTo>
                <a:lnTo>
                  <a:pt x="223997" y="25908"/>
                </a:lnTo>
                <a:lnTo>
                  <a:pt x="223997" y="12192"/>
                </a:lnTo>
                <a:lnTo>
                  <a:pt x="236189" y="25908"/>
                </a:lnTo>
                <a:lnTo>
                  <a:pt x="236189" y="30988"/>
                </a:lnTo>
                <a:lnTo>
                  <a:pt x="245333" y="21336"/>
                </a:lnTo>
                <a:close/>
              </a:path>
              <a:path w="250189" h="254635">
                <a:moveTo>
                  <a:pt x="236189" y="228584"/>
                </a:moveTo>
                <a:lnTo>
                  <a:pt x="205721" y="228584"/>
                </a:lnTo>
                <a:lnTo>
                  <a:pt x="223997" y="246871"/>
                </a:lnTo>
                <a:lnTo>
                  <a:pt x="223997" y="240776"/>
                </a:lnTo>
                <a:lnTo>
                  <a:pt x="236189" y="228584"/>
                </a:lnTo>
                <a:close/>
              </a:path>
              <a:path w="250189" h="254635">
                <a:moveTo>
                  <a:pt x="236189" y="25908"/>
                </a:moveTo>
                <a:lnTo>
                  <a:pt x="223997" y="12192"/>
                </a:lnTo>
                <a:lnTo>
                  <a:pt x="223997" y="25908"/>
                </a:lnTo>
                <a:lnTo>
                  <a:pt x="236189" y="2590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45333" y="21336"/>
                </a:lnTo>
                <a:lnTo>
                  <a:pt x="223997" y="43857"/>
                </a:lnTo>
                <a:lnTo>
                  <a:pt x="223997" y="210635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36189" y="241538"/>
                </a:moveTo>
                <a:lnTo>
                  <a:pt x="236189" y="228584"/>
                </a:lnTo>
                <a:lnTo>
                  <a:pt x="223997" y="240776"/>
                </a:lnTo>
                <a:lnTo>
                  <a:pt x="223997" y="246871"/>
                </a:lnTo>
                <a:lnTo>
                  <a:pt x="227045" y="249920"/>
                </a:lnTo>
                <a:lnTo>
                  <a:pt x="236189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41396" y="4883002"/>
            <a:ext cx="222473" cy="2285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27680" y="4870810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45" y="25908"/>
                </a:lnTo>
                <a:lnTo>
                  <a:pt x="206048" y="25908"/>
                </a:lnTo>
                <a:lnTo>
                  <a:pt x="228569" y="4572"/>
                </a:lnTo>
                <a:lnTo>
                  <a:pt x="245333" y="21336"/>
                </a:lnTo>
                <a:lnTo>
                  <a:pt x="245333" y="252968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3845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3716" y="30988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45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76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3716" y="242300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061" y="225536"/>
                </a:lnTo>
                <a:lnTo>
                  <a:pt x="50276" y="222488"/>
                </a:lnTo>
                <a:close/>
              </a:path>
              <a:path w="250189" h="254635">
                <a:moveTo>
                  <a:pt x="245333" y="252968"/>
                </a:moveTo>
                <a:lnTo>
                  <a:pt x="245333" y="233156"/>
                </a:lnTo>
                <a:lnTo>
                  <a:pt x="228569" y="249920"/>
                </a:lnTo>
                <a:lnTo>
                  <a:pt x="206048" y="228584"/>
                </a:lnTo>
                <a:lnTo>
                  <a:pt x="43845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09" y="254492"/>
                </a:lnTo>
                <a:lnTo>
                  <a:pt x="245333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53" y="27432"/>
                </a:moveTo>
                <a:lnTo>
                  <a:pt x="43845" y="25908"/>
                </a:lnTo>
                <a:lnTo>
                  <a:pt x="13716" y="25908"/>
                </a:lnTo>
                <a:lnTo>
                  <a:pt x="13716" y="30988"/>
                </a:lnTo>
                <a:lnTo>
                  <a:pt x="28956" y="47074"/>
                </a:lnTo>
                <a:lnTo>
                  <a:pt x="28956" y="33528"/>
                </a:lnTo>
                <a:lnTo>
                  <a:pt x="33528" y="27432"/>
                </a:lnTo>
                <a:lnTo>
                  <a:pt x="45453" y="27432"/>
                </a:lnTo>
                <a:close/>
              </a:path>
              <a:path w="250189" h="254635">
                <a:moveTo>
                  <a:pt x="43845" y="228584"/>
                </a:moveTo>
                <a:lnTo>
                  <a:pt x="13716" y="228584"/>
                </a:lnTo>
                <a:lnTo>
                  <a:pt x="25908" y="240776"/>
                </a:lnTo>
                <a:lnTo>
                  <a:pt x="25908" y="245587"/>
                </a:lnTo>
                <a:lnTo>
                  <a:pt x="43845" y="228584"/>
                </a:lnTo>
                <a:close/>
              </a:path>
              <a:path w="250189" h="254635">
                <a:moveTo>
                  <a:pt x="25908" y="245587"/>
                </a:moveTo>
                <a:lnTo>
                  <a:pt x="25908" y="240776"/>
                </a:lnTo>
                <a:lnTo>
                  <a:pt x="13716" y="228584"/>
                </a:lnTo>
                <a:lnTo>
                  <a:pt x="13716" y="242300"/>
                </a:lnTo>
                <a:lnTo>
                  <a:pt x="21336" y="249920"/>
                </a:lnTo>
                <a:lnTo>
                  <a:pt x="25908" y="245587"/>
                </a:lnTo>
                <a:close/>
              </a:path>
              <a:path w="250189" h="254635">
                <a:moveTo>
                  <a:pt x="50276" y="32004"/>
                </a:moveTo>
                <a:lnTo>
                  <a:pt x="45453" y="27432"/>
                </a:lnTo>
                <a:lnTo>
                  <a:pt x="33528" y="27432"/>
                </a:lnTo>
                <a:lnTo>
                  <a:pt x="28956" y="33528"/>
                </a:lnTo>
                <a:lnTo>
                  <a:pt x="28956" y="47074"/>
                </a:lnTo>
                <a:lnTo>
                  <a:pt x="32004" y="50292"/>
                </a:lnTo>
                <a:lnTo>
                  <a:pt x="50276" y="32004"/>
                </a:lnTo>
                <a:close/>
              </a:path>
              <a:path w="250189" h="254635">
                <a:moveTo>
                  <a:pt x="50276" y="44196"/>
                </a:moveTo>
                <a:lnTo>
                  <a:pt x="50276" y="32004"/>
                </a:lnTo>
                <a:lnTo>
                  <a:pt x="32004" y="50292"/>
                </a:lnTo>
                <a:lnTo>
                  <a:pt x="28956" y="47074"/>
                </a:lnTo>
                <a:lnTo>
                  <a:pt x="28956" y="207418"/>
                </a:lnTo>
                <a:lnTo>
                  <a:pt x="32004" y="204200"/>
                </a:lnTo>
                <a:lnTo>
                  <a:pt x="41132" y="213337"/>
                </a:lnTo>
                <a:lnTo>
                  <a:pt x="41132" y="53340"/>
                </a:lnTo>
                <a:lnTo>
                  <a:pt x="50276" y="44196"/>
                </a:lnTo>
                <a:close/>
              </a:path>
              <a:path w="250189" h="254635">
                <a:moveTo>
                  <a:pt x="47061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3845" y="228584"/>
                </a:lnTo>
                <a:lnTo>
                  <a:pt x="47061" y="225536"/>
                </a:lnTo>
                <a:close/>
              </a:path>
              <a:path w="250189" h="254635">
                <a:moveTo>
                  <a:pt x="53324" y="53340"/>
                </a:moveTo>
                <a:lnTo>
                  <a:pt x="53324" y="41148"/>
                </a:lnTo>
                <a:lnTo>
                  <a:pt x="41132" y="53340"/>
                </a:lnTo>
                <a:lnTo>
                  <a:pt x="53324" y="53340"/>
                </a:lnTo>
                <a:close/>
              </a:path>
              <a:path w="250189" h="254635">
                <a:moveTo>
                  <a:pt x="53324" y="201152"/>
                </a:moveTo>
                <a:lnTo>
                  <a:pt x="53324" y="53340"/>
                </a:lnTo>
                <a:lnTo>
                  <a:pt x="41132" y="53340"/>
                </a:lnTo>
                <a:lnTo>
                  <a:pt x="41132" y="201152"/>
                </a:lnTo>
                <a:lnTo>
                  <a:pt x="53324" y="201152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41132" y="201152"/>
                </a:lnTo>
                <a:lnTo>
                  <a:pt x="53324" y="213344"/>
                </a:lnTo>
                <a:lnTo>
                  <a:pt x="53324" y="225536"/>
                </a:lnTo>
                <a:lnTo>
                  <a:pt x="196565" y="225536"/>
                </a:lnTo>
                <a:lnTo>
                  <a:pt x="196565" y="213344"/>
                </a:lnTo>
                <a:lnTo>
                  <a:pt x="208757" y="201152"/>
                </a:lnTo>
                <a:close/>
              </a:path>
              <a:path w="250189" h="254635">
                <a:moveTo>
                  <a:pt x="53324" y="225536"/>
                </a:moveTo>
                <a:lnTo>
                  <a:pt x="53324" y="213344"/>
                </a:lnTo>
                <a:lnTo>
                  <a:pt x="41132" y="201152"/>
                </a:lnTo>
                <a:lnTo>
                  <a:pt x="41132" y="213337"/>
                </a:lnTo>
                <a:lnTo>
                  <a:pt x="50276" y="222488"/>
                </a:lnTo>
                <a:lnTo>
                  <a:pt x="50276" y="225536"/>
                </a:lnTo>
                <a:lnTo>
                  <a:pt x="53324" y="225536"/>
                </a:lnTo>
                <a:close/>
              </a:path>
              <a:path w="250189" h="254635">
                <a:moveTo>
                  <a:pt x="204439" y="27432"/>
                </a:moveTo>
                <a:lnTo>
                  <a:pt x="45453" y="27432"/>
                </a:lnTo>
                <a:lnTo>
                  <a:pt x="50276" y="32004"/>
                </a:lnTo>
                <a:lnTo>
                  <a:pt x="50276" y="44196"/>
                </a:lnTo>
                <a:lnTo>
                  <a:pt x="53324" y="41148"/>
                </a:lnTo>
                <a:lnTo>
                  <a:pt x="53324" y="53340"/>
                </a:lnTo>
                <a:lnTo>
                  <a:pt x="196565" y="53340"/>
                </a:lnTo>
                <a:lnTo>
                  <a:pt x="196565" y="41148"/>
                </a:lnTo>
                <a:lnTo>
                  <a:pt x="199613" y="44196"/>
                </a:lnTo>
                <a:lnTo>
                  <a:pt x="199613" y="32004"/>
                </a:lnTo>
                <a:lnTo>
                  <a:pt x="204439" y="27432"/>
                </a:lnTo>
                <a:close/>
              </a:path>
              <a:path w="250189" h="254635">
                <a:moveTo>
                  <a:pt x="50276" y="225536"/>
                </a:moveTo>
                <a:lnTo>
                  <a:pt x="50276" y="222488"/>
                </a:lnTo>
                <a:lnTo>
                  <a:pt x="47061" y="225536"/>
                </a:lnTo>
                <a:lnTo>
                  <a:pt x="50276" y="225536"/>
                </a:lnTo>
                <a:close/>
              </a:path>
              <a:path w="250189" h="254635">
                <a:moveTo>
                  <a:pt x="208757" y="53340"/>
                </a:moveTo>
                <a:lnTo>
                  <a:pt x="196565" y="41148"/>
                </a:lnTo>
                <a:lnTo>
                  <a:pt x="196565" y="53340"/>
                </a:lnTo>
                <a:lnTo>
                  <a:pt x="208757" y="53340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208757" y="53340"/>
                </a:lnTo>
                <a:lnTo>
                  <a:pt x="196565" y="53340"/>
                </a:lnTo>
                <a:lnTo>
                  <a:pt x="196565" y="201152"/>
                </a:lnTo>
                <a:lnTo>
                  <a:pt x="208757" y="201152"/>
                </a:lnTo>
                <a:close/>
              </a:path>
              <a:path w="250189" h="254635">
                <a:moveTo>
                  <a:pt x="208757" y="213344"/>
                </a:moveTo>
                <a:lnTo>
                  <a:pt x="208757" y="201152"/>
                </a:lnTo>
                <a:lnTo>
                  <a:pt x="196565" y="213344"/>
                </a:lnTo>
                <a:lnTo>
                  <a:pt x="196565" y="225536"/>
                </a:lnTo>
                <a:lnTo>
                  <a:pt x="199613" y="225536"/>
                </a:lnTo>
                <a:lnTo>
                  <a:pt x="199613" y="222488"/>
                </a:lnTo>
                <a:lnTo>
                  <a:pt x="208757" y="213344"/>
                </a:lnTo>
                <a:close/>
              </a:path>
              <a:path w="250189" h="254635">
                <a:moveTo>
                  <a:pt x="220949" y="47074"/>
                </a:moveTo>
                <a:lnTo>
                  <a:pt x="220949" y="33528"/>
                </a:lnTo>
                <a:lnTo>
                  <a:pt x="216377" y="27432"/>
                </a:lnTo>
                <a:lnTo>
                  <a:pt x="204439" y="27432"/>
                </a:lnTo>
                <a:lnTo>
                  <a:pt x="199613" y="32004"/>
                </a:lnTo>
                <a:lnTo>
                  <a:pt x="217901" y="50292"/>
                </a:lnTo>
                <a:lnTo>
                  <a:pt x="220949" y="47074"/>
                </a:lnTo>
                <a:close/>
              </a:path>
              <a:path w="250189" h="254635">
                <a:moveTo>
                  <a:pt x="220949" y="207418"/>
                </a:moveTo>
                <a:lnTo>
                  <a:pt x="220949" y="47074"/>
                </a:lnTo>
                <a:lnTo>
                  <a:pt x="217901" y="50292"/>
                </a:lnTo>
                <a:lnTo>
                  <a:pt x="199613" y="32004"/>
                </a:lnTo>
                <a:lnTo>
                  <a:pt x="199613" y="44196"/>
                </a:lnTo>
                <a:lnTo>
                  <a:pt x="208757" y="53340"/>
                </a:lnTo>
                <a:lnTo>
                  <a:pt x="208757" y="213344"/>
                </a:lnTo>
                <a:lnTo>
                  <a:pt x="217901" y="204200"/>
                </a:lnTo>
                <a:lnTo>
                  <a:pt x="220949" y="20741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17901" y="204200"/>
                </a:lnTo>
                <a:lnTo>
                  <a:pt x="199613" y="222488"/>
                </a:lnTo>
                <a:lnTo>
                  <a:pt x="202830" y="225536"/>
                </a:lnTo>
                <a:lnTo>
                  <a:pt x="216377" y="225536"/>
                </a:lnTo>
                <a:lnTo>
                  <a:pt x="220949" y="220964"/>
                </a:lnTo>
                <a:lnTo>
                  <a:pt x="220949" y="228584"/>
                </a:lnTo>
                <a:lnTo>
                  <a:pt x="236189" y="228584"/>
                </a:lnTo>
                <a:lnTo>
                  <a:pt x="236189" y="242300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02830" y="225536"/>
                </a:moveTo>
                <a:lnTo>
                  <a:pt x="199613" y="222488"/>
                </a:lnTo>
                <a:lnTo>
                  <a:pt x="199613" y="225536"/>
                </a:lnTo>
                <a:lnTo>
                  <a:pt x="202830" y="225536"/>
                </a:lnTo>
                <a:close/>
              </a:path>
              <a:path w="250189" h="254635">
                <a:moveTo>
                  <a:pt x="220949" y="228584"/>
                </a:moveTo>
                <a:lnTo>
                  <a:pt x="220949" y="220964"/>
                </a:lnTo>
                <a:lnTo>
                  <a:pt x="216377" y="225536"/>
                </a:lnTo>
                <a:lnTo>
                  <a:pt x="202830" y="225536"/>
                </a:lnTo>
                <a:lnTo>
                  <a:pt x="206048" y="228584"/>
                </a:lnTo>
                <a:lnTo>
                  <a:pt x="220949" y="228584"/>
                </a:lnTo>
                <a:close/>
              </a:path>
              <a:path w="250189" h="254635">
                <a:moveTo>
                  <a:pt x="236189" y="30988"/>
                </a:moveTo>
                <a:lnTo>
                  <a:pt x="236189" y="25908"/>
                </a:lnTo>
                <a:lnTo>
                  <a:pt x="206048" y="25908"/>
                </a:lnTo>
                <a:lnTo>
                  <a:pt x="204439" y="27432"/>
                </a:lnTo>
                <a:lnTo>
                  <a:pt x="216377" y="27432"/>
                </a:lnTo>
                <a:lnTo>
                  <a:pt x="220949" y="33528"/>
                </a:lnTo>
                <a:lnTo>
                  <a:pt x="220949" y="47074"/>
                </a:lnTo>
                <a:lnTo>
                  <a:pt x="236189" y="30988"/>
                </a:lnTo>
                <a:close/>
              </a:path>
              <a:path w="250189" h="254635">
                <a:moveTo>
                  <a:pt x="245333" y="21336"/>
                </a:moveTo>
                <a:lnTo>
                  <a:pt x="228569" y="4572"/>
                </a:lnTo>
                <a:lnTo>
                  <a:pt x="206048" y="25908"/>
                </a:lnTo>
                <a:lnTo>
                  <a:pt x="223997" y="25908"/>
                </a:lnTo>
                <a:lnTo>
                  <a:pt x="223997" y="12192"/>
                </a:lnTo>
                <a:lnTo>
                  <a:pt x="236189" y="25908"/>
                </a:lnTo>
                <a:lnTo>
                  <a:pt x="236189" y="30988"/>
                </a:lnTo>
                <a:lnTo>
                  <a:pt x="245333" y="21336"/>
                </a:lnTo>
                <a:close/>
              </a:path>
              <a:path w="250189" h="254635">
                <a:moveTo>
                  <a:pt x="236189" y="228584"/>
                </a:moveTo>
                <a:lnTo>
                  <a:pt x="206048" y="228584"/>
                </a:lnTo>
                <a:lnTo>
                  <a:pt x="223997" y="245589"/>
                </a:lnTo>
                <a:lnTo>
                  <a:pt x="223997" y="240776"/>
                </a:lnTo>
                <a:lnTo>
                  <a:pt x="236189" y="228584"/>
                </a:lnTo>
                <a:close/>
              </a:path>
              <a:path w="250189" h="254635">
                <a:moveTo>
                  <a:pt x="236189" y="25908"/>
                </a:moveTo>
                <a:lnTo>
                  <a:pt x="223997" y="12192"/>
                </a:lnTo>
                <a:lnTo>
                  <a:pt x="223997" y="25908"/>
                </a:lnTo>
                <a:lnTo>
                  <a:pt x="236189" y="2590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45333" y="21336"/>
                </a:lnTo>
                <a:lnTo>
                  <a:pt x="223997" y="43857"/>
                </a:lnTo>
                <a:lnTo>
                  <a:pt x="223997" y="210635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36189" y="242300"/>
                </a:moveTo>
                <a:lnTo>
                  <a:pt x="236189" y="228584"/>
                </a:lnTo>
                <a:lnTo>
                  <a:pt x="223997" y="240776"/>
                </a:lnTo>
                <a:lnTo>
                  <a:pt x="223997" y="245589"/>
                </a:lnTo>
                <a:lnTo>
                  <a:pt x="228569" y="249920"/>
                </a:lnTo>
                <a:lnTo>
                  <a:pt x="236189" y="24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18801" y="437361"/>
            <a:ext cx="3954145" cy="13004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 indent="275590">
              <a:lnSpc>
                <a:spcPts val="4750"/>
              </a:lnSpc>
              <a:spcBef>
                <a:spcPts val="700"/>
              </a:spcBef>
            </a:pPr>
            <a:r>
              <a:rPr sz="4400" spc="-5" dirty="0"/>
              <a:t>Sample </a:t>
            </a:r>
            <a:r>
              <a:rPr sz="4400" dirty="0"/>
              <a:t>Quiz  </a:t>
            </a:r>
            <a:r>
              <a:rPr sz="4400" spc="-5" dirty="0"/>
              <a:t>Specific</a:t>
            </a:r>
            <a:r>
              <a:rPr sz="4400" spc="-60" dirty="0"/>
              <a:t> </a:t>
            </a:r>
            <a:r>
              <a:rPr sz="4400" dirty="0"/>
              <a:t>Cases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1100242" y="1755506"/>
            <a:ext cx="7767320" cy="459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mic Sans MS"/>
                <a:cs typeface="Comic Sans MS"/>
              </a:rPr>
              <a:t>“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Mysterious</a:t>
            </a:r>
            <a:r>
              <a:rPr sz="2000" b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Signature</a:t>
            </a:r>
            <a:r>
              <a:rPr sz="2000" b="1" spc="-5" dirty="0">
                <a:latin typeface="Comic Sans MS"/>
                <a:cs typeface="Comic Sans MS"/>
              </a:rPr>
              <a:t>”</a:t>
            </a:r>
            <a:endParaRPr sz="200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buAutoNum type="arabicPeriod" startAt="3"/>
              <a:tabLst>
                <a:tab pos="387985" algn="l"/>
                <a:tab pos="4733925" algn="l"/>
              </a:tabLst>
            </a:pPr>
            <a:r>
              <a:rPr sz="2000" b="1" dirty="0">
                <a:latin typeface="Comic Sans MS"/>
                <a:cs typeface="Comic Sans MS"/>
              </a:rPr>
              <a:t>You are </a:t>
            </a:r>
            <a:r>
              <a:rPr sz="2000" b="1" spc="-5" dirty="0">
                <a:latin typeface="Comic Sans MS"/>
                <a:cs typeface="Comic Sans MS"/>
              </a:rPr>
              <a:t>doing </a:t>
            </a:r>
            <a:r>
              <a:rPr sz="2000" b="1" dirty="0">
                <a:latin typeface="Comic Sans MS"/>
                <a:cs typeface="Comic Sans MS"/>
              </a:rPr>
              <a:t>case </a:t>
            </a:r>
            <a:r>
              <a:rPr sz="2000" b="1" spc="-5" dirty="0">
                <a:latin typeface="Comic Sans MS"/>
                <a:cs typeface="Comic Sans MS"/>
              </a:rPr>
              <a:t>reviews and </a:t>
            </a:r>
            <a:r>
              <a:rPr sz="2000" b="1" dirty="0">
                <a:latin typeface="Comic Sans MS"/>
                <a:cs typeface="Comic Sans MS"/>
              </a:rPr>
              <a:t>you come across a</a:t>
            </a:r>
            <a:r>
              <a:rPr sz="2000" b="1" spc="-15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progress  note </a:t>
            </a:r>
            <a:r>
              <a:rPr sz="2000" b="1" dirty="0">
                <a:latin typeface="Comic Sans MS"/>
                <a:cs typeface="Comic Sans MS"/>
              </a:rPr>
              <a:t>that has the</a:t>
            </a:r>
            <a:r>
              <a:rPr sz="2000" b="1" spc="-2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signature</a:t>
            </a:r>
            <a:r>
              <a:rPr sz="2000" b="1" spc="-2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missing.	</a:t>
            </a:r>
            <a:r>
              <a:rPr sz="2000" b="1" dirty="0">
                <a:latin typeface="Comic Sans MS"/>
                <a:cs typeface="Comic Sans MS"/>
              </a:rPr>
              <a:t>What </a:t>
            </a:r>
            <a:r>
              <a:rPr sz="2000" b="1" spc="-5" dirty="0">
                <a:latin typeface="Comic Sans MS"/>
                <a:cs typeface="Comic Sans MS"/>
              </a:rPr>
              <a:t>do </a:t>
            </a:r>
            <a:r>
              <a:rPr sz="2000" b="1" dirty="0">
                <a:latin typeface="Comic Sans MS"/>
                <a:cs typeface="Comic Sans MS"/>
              </a:rPr>
              <a:t>you</a:t>
            </a:r>
            <a:r>
              <a:rPr sz="2000" b="1" spc="-8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do?</a:t>
            </a:r>
            <a:endParaRPr sz="2000">
              <a:latin typeface="Comic Sans MS"/>
              <a:cs typeface="Comic Sans MS"/>
            </a:endParaRPr>
          </a:p>
          <a:p>
            <a:pPr marL="1332230" lvl="1" indent="-405765">
              <a:lnSpc>
                <a:spcPct val="100000"/>
              </a:lnSpc>
              <a:buAutoNum type="alphaUcPeriod"/>
              <a:tabLst>
                <a:tab pos="1332865" algn="l"/>
              </a:tabLst>
            </a:pPr>
            <a:r>
              <a:rPr sz="2000" b="1" spc="-5" dirty="0">
                <a:latin typeface="Comic Sans MS"/>
                <a:cs typeface="Comic Sans MS"/>
              </a:rPr>
              <a:t>Ignore </a:t>
            </a:r>
            <a:r>
              <a:rPr sz="2000" b="1" dirty="0">
                <a:latin typeface="Comic Sans MS"/>
                <a:cs typeface="Comic Sans MS"/>
              </a:rPr>
              <a:t>it; you </a:t>
            </a:r>
            <a:r>
              <a:rPr sz="2000" b="1" spc="-5" dirty="0">
                <a:latin typeface="Comic Sans MS"/>
                <a:cs typeface="Comic Sans MS"/>
              </a:rPr>
              <a:t>have enough </a:t>
            </a:r>
            <a:r>
              <a:rPr sz="2000" b="1" dirty="0">
                <a:latin typeface="Comic Sans MS"/>
                <a:cs typeface="Comic Sans MS"/>
              </a:rPr>
              <a:t>to </a:t>
            </a:r>
            <a:r>
              <a:rPr sz="2000" b="1" spc="-5" dirty="0">
                <a:latin typeface="Comic Sans MS"/>
                <a:cs typeface="Comic Sans MS"/>
              </a:rPr>
              <a:t>do</a:t>
            </a:r>
            <a:r>
              <a:rPr sz="2000" b="1" spc="-13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anyway.</a:t>
            </a:r>
            <a:endParaRPr sz="2000">
              <a:latin typeface="Comic Sans MS"/>
              <a:cs typeface="Comic Sans MS"/>
            </a:endParaRPr>
          </a:p>
          <a:p>
            <a:pPr marL="1256030" marR="31750" lvl="1" indent="-329565">
              <a:lnSpc>
                <a:spcPct val="100000"/>
              </a:lnSpc>
              <a:buFont typeface="Comic Sans MS"/>
              <a:buAutoNum type="alphaUcPeriod"/>
              <a:tabLst>
                <a:tab pos="1306830" algn="l"/>
              </a:tabLst>
            </a:pPr>
            <a:r>
              <a:rPr dirty="0"/>
              <a:t>	</a:t>
            </a:r>
            <a:r>
              <a:rPr sz="2000" b="1" dirty="0">
                <a:latin typeface="Comic Sans MS"/>
                <a:cs typeface="Comic Sans MS"/>
              </a:rPr>
              <a:t>It’s </a:t>
            </a:r>
            <a:r>
              <a:rPr sz="2000" b="1" spc="-5" dirty="0">
                <a:latin typeface="Comic Sans MS"/>
                <a:cs typeface="Comic Sans MS"/>
              </a:rPr>
              <a:t>never appropriate </a:t>
            </a:r>
            <a:r>
              <a:rPr sz="2000" b="1" dirty="0">
                <a:latin typeface="Comic Sans MS"/>
                <a:cs typeface="Comic Sans MS"/>
              </a:rPr>
              <a:t>to take on </a:t>
            </a:r>
            <a:r>
              <a:rPr sz="2000" b="1" spc="-5" dirty="0">
                <a:latin typeface="Comic Sans MS"/>
                <a:cs typeface="Comic Sans MS"/>
              </a:rPr>
              <a:t>yourself and sign  </a:t>
            </a:r>
            <a:r>
              <a:rPr sz="2000" b="1" dirty="0">
                <a:latin typeface="Comic Sans MS"/>
                <a:cs typeface="Comic Sans MS"/>
              </a:rPr>
              <a:t>for </a:t>
            </a:r>
            <a:r>
              <a:rPr sz="2000" b="1" spc="-5" dirty="0">
                <a:latin typeface="Comic Sans MS"/>
                <a:cs typeface="Comic Sans MS"/>
              </a:rPr>
              <a:t>someone else. </a:t>
            </a:r>
            <a:r>
              <a:rPr sz="2000" b="1" dirty="0">
                <a:latin typeface="Comic Sans MS"/>
                <a:cs typeface="Comic Sans MS"/>
              </a:rPr>
              <a:t>Get with the </a:t>
            </a:r>
            <a:r>
              <a:rPr sz="2000" b="1" spc="-5" dirty="0">
                <a:latin typeface="Comic Sans MS"/>
                <a:cs typeface="Comic Sans MS"/>
              </a:rPr>
              <a:t>supervisor and</a:t>
            </a:r>
            <a:r>
              <a:rPr sz="2000" b="1" spc="-14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make  </a:t>
            </a:r>
            <a:r>
              <a:rPr sz="2000" b="1" spc="-5" dirty="0">
                <a:latin typeface="Comic Sans MS"/>
                <a:cs typeface="Comic Sans MS"/>
              </a:rPr>
              <a:t>sure </a:t>
            </a:r>
            <a:r>
              <a:rPr sz="2000" b="1" dirty="0">
                <a:latin typeface="Comic Sans MS"/>
                <a:cs typeface="Comic Sans MS"/>
              </a:rPr>
              <a:t>the </a:t>
            </a:r>
            <a:r>
              <a:rPr sz="2000" b="1" spc="-5" dirty="0">
                <a:latin typeface="Comic Sans MS"/>
                <a:cs typeface="Comic Sans MS"/>
              </a:rPr>
              <a:t>documentation </a:t>
            </a:r>
            <a:r>
              <a:rPr sz="2000" b="1" dirty="0">
                <a:latin typeface="Comic Sans MS"/>
                <a:cs typeface="Comic Sans MS"/>
              </a:rPr>
              <a:t>gets to the originator for  </a:t>
            </a:r>
            <a:r>
              <a:rPr sz="2000" b="1" spc="-5" dirty="0">
                <a:latin typeface="Comic Sans MS"/>
                <a:cs typeface="Comic Sans MS"/>
              </a:rPr>
              <a:t>completion.</a:t>
            </a:r>
            <a:endParaRPr sz="20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Comic Sans MS"/>
              <a:buAutoNum type="alphaUcPeriod"/>
            </a:pPr>
            <a:endParaRPr sz="4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latin typeface="Comic Sans MS"/>
                <a:cs typeface="Comic Sans MS"/>
              </a:rPr>
              <a:t>“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Mr.</a:t>
            </a:r>
            <a:r>
              <a:rPr sz="2000" b="1" u="heavy" spc="-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Fix-it</a:t>
            </a:r>
            <a:r>
              <a:rPr sz="2000" b="1" dirty="0">
                <a:latin typeface="Comic Sans MS"/>
                <a:cs typeface="Comic Sans MS"/>
              </a:rPr>
              <a:t>”</a:t>
            </a:r>
            <a:endParaRPr sz="2000">
              <a:latin typeface="Comic Sans MS"/>
              <a:cs typeface="Comic Sans MS"/>
            </a:endParaRPr>
          </a:p>
          <a:p>
            <a:pPr marL="387350" indent="-374650">
              <a:lnSpc>
                <a:spcPct val="100000"/>
              </a:lnSpc>
              <a:buAutoNum type="arabicPeriod" startAt="4"/>
              <a:tabLst>
                <a:tab pos="387985" algn="l"/>
              </a:tabLst>
            </a:pPr>
            <a:r>
              <a:rPr sz="2000" b="1" dirty="0">
                <a:latin typeface="Comic Sans MS"/>
                <a:cs typeface="Comic Sans MS"/>
              </a:rPr>
              <a:t>What </a:t>
            </a:r>
            <a:r>
              <a:rPr sz="2000" b="1" spc="-5" dirty="0">
                <a:latin typeface="Comic Sans MS"/>
                <a:cs typeface="Comic Sans MS"/>
              </a:rPr>
              <a:t>do </a:t>
            </a:r>
            <a:r>
              <a:rPr sz="2000" b="1" dirty="0">
                <a:latin typeface="Comic Sans MS"/>
                <a:cs typeface="Comic Sans MS"/>
              </a:rPr>
              <a:t>you </a:t>
            </a:r>
            <a:r>
              <a:rPr sz="2000" b="1" spc="-5" dirty="0">
                <a:latin typeface="Comic Sans MS"/>
                <a:cs typeface="Comic Sans MS"/>
              </a:rPr>
              <a:t>do </a:t>
            </a:r>
            <a:r>
              <a:rPr sz="2000" b="1" dirty="0">
                <a:latin typeface="Comic Sans MS"/>
                <a:cs typeface="Comic Sans MS"/>
              </a:rPr>
              <a:t>if you </a:t>
            </a:r>
            <a:r>
              <a:rPr sz="2000" b="1" spc="-5" dirty="0">
                <a:latin typeface="Comic Sans MS"/>
                <a:cs typeface="Comic Sans MS"/>
              </a:rPr>
              <a:t>observed </a:t>
            </a:r>
            <a:r>
              <a:rPr sz="2000" b="1" dirty="0">
                <a:latin typeface="Comic Sans MS"/>
                <a:cs typeface="Comic Sans MS"/>
              </a:rPr>
              <a:t>mistakes on a</a:t>
            </a:r>
            <a:r>
              <a:rPr sz="2000" b="1" spc="-18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record?</a:t>
            </a:r>
            <a:endParaRPr sz="2000">
              <a:latin typeface="Comic Sans MS"/>
              <a:cs typeface="Comic Sans MS"/>
            </a:endParaRPr>
          </a:p>
          <a:p>
            <a:pPr marL="2170430" marR="1339850" indent="-329565">
              <a:lnSpc>
                <a:spcPct val="100000"/>
              </a:lnSpc>
            </a:pPr>
            <a:r>
              <a:rPr sz="2000" b="1" spc="-5" dirty="0">
                <a:latin typeface="Comic Sans MS"/>
                <a:cs typeface="Comic Sans MS"/>
              </a:rPr>
              <a:t>A: Only appropriate </a:t>
            </a:r>
            <a:r>
              <a:rPr sz="2000" b="1" dirty="0">
                <a:latin typeface="Comic Sans MS"/>
                <a:cs typeface="Comic Sans MS"/>
              </a:rPr>
              <a:t>staff can make  </a:t>
            </a:r>
            <a:r>
              <a:rPr sz="2000" b="1" spc="-5" dirty="0">
                <a:latin typeface="Comic Sans MS"/>
                <a:cs typeface="Comic Sans MS"/>
              </a:rPr>
              <a:t>corrections. Never </a:t>
            </a:r>
            <a:r>
              <a:rPr sz="2000" b="1" dirty="0">
                <a:latin typeface="Comic Sans MS"/>
                <a:cs typeface="Comic Sans MS"/>
              </a:rPr>
              <a:t>use</a:t>
            </a:r>
            <a:r>
              <a:rPr sz="2000" b="1" spc="-9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Wite-Out.</a:t>
            </a:r>
            <a:endParaRPr sz="2000">
              <a:latin typeface="Comic Sans MS"/>
              <a:cs typeface="Comic Sans MS"/>
            </a:endParaRPr>
          </a:p>
          <a:p>
            <a:pPr marL="1840864">
              <a:lnSpc>
                <a:spcPct val="100000"/>
              </a:lnSpc>
            </a:pPr>
            <a:r>
              <a:rPr sz="2000" b="1" spc="-5" dirty="0">
                <a:latin typeface="Comic Sans MS"/>
                <a:cs typeface="Comic Sans MS"/>
              </a:rPr>
              <a:t>B: </a:t>
            </a:r>
            <a:r>
              <a:rPr sz="2000" b="1" dirty="0">
                <a:latin typeface="Comic Sans MS"/>
                <a:cs typeface="Comic Sans MS"/>
              </a:rPr>
              <a:t>Fix-it</a:t>
            </a:r>
            <a:r>
              <a:rPr sz="2000" b="1" spc="-3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yourself.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82877" y="2749585"/>
            <a:ext cx="223997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70685" y="2737393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1" y="25908"/>
                </a:lnTo>
                <a:lnTo>
                  <a:pt x="227045" y="4572"/>
                </a:lnTo>
                <a:lnTo>
                  <a:pt x="245333" y="21336"/>
                </a:lnTo>
                <a:lnTo>
                  <a:pt x="245333" y="252968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0776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33" y="252968"/>
                </a:moveTo>
                <a:lnTo>
                  <a:pt x="245333" y="233156"/>
                </a:lnTo>
                <a:lnTo>
                  <a:pt x="227045" y="249920"/>
                </a:lnTo>
                <a:lnTo>
                  <a:pt x="205721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09" y="254492"/>
                </a:lnTo>
                <a:lnTo>
                  <a:pt x="245333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0776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57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198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9"/>
                </a:lnTo>
                <a:lnTo>
                  <a:pt x="199628" y="32004"/>
                </a:lnTo>
                <a:lnTo>
                  <a:pt x="204198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57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57" y="53340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208757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57" y="201152"/>
                </a:lnTo>
                <a:close/>
              </a:path>
              <a:path w="250189" h="254635">
                <a:moveTo>
                  <a:pt x="208757" y="213352"/>
                </a:moveTo>
                <a:lnTo>
                  <a:pt x="208757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57" y="213352"/>
                </a:lnTo>
                <a:close/>
              </a:path>
              <a:path w="250189" h="254635">
                <a:moveTo>
                  <a:pt x="220949" y="47074"/>
                </a:moveTo>
                <a:lnTo>
                  <a:pt x="220949" y="33528"/>
                </a:lnTo>
                <a:lnTo>
                  <a:pt x="216377" y="27432"/>
                </a:lnTo>
                <a:lnTo>
                  <a:pt x="204198" y="27432"/>
                </a:lnTo>
                <a:lnTo>
                  <a:pt x="199628" y="32004"/>
                </a:lnTo>
                <a:lnTo>
                  <a:pt x="217901" y="50292"/>
                </a:lnTo>
                <a:lnTo>
                  <a:pt x="220949" y="47074"/>
                </a:lnTo>
                <a:close/>
              </a:path>
              <a:path w="250189" h="254635">
                <a:moveTo>
                  <a:pt x="220949" y="207418"/>
                </a:moveTo>
                <a:lnTo>
                  <a:pt x="220949" y="47074"/>
                </a:lnTo>
                <a:lnTo>
                  <a:pt x="217901" y="50292"/>
                </a:lnTo>
                <a:lnTo>
                  <a:pt x="199628" y="32004"/>
                </a:lnTo>
                <a:lnTo>
                  <a:pt x="199628" y="44199"/>
                </a:lnTo>
                <a:lnTo>
                  <a:pt x="208757" y="53340"/>
                </a:lnTo>
                <a:lnTo>
                  <a:pt x="208757" y="213352"/>
                </a:lnTo>
                <a:lnTo>
                  <a:pt x="217901" y="204200"/>
                </a:lnTo>
                <a:lnTo>
                  <a:pt x="220949" y="20741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17901" y="204200"/>
                </a:lnTo>
                <a:lnTo>
                  <a:pt x="199628" y="222488"/>
                </a:lnTo>
                <a:lnTo>
                  <a:pt x="202675" y="225536"/>
                </a:lnTo>
                <a:lnTo>
                  <a:pt x="216377" y="225536"/>
                </a:lnTo>
                <a:lnTo>
                  <a:pt x="220949" y="220964"/>
                </a:lnTo>
                <a:lnTo>
                  <a:pt x="220949" y="228584"/>
                </a:lnTo>
                <a:lnTo>
                  <a:pt x="236189" y="228584"/>
                </a:lnTo>
                <a:lnTo>
                  <a:pt x="236189" y="241538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02675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5" y="225536"/>
                </a:lnTo>
                <a:close/>
              </a:path>
              <a:path w="250189" h="254635">
                <a:moveTo>
                  <a:pt x="220949" y="228584"/>
                </a:moveTo>
                <a:lnTo>
                  <a:pt x="220949" y="220964"/>
                </a:lnTo>
                <a:lnTo>
                  <a:pt x="216377" y="225536"/>
                </a:lnTo>
                <a:lnTo>
                  <a:pt x="202675" y="225536"/>
                </a:lnTo>
                <a:lnTo>
                  <a:pt x="205721" y="228584"/>
                </a:lnTo>
                <a:lnTo>
                  <a:pt x="220949" y="228584"/>
                </a:lnTo>
                <a:close/>
              </a:path>
              <a:path w="250189" h="254635">
                <a:moveTo>
                  <a:pt x="236189" y="30988"/>
                </a:moveTo>
                <a:lnTo>
                  <a:pt x="236189" y="25908"/>
                </a:lnTo>
                <a:lnTo>
                  <a:pt x="205721" y="25908"/>
                </a:lnTo>
                <a:lnTo>
                  <a:pt x="204198" y="27432"/>
                </a:lnTo>
                <a:lnTo>
                  <a:pt x="216377" y="27432"/>
                </a:lnTo>
                <a:lnTo>
                  <a:pt x="220949" y="33528"/>
                </a:lnTo>
                <a:lnTo>
                  <a:pt x="220949" y="47074"/>
                </a:lnTo>
                <a:lnTo>
                  <a:pt x="236189" y="30988"/>
                </a:lnTo>
                <a:close/>
              </a:path>
              <a:path w="250189" h="254635">
                <a:moveTo>
                  <a:pt x="245333" y="21336"/>
                </a:moveTo>
                <a:lnTo>
                  <a:pt x="227045" y="4572"/>
                </a:lnTo>
                <a:lnTo>
                  <a:pt x="205721" y="25908"/>
                </a:lnTo>
                <a:lnTo>
                  <a:pt x="223997" y="25908"/>
                </a:lnTo>
                <a:lnTo>
                  <a:pt x="223997" y="12192"/>
                </a:lnTo>
                <a:lnTo>
                  <a:pt x="236189" y="25908"/>
                </a:lnTo>
                <a:lnTo>
                  <a:pt x="236189" y="30988"/>
                </a:lnTo>
                <a:lnTo>
                  <a:pt x="245333" y="21336"/>
                </a:lnTo>
                <a:close/>
              </a:path>
              <a:path w="250189" h="254635">
                <a:moveTo>
                  <a:pt x="236189" y="228584"/>
                </a:moveTo>
                <a:lnTo>
                  <a:pt x="205721" y="228584"/>
                </a:lnTo>
                <a:lnTo>
                  <a:pt x="223997" y="246871"/>
                </a:lnTo>
                <a:lnTo>
                  <a:pt x="223997" y="240776"/>
                </a:lnTo>
                <a:lnTo>
                  <a:pt x="236189" y="228584"/>
                </a:lnTo>
                <a:close/>
              </a:path>
              <a:path w="250189" h="254635">
                <a:moveTo>
                  <a:pt x="236189" y="25908"/>
                </a:moveTo>
                <a:lnTo>
                  <a:pt x="223997" y="12192"/>
                </a:lnTo>
                <a:lnTo>
                  <a:pt x="223997" y="25908"/>
                </a:lnTo>
                <a:lnTo>
                  <a:pt x="236189" y="2590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45333" y="21336"/>
                </a:lnTo>
                <a:lnTo>
                  <a:pt x="223997" y="43857"/>
                </a:lnTo>
                <a:lnTo>
                  <a:pt x="223997" y="210635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36189" y="241538"/>
                </a:moveTo>
                <a:lnTo>
                  <a:pt x="236189" y="228584"/>
                </a:lnTo>
                <a:lnTo>
                  <a:pt x="223997" y="240776"/>
                </a:lnTo>
                <a:lnTo>
                  <a:pt x="223997" y="246871"/>
                </a:lnTo>
                <a:lnTo>
                  <a:pt x="227045" y="249920"/>
                </a:lnTo>
                <a:lnTo>
                  <a:pt x="236189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85925" y="3054355"/>
            <a:ext cx="222473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72208" y="3042163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1" y="25908"/>
                </a:lnTo>
                <a:lnTo>
                  <a:pt x="227045" y="4572"/>
                </a:lnTo>
                <a:lnTo>
                  <a:pt x="245333" y="21336"/>
                </a:lnTo>
                <a:lnTo>
                  <a:pt x="245333" y="252968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3716" y="30988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3716" y="242300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33" y="252968"/>
                </a:moveTo>
                <a:lnTo>
                  <a:pt x="245333" y="233156"/>
                </a:lnTo>
                <a:lnTo>
                  <a:pt x="227045" y="249920"/>
                </a:lnTo>
                <a:lnTo>
                  <a:pt x="205721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09" y="254492"/>
                </a:lnTo>
                <a:lnTo>
                  <a:pt x="245333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3716" y="25908"/>
                </a:lnTo>
                <a:lnTo>
                  <a:pt x="13716" y="30988"/>
                </a:lnTo>
                <a:lnTo>
                  <a:pt x="28956" y="47074"/>
                </a:lnTo>
                <a:lnTo>
                  <a:pt x="28956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3716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3716" y="228584"/>
                </a:lnTo>
                <a:lnTo>
                  <a:pt x="13716" y="242300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8956" y="33528"/>
                </a:lnTo>
                <a:lnTo>
                  <a:pt x="28956" y="47074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8956" y="47074"/>
                </a:lnTo>
                <a:lnTo>
                  <a:pt x="28956" y="207418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57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198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9"/>
                </a:lnTo>
                <a:lnTo>
                  <a:pt x="199628" y="32004"/>
                </a:lnTo>
                <a:lnTo>
                  <a:pt x="204198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57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57" y="53340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208757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57" y="201152"/>
                </a:lnTo>
                <a:close/>
              </a:path>
              <a:path w="250189" h="254635">
                <a:moveTo>
                  <a:pt x="208757" y="213352"/>
                </a:moveTo>
                <a:lnTo>
                  <a:pt x="208757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57" y="213352"/>
                </a:lnTo>
                <a:close/>
              </a:path>
              <a:path w="250189" h="254635">
                <a:moveTo>
                  <a:pt x="220949" y="47074"/>
                </a:moveTo>
                <a:lnTo>
                  <a:pt x="220949" y="33528"/>
                </a:lnTo>
                <a:lnTo>
                  <a:pt x="216377" y="27432"/>
                </a:lnTo>
                <a:lnTo>
                  <a:pt x="204198" y="27432"/>
                </a:lnTo>
                <a:lnTo>
                  <a:pt x="199628" y="32004"/>
                </a:lnTo>
                <a:lnTo>
                  <a:pt x="217901" y="50292"/>
                </a:lnTo>
                <a:lnTo>
                  <a:pt x="220949" y="47074"/>
                </a:lnTo>
                <a:close/>
              </a:path>
              <a:path w="250189" h="254635">
                <a:moveTo>
                  <a:pt x="220949" y="207418"/>
                </a:moveTo>
                <a:lnTo>
                  <a:pt x="220949" y="47074"/>
                </a:lnTo>
                <a:lnTo>
                  <a:pt x="217901" y="50292"/>
                </a:lnTo>
                <a:lnTo>
                  <a:pt x="199628" y="32004"/>
                </a:lnTo>
                <a:lnTo>
                  <a:pt x="199628" y="44199"/>
                </a:lnTo>
                <a:lnTo>
                  <a:pt x="208757" y="53340"/>
                </a:lnTo>
                <a:lnTo>
                  <a:pt x="208757" y="213352"/>
                </a:lnTo>
                <a:lnTo>
                  <a:pt x="217901" y="204200"/>
                </a:lnTo>
                <a:lnTo>
                  <a:pt x="220949" y="20741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17901" y="204200"/>
                </a:lnTo>
                <a:lnTo>
                  <a:pt x="199628" y="222488"/>
                </a:lnTo>
                <a:lnTo>
                  <a:pt x="202675" y="225536"/>
                </a:lnTo>
                <a:lnTo>
                  <a:pt x="216377" y="225536"/>
                </a:lnTo>
                <a:lnTo>
                  <a:pt x="220949" y="220964"/>
                </a:lnTo>
                <a:lnTo>
                  <a:pt x="220949" y="228584"/>
                </a:lnTo>
                <a:lnTo>
                  <a:pt x="236189" y="228584"/>
                </a:lnTo>
                <a:lnTo>
                  <a:pt x="236189" y="241538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02675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5" y="225536"/>
                </a:lnTo>
                <a:close/>
              </a:path>
              <a:path w="250189" h="254635">
                <a:moveTo>
                  <a:pt x="220949" y="228584"/>
                </a:moveTo>
                <a:lnTo>
                  <a:pt x="220949" y="220964"/>
                </a:lnTo>
                <a:lnTo>
                  <a:pt x="216377" y="225536"/>
                </a:lnTo>
                <a:lnTo>
                  <a:pt x="202675" y="225536"/>
                </a:lnTo>
                <a:lnTo>
                  <a:pt x="205721" y="228584"/>
                </a:lnTo>
                <a:lnTo>
                  <a:pt x="220949" y="228584"/>
                </a:lnTo>
                <a:close/>
              </a:path>
              <a:path w="250189" h="254635">
                <a:moveTo>
                  <a:pt x="236189" y="30988"/>
                </a:moveTo>
                <a:lnTo>
                  <a:pt x="236189" y="25908"/>
                </a:lnTo>
                <a:lnTo>
                  <a:pt x="205721" y="25908"/>
                </a:lnTo>
                <a:lnTo>
                  <a:pt x="204198" y="27432"/>
                </a:lnTo>
                <a:lnTo>
                  <a:pt x="216377" y="27432"/>
                </a:lnTo>
                <a:lnTo>
                  <a:pt x="220949" y="33528"/>
                </a:lnTo>
                <a:lnTo>
                  <a:pt x="220949" y="47074"/>
                </a:lnTo>
                <a:lnTo>
                  <a:pt x="236189" y="30988"/>
                </a:lnTo>
                <a:close/>
              </a:path>
              <a:path w="250189" h="254635">
                <a:moveTo>
                  <a:pt x="245333" y="21336"/>
                </a:moveTo>
                <a:lnTo>
                  <a:pt x="227045" y="4572"/>
                </a:lnTo>
                <a:lnTo>
                  <a:pt x="205721" y="25908"/>
                </a:lnTo>
                <a:lnTo>
                  <a:pt x="223997" y="25908"/>
                </a:lnTo>
                <a:lnTo>
                  <a:pt x="223997" y="12192"/>
                </a:lnTo>
                <a:lnTo>
                  <a:pt x="236189" y="25908"/>
                </a:lnTo>
                <a:lnTo>
                  <a:pt x="236189" y="30988"/>
                </a:lnTo>
                <a:lnTo>
                  <a:pt x="245333" y="21336"/>
                </a:lnTo>
                <a:close/>
              </a:path>
              <a:path w="250189" h="254635">
                <a:moveTo>
                  <a:pt x="236189" y="228584"/>
                </a:moveTo>
                <a:lnTo>
                  <a:pt x="205721" y="228584"/>
                </a:lnTo>
                <a:lnTo>
                  <a:pt x="223997" y="246871"/>
                </a:lnTo>
                <a:lnTo>
                  <a:pt x="223997" y="240776"/>
                </a:lnTo>
                <a:lnTo>
                  <a:pt x="236189" y="228584"/>
                </a:lnTo>
                <a:close/>
              </a:path>
              <a:path w="250189" h="254635">
                <a:moveTo>
                  <a:pt x="236189" y="25908"/>
                </a:moveTo>
                <a:lnTo>
                  <a:pt x="223997" y="12192"/>
                </a:lnTo>
                <a:lnTo>
                  <a:pt x="223997" y="25908"/>
                </a:lnTo>
                <a:lnTo>
                  <a:pt x="236189" y="2590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45333" y="21336"/>
                </a:lnTo>
                <a:lnTo>
                  <a:pt x="223997" y="43857"/>
                </a:lnTo>
                <a:lnTo>
                  <a:pt x="223997" y="210635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36189" y="241538"/>
                </a:moveTo>
                <a:lnTo>
                  <a:pt x="236189" y="228584"/>
                </a:lnTo>
                <a:lnTo>
                  <a:pt x="223997" y="240776"/>
                </a:lnTo>
                <a:lnTo>
                  <a:pt x="223997" y="246871"/>
                </a:lnTo>
                <a:lnTo>
                  <a:pt x="227045" y="249920"/>
                </a:lnTo>
                <a:lnTo>
                  <a:pt x="236189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97200" y="5492556"/>
            <a:ext cx="223997" cy="228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85008" y="5480365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57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1" y="25908"/>
                </a:lnTo>
                <a:lnTo>
                  <a:pt x="227045" y="4572"/>
                </a:lnTo>
                <a:lnTo>
                  <a:pt x="245333" y="21336"/>
                </a:lnTo>
                <a:lnTo>
                  <a:pt x="245333" y="252957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0776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33" y="252957"/>
                </a:moveTo>
                <a:lnTo>
                  <a:pt x="245333" y="233156"/>
                </a:lnTo>
                <a:lnTo>
                  <a:pt x="227045" y="249920"/>
                </a:lnTo>
                <a:lnTo>
                  <a:pt x="205721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57"/>
                </a:lnTo>
                <a:lnTo>
                  <a:pt x="6096" y="254477"/>
                </a:lnTo>
                <a:lnTo>
                  <a:pt x="243809" y="254477"/>
                </a:lnTo>
                <a:lnTo>
                  <a:pt x="245333" y="252957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0776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198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198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2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198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2"/>
                </a:lnTo>
                <a:close/>
              </a:path>
              <a:path w="250189" h="254635">
                <a:moveTo>
                  <a:pt x="220964" y="207419"/>
                </a:moveTo>
                <a:lnTo>
                  <a:pt x="220964" y="47072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9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5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189" y="228584"/>
                </a:lnTo>
                <a:lnTo>
                  <a:pt x="236189" y="241538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02675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5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675" y="225536"/>
                </a:lnTo>
                <a:lnTo>
                  <a:pt x="205721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189" y="30993"/>
                </a:moveTo>
                <a:lnTo>
                  <a:pt x="236189" y="25908"/>
                </a:lnTo>
                <a:lnTo>
                  <a:pt x="205721" y="25908"/>
                </a:lnTo>
                <a:lnTo>
                  <a:pt x="204198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2"/>
                </a:lnTo>
                <a:lnTo>
                  <a:pt x="236189" y="30993"/>
                </a:lnTo>
                <a:close/>
              </a:path>
              <a:path w="250189" h="254635">
                <a:moveTo>
                  <a:pt x="245333" y="21336"/>
                </a:moveTo>
                <a:lnTo>
                  <a:pt x="227045" y="4572"/>
                </a:lnTo>
                <a:lnTo>
                  <a:pt x="205721" y="25908"/>
                </a:lnTo>
                <a:lnTo>
                  <a:pt x="223997" y="25908"/>
                </a:lnTo>
                <a:lnTo>
                  <a:pt x="223997" y="12192"/>
                </a:lnTo>
                <a:lnTo>
                  <a:pt x="236189" y="25908"/>
                </a:lnTo>
                <a:lnTo>
                  <a:pt x="236189" y="30993"/>
                </a:lnTo>
                <a:lnTo>
                  <a:pt x="245333" y="21336"/>
                </a:lnTo>
                <a:close/>
              </a:path>
              <a:path w="250189" h="254635">
                <a:moveTo>
                  <a:pt x="236189" y="228584"/>
                </a:moveTo>
                <a:lnTo>
                  <a:pt x="205721" y="228584"/>
                </a:lnTo>
                <a:lnTo>
                  <a:pt x="223997" y="246871"/>
                </a:lnTo>
                <a:lnTo>
                  <a:pt x="223997" y="240776"/>
                </a:lnTo>
                <a:lnTo>
                  <a:pt x="236189" y="228584"/>
                </a:lnTo>
                <a:close/>
              </a:path>
              <a:path w="250189" h="254635">
                <a:moveTo>
                  <a:pt x="236189" y="25908"/>
                </a:moveTo>
                <a:lnTo>
                  <a:pt x="223997" y="12192"/>
                </a:lnTo>
                <a:lnTo>
                  <a:pt x="223997" y="25908"/>
                </a:lnTo>
                <a:lnTo>
                  <a:pt x="236189" y="2590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45333" y="21336"/>
                </a:lnTo>
                <a:lnTo>
                  <a:pt x="223997" y="43869"/>
                </a:lnTo>
                <a:lnTo>
                  <a:pt x="223997" y="210622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36189" y="241538"/>
                </a:moveTo>
                <a:lnTo>
                  <a:pt x="236189" y="228584"/>
                </a:lnTo>
                <a:lnTo>
                  <a:pt x="223997" y="240776"/>
                </a:lnTo>
                <a:lnTo>
                  <a:pt x="223997" y="246871"/>
                </a:lnTo>
                <a:lnTo>
                  <a:pt x="227045" y="249920"/>
                </a:lnTo>
                <a:lnTo>
                  <a:pt x="236189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97200" y="6025911"/>
            <a:ext cx="223997" cy="228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85008" y="6013719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1" y="25908"/>
                </a:lnTo>
                <a:lnTo>
                  <a:pt x="227045" y="4572"/>
                </a:lnTo>
                <a:lnTo>
                  <a:pt x="245333" y="21336"/>
                </a:lnTo>
                <a:lnTo>
                  <a:pt x="245333" y="252968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0776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33" y="252968"/>
                </a:moveTo>
                <a:lnTo>
                  <a:pt x="245333" y="233156"/>
                </a:lnTo>
                <a:lnTo>
                  <a:pt x="227045" y="249920"/>
                </a:lnTo>
                <a:lnTo>
                  <a:pt x="205721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09" y="254492"/>
                </a:lnTo>
                <a:lnTo>
                  <a:pt x="245333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0776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198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198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2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198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2"/>
                </a:lnTo>
                <a:close/>
              </a:path>
              <a:path w="250189" h="254635">
                <a:moveTo>
                  <a:pt x="220964" y="207419"/>
                </a:moveTo>
                <a:lnTo>
                  <a:pt x="220964" y="47072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9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5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189" y="228584"/>
                </a:lnTo>
                <a:lnTo>
                  <a:pt x="236189" y="241538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02675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5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675" y="225536"/>
                </a:lnTo>
                <a:lnTo>
                  <a:pt x="205721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189" y="30993"/>
                </a:moveTo>
                <a:lnTo>
                  <a:pt x="236189" y="25908"/>
                </a:lnTo>
                <a:lnTo>
                  <a:pt x="205721" y="25908"/>
                </a:lnTo>
                <a:lnTo>
                  <a:pt x="204198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2"/>
                </a:lnTo>
                <a:lnTo>
                  <a:pt x="236189" y="30993"/>
                </a:lnTo>
                <a:close/>
              </a:path>
              <a:path w="250189" h="254635">
                <a:moveTo>
                  <a:pt x="245333" y="21336"/>
                </a:moveTo>
                <a:lnTo>
                  <a:pt x="227045" y="4572"/>
                </a:lnTo>
                <a:lnTo>
                  <a:pt x="205721" y="25908"/>
                </a:lnTo>
                <a:lnTo>
                  <a:pt x="223997" y="25908"/>
                </a:lnTo>
                <a:lnTo>
                  <a:pt x="223997" y="12192"/>
                </a:lnTo>
                <a:lnTo>
                  <a:pt x="236189" y="25908"/>
                </a:lnTo>
                <a:lnTo>
                  <a:pt x="236189" y="30993"/>
                </a:lnTo>
                <a:lnTo>
                  <a:pt x="245333" y="21336"/>
                </a:lnTo>
                <a:close/>
              </a:path>
              <a:path w="250189" h="254635">
                <a:moveTo>
                  <a:pt x="236189" y="228584"/>
                </a:moveTo>
                <a:lnTo>
                  <a:pt x="205721" y="228584"/>
                </a:lnTo>
                <a:lnTo>
                  <a:pt x="223997" y="246871"/>
                </a:lnTo>
                <a:lnTo>
                  <a:pt x="223997" y="240776"/>
                </a:lnTo>
                <a:lnTo>
                  <a:pt x="236189" y="228584"/>
                </a:lnTo>
                <a:close/>
              </a:path>
              <a:path w="250189" h="254635">
                <a:moveTo>
                  <a:pt x="236189" y="25908"/>
                </a:moveTo>
                <a:lnTo>
                  <a:pt x="223997" y="12192"/>
                </a:lnTo>
                <a:lnTo>
                  <a:pt x="223997" y="25908"/>
                </a:lnTo>
                <a:lnTo>
                  <a:pt x="236189" y="2590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45333" y="21336"/>
                </a:lnTo>
                <a:lnTo>
                  <a:pt x="223997" y="43869"/>
                </a:lnTo>
                <a:lnTo>
                  <a:pt x="223997" y="210622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36189" y="241538"/>
                </a:moveTo>
                <a:lnTo>
                  <a:pt x="236189" y="228584"/>
                </a:lnTo>
                <a:lnTo>
                  <a:pt x="223997" y="240776"/>
                </a:lnTo>
                <a:lnTo>
                  <a:pt x="223997" y="246871"/>
                </a:lnTo>
                <a:lnTo>
                  <a:pt x="227045" y="249920"/>
                </a:lnTo>
                <a:lnTo>
                  <a:pt x="236189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36</a:t>
            </a:fld>
            <a:endParaRPr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92083" y="856420"/>
            <a:ext cx="6256655" cy="13004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 indent="1426210">
              <a:lnSpc>
                <a:spcPts val="4750"/>
              </a:lnSpc>
              <a:spcBef>
                <a:spcPts val="700"/>
              </a:spcBef>
            </a:pPr>
            <a:r>
              <a:rPr sz="4400" spc="-5" dirty="0"/>
              <a:t>Sample </a:t>
            </a:r>
            <a:r>
              <a:rPr sz="4400" dirty="0"/>
              <a:t>Quiz  </a:t>
            </a:r>
            <a:r>
              <a:rPr sz="4400" spc="-5" dirty="0"/>
              <a:t>Specific </a:t>
            </a:r>
            <a:r>
              <a:rPr sz="4400" dirty="0"/>
              <a:t>Cases</a:t>
            </a:r>
            <a:r>
              <a:rPr sz="4400" spc="-30" dirty="0"/>
              <a:t> </a:t>
            </a:r>
            <a:r>
              <a:rPr sz="4400" spc="-5" dirty="0"/>
              <a:t>(Cont’d)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1060623" y="2799359"/>
            <a:ext cx="7522209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mic Sans MS"/>
                <a:cs typeface="Comic Sans MS"/>
              </a:rPr>
              <a:t>“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Everybody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Does</a:t>
            </a:r>
            <a:r>
              <a:rPr sz="2000" b="1" u="heavy" spc="-5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It</a:t>
            </a:r>
            <a:r>
              <a:rPr sz="2000" b="1" dirty="0">
                <a:latin typeface="Comic Sans MS"/>
                <a:cs typeface="Comic Sans MS"/>
              </a:rPr>
              <a:t>”</a:t>
            </a:r>
            <a:endParaRPr sz="2000">
              <a:latin typeface="Comic Sans MS"/>
              <a:cs typeface="Comic Sans MS"/>
            </a:endParaRPr>
          </a:p>
          <a:p>
            <a:pPr marL="12700" marR="967740">
              <a:lnSpc>
                <a:spcPct val="100000"/>
              </a:lnSpc>
            </a:pPr>
            <a:r>
              <a:rPr sz="2000" b="1" dirty="0">
                <a:latin typeface="Comic Sans MS"/>
                <a:cs typeface="Comic Sans MS"/>
              </a:rPr>
              <a:t>5. What </a:t>
            </a:r>
            <a:r>
              <a:rPr sz="2000" b="1" spc="-5" dirty="0">
                <a:latin typeface="Comic Sans MS"/>
                <a:cs typeface="Comic Sans MS"/>
              </a:rPr>
              <a:t>do </a:t>
            </a:r>
            <a:r>
              <a:rPr sz="2000" b="1" dirty="0">
                <a:latin typeface="Comic Sans MS"/>
                <a:cs typeface="Comic Sans MS"/>
              </a:rPr>
              <a:t>you </a:t>
            </a:r>
            <a:r>
              <a:rPr sz="2000" b="1" spc="-5" dirty="0">
                <a:latin typeface="Comic Sans MS"/>
                <a:cs typeface="Comic Sans MS"/>
              </a:rPr>
              <a:t>do </a:t>
            </a:r>
            <a:r>
              <a:rPr sz="2000" b="1" dirty="0">
                <a:latin typeface="Comic Sans MS"/>
                <a:cs typeface="Comic Sans MS"/>
              </a:rPr>
              <a:t>if your </a:t>
            </a:r>
            <a:r>
              <a:rPr sz="2000" b="1" spc="-5" dirty="0">
                <a:latin typeface="Comic Sans MS"/>
                <a:cs typeface="Comic Sans MS"/>
              </a:rPr>
              <a:t>supervisor asks </a:t>
            </a:r>
            <a:r>
              <a:rPr sz="2000" b="1" dirty="0">
                <a:latin typeface="Comic Sans MS"/>
                <a:cs typeface="Comic Sans MS"/>
              </a:rPr>
              <a:t>you to</a:t>
            </a:r>
            <a:r>
              <a:rPr sz="2000" b="1" spc="-16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do  something </a:t>
            </a:r>
            <a:r>
              <a:rPr sz="2000" b="1" dirty="0">
                <a:latin typeface="Comic Sans MS"/>
                <a:cs typeface="Comic Sans MS"/>
              </a:rPr>
              <a:t>illegal or</a:t>
            </a:r>
            <a:r>
              <a:rPr sz="2000" b="1" spc="-7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unethical?</a:t>
            </a:r>
            <a:endParaRPr sz="2000">
              <a:latin typeface="Comic Sans MS"/>
              <a:cs typeface="Comic Sans MS"/>
            </a:endParaRPr>
          </a:p>
          <a:p>
            <a:pPr marL="926465">
              <a:lnSpc>
                <a:spcPct val="100000"/>
              </a:lnSpc>
              <a:spcBef>
                <a:spcPts val="2400"/>
              </a:spcBef>
            </a:pPr>
            <a:r>
              <a:rPr sz="2000" b="1" spc="-5" dirty="0">
                <a:latin typeface="Comic Sans MS"/>
                <a:cs typeface="Comic Sans MS"/>
              </a:rPr>
              <a:t>A: </a:t>
            </a:r>
            <a:r>
              <a:rPr sz="2000" b="1" dirty="0">
                <a:latin typeface="Comic Sans MS"/>
                <a:cs typeface="Comic Sans MS"/>
              </a:rPr>
              <a:t>You </a:t>
            </a:r>
            <a:r>
              <a:rPr sz="2000" b="1" spc="-5" dirty="0">
                <a:latin typeface="Comic Sans MS"/>
                <a:cs typeface="Comic Sans MS"/>
              </a:rPr>
              <a:t>do </a:t>
            </a:r>
            <a:r>
              <a:rPr sz="2000" b="1" dirty="0">
                <a:latin typeface="Comic Sans MS"/>
                <a:cs typeface="Comic Sans MS"/>
              </a:rPr>
              <a:t>it, </a:t>
            </a:r>
            <a:r>
              <a:rPr sz="2000" b="1" spc="-5" dirty="0">
                <a:latin typeface="Comic Sans MS"/>
                <a:cs typeface="Comic Sans MS"/>
              </a:rPr>
              <a:t>no questions</a:t>
            </a:r>
            <a:r>
              <a:rPr sz="2000" b="1" spc="-8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asked.</a:t>
            </a:r>
            <a:endParaRPr sz="2000">
              <a:latin typeface="Comic Sans MS"/>
              <a:cs typeface="Comic Sans MS"/>
            </a:endParaRPr>
          </a:p>
          <a:p>
            <a:pPr marL="926465" marR="5080">
              <a:lnSpc>
                <a:spcPct val="100000"/>
              </a:lnSpc>
            </a:pPr>
            <a:r>
              <a:rPr sz="2000" b="1" spc="-5" dirty="0">
                <a:latin typeface="Comic Sans MS"/>
                <a:cs typeface="Comic Sans MS"/>
              </a:rPr>
              <a:t>B: </a:t>
            </a:r>
            <a:r>
              <a:rPr sz="2000" b="1" dirty="0">
                <a:latin typeface="Comic Sans MS"/>
                <a:cs typeface="Comic Sans MS"/>
              </a:rPr>
              <a:t>You </a:t>
            </a:r>
            <a:r>
              <a:rPr sz="2000" b="1" spc="-5" dirty="0">
                <a:latin typeface="Comic Sans MS"/>
                <a:cs typeface="Comic Sans MS"/>
              </a:rPr>
              <a:t>report </a:t>
            </a:r>
            <a:r>
              <a:rPr sz="2000" b="1" dirty="0">
                <a:latin typeface="Comic Sans MS"/>
                <a:cs typeface="Comic Sans MS"/>
              </a:rPr>
              <a:t>it </a:t>
            </a:r>
            <a:r>
              <a:rPr sz="2000" b="1" spc="-5" dirty="0">
                <a:latin typeface="Comic Sans MS"/>
                <a:cs typeface="Comic Sans MS"/>
              </a:rPr>
              <a:t>and do not </a:t>
            </a:r>
            <a:r>
              <a:rPr sz="2000" b="1" dirty="0">
                <a:latin typeface="Comic Sans MS"/>
                <a:cs typeface="Comic Sans MS"/>
              </a:rPr>
              <a:t>follow through with the  </a:t>
            </a:r>
            <a:r>
              <a:rPr sz="2000" b="1" spc="-5" dirty="0">
                <a:latin typeface="Comic Sans MS"/>
                <a:cs typeface="Comic Sans MS"/>
              </a:rPr>
              <a:t>action(s). Being dishonest and doing something </a:t>
            </a:r>
            <a:r>
              <a:rPr sz="2000" b="1" dirty="0">
                <a:latin typeface="Comic Sans MS"/>
                <a:cs typeface="Comic Sans MS"/>
              </a:rPr>
              <a:t>illegal  </a:t>
            </a:r>
            <a:r>
              <a:rPr sz="2000" b="1" spc="-5" dirty="0">
                <a:latin typeface="Comic Sans MS"/>
                <a:cs typeface="Comic Sans MS"/>
              </a:rPr>
              <a:t>because “everybody else does </a:t>
            </a:r>
            <a:r>
              <a:rPr sz="2000" b="1" dirty="0">
                <a:latin typeface="Comic Sans MS"/>
                <a:cs typeface="Comic Sans MS"/>
              </a:rPr>
              <a:t>it” is a </a:t>
            </a:r>
            <a:r>
              <a:rPr sz="2000" b="1" spc="-5" dirty="0">
                <a:latin typeface="Comic Sans MS"/>
                <a:cs typeface="Comic Sans MS"/>
              </a:rPr>
              <a:t>direct </a:t>
            </a:r>
            <a:r>
              <a:rPr sz="2000" b="1" dirty="0">
                <a:latin typeface="Comic Sans MS"/>
                <a:cs typeface="Comic Sans MS"/>
              </a:rPr>
              <a:t>violation  of </a:t>
            </a:r>
            <a:r>
              <a:rPr sz="2000" b="1" spc="-5" dirty="0">
                <a:latin typeface="Comic Sans MS"/>
                <a:cs typeface="Comic Sans MS"/>
              </a:rPr>
              <a:t>federal</a:t>
            </a:r>
            <a:r>
              <a:rPr sz="2000" b="1" spc="-4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practice.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02033" y="5721141"/>
            <a:ext cx="1371493" cy="13714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82877" y="4054023"/>
            <a:ext cx="223997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70685" y="4040306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2860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1" y="25908"/>
                </a:lnTo>
                <a:lnTo>
                  <a:pt x="227045" y="4572"/>
                </a:lnTo>
                <a:lnTo>
                  <a:pt x="245333" y="22860"/>
                </a:lnTo>
                <a:lnTo>
                  <a:pt x="245333" y="252968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2860"/>
                </a:lnTo>
                <a:lnTo>
                  <a:pt x="12192" y="30480"/>
                </a:lnTo>
                <a:lnTo>
                  <a:pt x="12192" y="25908"/>
                </a:lnTo>
                <a:lnTo>
                  <a:pt x="25908" y="13716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4196"/>
                </a:lnTo>
                <a:lnTo>
                  <a:pt x="4572" y="22860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1469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7060"/>
                </a:lnTo>
                <a:lnTo>
                  <a:pt x="45720" y="227060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33" y="252968"/>
                </a:moveTo>
                <a:lnTo>
                  <a:pt x="245333" y="233156"/>
                </a:lnTo>
                <a:lnTo>
                  <a:pt x="227045" y="251444"/>
                </a:lnTo>
                <a:lnTo>
                  <a:pt x="205400" y="228584"/>
                </a:lnTo>
                <a:lnTo>
                  <a:pt x="44196" y="228584"/>
                </a:lnTo>
                <a:lnTo>
                  <a:pt x="21336" y="251444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09" y="254492"/>
                </a:lnTo>
                <a:lnTo>
                  <a:pt x="245333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3716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7074" y="28956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30480"/>
                </a:lnTo>
                <a:lnTo>
                  <a:pt x="27432" y="45720"/>
                </a:lnTo>
                <a:lnTo>
                  <a:pt x="27432" y="33528"/>
                </a:lnTo>
                <a:lnTo>
                  <a:pt x="33528" y="28956"/>
                </a:lnTo>
                <a:lnTo>
                  <a:pt x="47074" y="28956"/>
                </a:lnTo>
                <a:close/>
              </a:path>
              <a:path w="250189" h="254635">
                <a:moveTo>
                  <a:pt x="44196" y="228584"/>
                </a:moveTo>
                <a:lnTo>
                  <a:pt x="12192" y="228584"/>
                </a:lnTo>
                <a:lnTo>
                  <a:pt x="25908" y="242300"/>
                </a:lnTo>
                <a:lnTo>
                  <a:pt x="25908" y="246872"/>
                </a:lnTo>
                <a:lnTo>
                  <a:pt x="44196" y="228584"/>
                </a:lnTo>
                <a:close/>
              </a:path>
              <a:path w="250189" h="254635">
                <a:moveTo>
                  <a:pt x="25908" y="246872"/>
                </a:moveTo>
                <a:lnTo>
                  <a:pt x="25908" y="242300"/>
                </a:lnTo>
                <a:lnTo>
                  <a:pt x="12192" y="228584"/>
                </a:lnTo>
                <a:lnTo>
                  <a:pt x="12192" y="241469"/>
                </a:lnTo>
                <a:lnTo>
                  <a:pt x="21336" y="251444"/>
                </a:lnTo>
                <a:lnTo>
                  <a:pt x="25908" y="246872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7074" y="28956"/>
                </a:lnTo>
                <a:lnTo>
                  <a:pt x="33528" y="28956"/>
                </a:lnTo>
                <a:lnTo>
                  <a:pt x="27432" y="33528"/>
                </a:lnTo>
                <a:lnTo>
                  <a:pt x="27432" y="45720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2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720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24"/>
                </a:lnTo>
                <a:lnTo>
                  <a:pt x="50292" y="44192"/>
                </a:lnTo>
                <a:close/>
              </a:path>
              <a:path w="250189" h="254635">
                <a:moveTo>
                  <a:pt x="45720" y="227060"/>
                </a:moveTo>
                <a:lnTo>
                  <a:pt x="33528" y="227060"/>
                </a:lnTo>
                <a:lnTo>
                  <a:pt x="27432" y="220964"/>
                </a:lnTo>
                <a:lnTo>
                  <a:pt x="27432" y="228584"/>
                </a:lnTo>
                <a:lnTo>
                  <a:pt x="44196" y="228584"/>
                </a:lnTo>
                <a:lnTo>
                  <a:pt x="45720" y="227060"/>
                </a:lnTo>
                <a:close/>
              </a:path>
              <a:path w="250189" h="254635">
                <a:moveTo>
                  <a:pt x="53340" y="53324"/>
                </a:moveTo>
                <a:lnTo>
                  <a:pt x="53340" y="41148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7060"/>
                </a:lnTo>
                <a:lnTo>
                  <a:pt x="196580" y="227060"/>
                </a:lnTo>
                <a:lnTo>
                  <a:pt x="196580" y="213344"/>
                </a:lnTo>
                <a:lnTo>
                  <a:pt x="208757" y="201152"/>
                </a:lnTo>
                <a:close/>
              </a:path>
              <a:path w="250189" h="254635">
                <a:moveTo>
                  <a:pt x="53340" y="227060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7060"/>
                </a:lnTo>
                <a:lnTo>
                  <a:pt x="53340" y="227060"/>
                </a:lnTo>
                <a:close/>
              </a:path>
              <a:path w="250189" h="254635">
                <a:moveTo>
                  <a:pt x="50292" y="227060"/>
                </a:moveTo>
                <a:lnTo>
                  <a:pt x="50292" y="222488"/>
                </a:lnTo>
                <a:lnTo>
                  <a:pt x="45720" y="227060"/>
                </a:lnTo>
                <a:lnTo>
                  <a:pt x="50292" y="227060"/>
                </a:lnTo>
                <a:close/>
              </a:path>
              <a:path w="250189" h="254635">
                <a:moveTo>
                  <a:pt x="202675" y="28956"/>
                </a:moveTo>
                <a:lnTo>
                  <a:pt x="47074" y="28956"/>
                </a:lnTo>
                <a:lnTo>
                  <a:pt x="50292" y="32004"/>
                </a:lnTo>
                <a:lnTo>
                  <a:pt x="50292" y="44192"/>
                </a:lnTo>
                <a:lnTo>
                  <a:pt x="53340" y="41148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2675" y="28956"/>
                </a:lnTo>
                <a:close/>
              </a:path>
              <a:path w="250189" h="254635">
                <a:moveTo>
                  <a:pt x="208757" y="53324"/>
                </a:moveTo>
                <a:lnTo>
                  <a:pt x="196580" y="41148"/>
                </a:lnTo>
                <a:lnTo>
                  <a:pt x="196580" y="53324"/>
                </a:lnTo>
                <a:lnTo>
                  <a:pt x="208757" y="53324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208757" y="53324"/>
                </a:lnTo>
                <a:lnTo>
                  <a:pt x="196580" y="53324"/>
                </a:lnTo>
                <a:lnTo>
                  <a:pt x="196580" y="201152"/>
                </a:lnTo>
                <a:lnTo>
                  <a:pt x="208757" y="201152"/>
                </a:lnTo>
                <a:close/>
              </a:path>
              <a:path w="250189" h="254635">
                <a:moveTo>
                  <a:pt x="208757" y="213352"/>
                </a:moveTo>
                <a:lnTo>
                  <a:pt x="208757" y="201152"/>
                </a:lnTo>
                <a:lnTo>
                  <a:pt x="196580" y="213344"/>
                </a:lnTo>
                <a:lnTo>
                  <a:pt x="196580" y="227060"/>
                </a:lnTo>
                <a:lnTo>
                  <a:pt x="199628" y="227060"/>
                </a:lnTo>
                <a:lnTo>
                  <a:pt x="199628" y="222488"/>
                </a:lnTo>
                <a:lnTo>
                  <a:pt x="208757" y="213352"/>
                </a:lnTo>
                <a:close/>
              </a:path>
              <a:path w="250189" h="254635">
                <a:moveTo>
                  <a:pt x="220949" y="47244"/>
                </a:moveTo>
                <a:lnTo>
                  <a:pt x="220949" y="33528"/>
                </a:lnTo>
                <a:lnTo>
                  <a:pt x="216377" y="28956"/>
                </a:lnTo>
                <a:lnTo>
                  <a:pt x="202675" y="28956"/>
                </a:lnTo>
                <a:lnTo>
                  <a:pt x="199628" y="32004"/>
                </a:lnTo>
                <a:lnTo>
                  <a:pt x="217901" y="50292"/>
                </a:lnTo>
                <a:lnTo>
                  <a:pt x="220949" y="47244"/>
                </a:lnTo>
                <a:close/>
              </a:path>
              <a:path w="250189" h="254635">
                <a:moveTo>
                  <a:pt x="220949" y="207418"/>
                </a:moveTo>
                <a:lnTo>
                  <a:pt x="220949" y="47244"/>
                </a:lnTo>
                <a:lnTo>
                  <a:pt x="217901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57" y="53324"/>
                </a:lnTo>
                <a:lnTo>
                  <a:pt x="208757" y="213352"/>
                </a:lnTo>
                <a:lnTo>
                  <a:pt x="217901" y="204200"/>
                </a:lnTo>
                <a:lnTo>
                  <a:pt x="220949" y="20741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17901" y="204200"/>
                </a:lnTo>
                <a:lnTo>
                  <a:pt x="199628" y="222488"/>
                </a:lnTo>
                <a:lnTo>
                  <a:pt x="203957" y="227060"/>
                </a:lnTo>
                <a:lnTo>
                  <a:pt x="216377" y="227060"/>
                </a:lnTo>
                <a:lnTo>
                  <a:pt x="220949" y="220964"/>
                </a:lnTo>
                <a:lnTo>
                  <a:pt x="220949" y="228584"/>
                </a:lnTo>
                <a:lnTo>
                  <a:pt x="236189" y="228584"/>
                </a:lnTo>
                <a:lnTo>
                  <a:pt x="236189" y="242300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03957" y="227060"/>
                </a:moveTo>
                <a:lnTo>
                  <a:pt x="199628" y="222488"/>
                </a:lnTo>
                <a:lnTo>
                  <a:pt x="199628" y="227060"/>
                </a:lnTo>
                <a:lnTo>
                  <a:pt x="203957" y="227060"/>
                </a:lnTo>
                <a:close/>
              </a:path>
              <a:path w="250189" h="254635">
                <a:moveTo>
                  <a:pt x="236189" y="32004"/>
                </a:moveTo>
                <a:lnTo>
                  <a:pt x="236189" y="25908"/>
                </a:lnTo>
                <a:lnTo>
                  <a:pt x="205721" y="25908"/>
                </a:lnTo>
                <a:lnTo>
                  <a:pt x="202675" y="28956"/>
                </a:lnTo>
                <a:lnTo>
                  <a:pt x="216377" y="28956"/>
                </a:lnTo>
                <a:lnTo>
                  <a:pt x="220949" y="33528"/>
                </a:lnTo>
                <a:lnTo>
                  <a:pt x="220949" y="47244"/>
                </a:lnTo>
                <a:lnTo>
                  <a:pt x="236189" y="32004"/>
                </a:lnTo>
                <a:close/>
              </a:path>
              <a:path w="250189" h="254635">
                <a:moveTo>
                  <a:pt x="220949" y="228584"/>
                </a:moveTo>
                <a:lnTo>
                  <a:pt x="220949" y="220964"/>
                </a:lnTo>
                <a:lnTo>
                  <a:pt x="216377" y="227060"/>
                </a:lnTo>
                <a:lnTo>
                  <a:pt x="203957" y="227060"/>
                </a:lnTo>
                <a:lnTo>
                  <a:pt x="205400" y="228584"/>
                </a:lnTo>
                <a:lnTo>
                  <a:pt x="220949" y="228584"/>
                </a:lnTo>
                <a:close/>
              </a:path>
              <a:path w="250189" h="254635">
                <a:moveTo>
                  <a:pt x="236189" y="228584"/>
                </a:moveTo>
                <a:lnTo>
                  <a:pt x="205400" y="228584"/>
                </a:lnTo>
                <a:lnTo>
                  <a:pt x="223997" y="248225"/>
                </a:lnTo>
                <a:lnTo>
                  <a:pt x="223997" y="242300"/>
                </a:lnTo>
                <a:lnTo>
                  <a:pt x="236189" y="228584"/>
                </a:lnTo>
                <a:close/>
              </a:path>
              <a:path w="250189" h="254635">
                <a:moveTo>
                  <a:pt x="245333" y="22860"/>
                </a:moveTo>
                <a:lnTo>
                  <a:pt x="227045" y="4572"/>
                </a:lnTo>
                <a:lnTo>
                  <a:pt x="205721" y="25908"/>
                </a:lnTo>
                <a:lnTo>
                  <a:pt x="223997" y="25908"/>
                </a:lnTo>
                <a:lnTo>
                  <a:pt x="223997" y="13716"/>
                </a:lnTo>
                <a:lnTo>
                  <a:pt x="236189" y="25908"/>
                </a:lnTo>
                <a:lnTo>
                  <a:pt x="236189" y="32004"/>
                </a:lnTo>
                <a:lnTo>
                  <a:pt x="245333" y="22860"/>
                </a:lnTo>
                <a:close/>
              </a:path>
              <a:path w="250189" h="254635">
                <a:moveTo>
                  <a:pt x="236189" y="25908"/>
                </a:moveTo>
                <a:lnTo>
                  <a:pt x="223997" y="13716"/>
                </a:lnTo>
                <a:lnTo>
                  <a:pt x="223997" y="25908"/>
                </a:lnTo>
                <a:lnTo>
                  <a:pt x="236189" y="2590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45333" y="22860"/>
                </a:lnTo>
                <a:lnTo>
                  <a:pt x="223997" y="44196"/>
                </a:lnTo>
                <a:lnTo>
                  <a:pt x="223997" y="210635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36189" y="242300"/>
                </a:moveTo>
                <a:lnTo>
                  <a:pt x="236189" y="228584"/>
                </a:lnTo>
                <a:lnTo>
                  <a:pt x="223997" y="242300"/>
                </a:lnTo>
                <a:lnTo>
                  <a:pt x="223997" y="248225"/>
                </a:lnTo>
                <a:lnTo>
                  <a:pt x="227045" y="251444"/>
                </a:lnTo>
                <a:lnTo>
                  <a:pt x="236189" y="24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82877" y="4387748"/>
            <a:ext cx="223997" cy="228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70685" y="4375556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05" y="248396"/>
                </a:moveTo>
                <a:lnTo>
                  <a:pt x="249905" y="6096"/>
                </a:lnTo>
                <a:lnTo>
                  <a:pt x="243809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1" y="25908"/>
                </a:lnTo>
                <a:lnTo>
                  <a:pt x="227045" y="4572"/>
                </a:lnTo>
                <a:lnTo>
                  <a:pt x="245333" y="21336"/>
                </a:lnTo>
                <a:lnTo>
                  <a:pt x="245333" y="252968"/>
                </a:lnTo>
                <a:lnTo>
                  <a:pt x="249905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0776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33" y="252968"/>
                </a:moveTo>
                <a:lnTo>
                  <a:pt x="245333" y="233156"/>
                </a:lnTo>
                <a:lnTo>
                  <a:pt x="227045" y="249920"/>
                </a:lnTo>
                <a:lnTo>
                  <a:pt x="205721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09" y="254492"/>
                </a:lnTo>
                <a:lnTo>
                  <a:pt x="245333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0776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57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198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9"/>
                </a:lnTo>
                <a:lnTo>
                  <a:pt x="199628" y="32004"/>
                </a:lnTo>
                <a:lnTo>
                  <a:pt x="204198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57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57" y="53340"/>
                </a:lnTo>
                <a:close/>
              </a:path>
              <a:path w="250189" h="254635">
                <a:moveTo>
                  <a:pt x="208757" y="201152"/>
                </a:moveTo>
                <a:lnTo>
                  <a:pt x="208757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57" y="201152"/>
                </a:lnTo>
                <a:close/>
              </a:path>
              <a:path w="250189" h="254635">
                <a:moveTo>
                  <a:pt x="208757" y="213352"/>
                </a:moveTo>
                <a:lnTo>
                  <a:pt x="208757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57" y="213352"/>
                </a:lnTo>
                <a:close/>
              </a:path>
              <a:path w="250189" h="254635">
                <a:moveTo>
                  <a:pt x="220949" y="47074"/>
                </a:moveTo>
                <a:lnTo>
                  <a:pt x="220949" y="33528"/>
                </a:lnTo>
                <a:lnTo>
                  <a:pt x="216377" y="27432"/>
                </a:lnTo>
                <a:lnTo>
                  <a:pt x="204198" y="27432"/>
                </a:lnTo>
                <a:lnTo>
                  <a:pt x="199628" y="32004"/>
                </a:lnTo>
                <a:lnTo>
                  <a:pt x="217901" y="50292"/>
                </a:lnTo>
                <a:lnTo>
                  <a:pt x="220949" y="47074"/>
                </a:lnTo>
                <a:close/>
              </a:path>
              <a:path w="250189" h="254635">
                <a:moveTo>
                  <a:pt x="220949" y="207418"/>
                </a:moveTo>
                <a:lnTo>
                  <a:pt x="220949" y="47074"/>
                </a:lnTo>
                <a:lnTo>
                  <a:pt x="217901" y="50292"/>
                </a:lnTo>
                <a:lnTo>
                  <a:pt x="199628" y="32004"/>
                </a:lnTo>
                <a:lnTo>
                  <a:pt x="199628" y="44199"/>
                </a:lnTo>
                <a:lnTo>
                  <a:pt x="208757" y="53340"/>
                </a:lnTo>
                <a:lnTo>
                  <a:pt x="208757" y="213352"/>
                </a:lnTo>
                <a:lnTo>
                  <a:pt x="217901" y="204200"/>
                </a:lnTo>
                <a:lnTo>
                  <a:pt x="220949" y="20741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17901" y="204200"/>
                </a:lnTo>
                <a:lnTo>
                  <a:pt x="199628" y="222488"/>
                </a:lnTo>
                <a:lnTo>
                  <a:pt x="202675" y="225536"/>
                </a:lnTo>
                <a:lnTo>
                  <a:pt x="216377" y="225536"/>
                </a:lnTo>
                <a:lnTo>
                  <a:pt x="220949" y="220964"/>
                </a:lnTo>
                <a:lnTo>
                  <a:pt x="220949" y="228584"/>
                </a:lnTo>
                <a:lnTo>
                  <a:pt x="236189" y="228584"/>
                </a:lnTo>
                <a:lnTo>
                  <a:pt x="236189" y="241538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02675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5" y="225536"/>
                </a:lnTo>
                <a:close/>
              </a:path>
              <a:path w="250189" h="254635">
                <a:moveTo>
                  <a:pt x="220949" y="228584"/>
                </a:moveTo>
                <a:lnTo>
                  <a:pt x="220949" y="220964"/>
                </a:lnTo>
                <a:lnTo>
                  <a:pt x="216377" y="225536"/>
                </a:lnTo>
                <a:lnTo>
                  <a:pt x="202675" y="225536"/>
                </a:lnTo>
                <a:lnTo>
                  <a:pt x="205721" y="228584"/>
                </a:lnTo>
                <a:lnTo>
                  <a:pt x="220949" y="228584"/>
                </a:lnTo>
                <a:close/>
              </a:path>
              <a:path w="250189" h="254635">
                <a:moveTo>
                  <a:pt x="236189" y="30988"/>
                </a:moveTo>
                <a:lnTo>
                  <a:pt x="236189" y="25908"/>
                </a:lnTo>
                <a:lnTo>
                  <a:pt x="205721" y="25908"/>
                </a:lnTo>
                <a:lnTo>
                  <a:pt x="204198" y="27432"/>
                </a:lnTo>
                <a:lnTo>
                  <a:pt x="216377" y="27432"/>
                </a:lnTo>
                <a:lnTo>
                  <a:pt x="220949" y="33528"/>
                </a:lnTo>
                <a:lnTo>
                  <a:pt x="220949" y="47074"/>
                </a:lnTo>
                <a:lnTo>
                  <a:pt x="236189" y="30988"/>
                </a:lnTo>
                <a:close/>
              </a:path>
              <a:path w="250189" h="254635">
                <a:moveTo>
                  <a:pt x="245333" y="21336"/>
                </a:moveTo>
                <a:lnTo>
                  <a:pt x="227045" y="4572"/>
                </a:lnTo>
                <a:lnTo>
                  <a:pt x="205721" y="25908"/>
                </a:lnTo>
                <a:lnTo>
                  <a:pt x="223997" y="25908"/>
                </a:lnTo>
                <a:lnTo>
                  <a:pt x="223997" y="12192"/>
                </a:lnTo>
                <a:lnTo>
                  <a:pt x="236189" y="25908"/>
                </a:lnTo>
                <a:lnTo>
                  <a:pt x="236189" y="30988"/>
                </a:lnTo>
                <a:lnTo>
                  <a:pt x="245333" y="21336"/>
                </a:lnTo>
                <a:close/>
              </a:path>
              <a:path w="250189" h="254635">
                <a:moveTo>
                  <a:pt x="236189" y="228584"/>
                </a:moveTo>
                <a:lnTo>
                  <a:pt x="205721" y="228584"/>
                </a:lnTo>
                <a:lnTo>
                  <a:pt x="223997" y="246871"/>
                </a:lnTo>
                <a:lnTo>
                  <a:pt x="223997" y="240776"/>
                </a:lnTo>
                <a:lnTo>
                  <a:pt x="236189" y="228584"/>
                </a:lnTo>
                <a:close/>
              </a:path>
              <a:path w="250189" h="254635">
                <a:moveTo>
                  <a:pt x="236189" y="25908"/>
                </a:moveTo>
                <a:lnTo>
                  <a:pt x="223997" y="12192"/>
                </a:lnTo>
                <a:lnTo>
                  <a:pt x="223997" y="25908"/>
                </a:lnTo>
                <a:lnTo>
                  <a:pt x="236189" y="25908"/>
                </a:lnTo>
                <a:close/>
              </a:path>
              <a:path w="250189" h="254635">
                <a:moveTo>
                  <a:pt x="245333" y="233156"/>
                </a:moveTo>
                <a:lnTo>
                  <a:pt x="245333" y="21336"/>
                </a:lnTo>
                <a:lnTo>
                  <a:pt x="223997" y="43857"/>
                </a:lnTo>
                <a:lnTo>
                  <a:pt x="223997" y="210635"/>
                </a:lnTo>
                <a:lnTo>
                  <a:pt x="245333" y="233156"/>
                </a:lnTo>
                <a:close/>
              </a:path>
              <a:path w="250189" h="254635">
                <a:moveTo>
                  <a:pt x="236189" y="241538"/>
                </a:moveTo>
                <a:lnTo>
                  <a:pt x="236189" y="228584"/>
                </a:lnTo>
                <a:lnTo>
                  <a:pt x="223997" y="240776"/>
                </a:lnTo>
                <a:lnTo>
                  <a:pt x="223997" y="246871"/>
                </a:lnTo>
                <a:lnTo>
                  <a:pt x="227045" y="249920"/>
                </a:lnTo>
                <a:lnTo>
                  <a:pt x="236189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37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49752" y="1228864"/>
            <a:ext cx="1372808" cy="975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332719" y="627842"/>
            <a:ext cx="345312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</a:t>
            </a:r>
            <a:r>
              <a:rPr spc="-5" dirty="0"/>
              <a:t>N</a:t>
            </a:r>
            <a:r>
              <a:rPr dirty="0"/>
              <a:t>TR</a:t>
            </a:r>
            <a:r>
              <a:rPr spc="-5" dirty="0"/>
              <a:t>O</a:t>
            </a:r>
            <a:r>
              <a:rPr dirty="0"/>
              <a:t>DU</a:t>
            </a:r>
            <a:r>
              <a:rPr spc="-5" dirty="0"/>
              <a:t>C</a:t>
            </a:r>
            <a:r>
              <a:rPr dirty="0"/>
              <a:t>TI</a:t>
            </a:r>
            <a:r>
              <a:rPr spc="-15" dirty="0"/>
              <a:t>O</a:t>
            </a:r>
            <a:r>
              <a:rPr dirty="0"/>
              <a:t>N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380629" y="2186771"/>
            <a:ext cx="7510780" cy="388366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31265">
              <a:lnSpc>
                <a:spcPct val="100000"/>
              </a:lnSpc>
              <a:spcBef>
                <a:spcPts val="740"/>
              </a:spcBef>
            </a:pPr>
            <a:r>
              <a:rPr sz="2800" b="1" spc="-5" dirty="0">
                <a:latin typeface="Comic Sans MS"/>
                <a:cs typeface="Comic Sans MS"/>
              </a:rPr>
              <a:t>Why Have a </a:t>
            </a:r>
            <a:r>
              <a:rPr sz="2800" b="1" spc="-10" dirty="0">
                <a:latin typeface="Comic Sans MS"/>
                <a:cs typeface="Comic Sans MS"/>
              </a:rPr>
              <a:t>CC </a:t>
            </a:r>
            <a:r>
              <a:rPr sz="2800" b="1" spc="-5" dirty="0">
                <a:latin typeface="Comic Sans MS"/>
                <a:cs typeface="Comic Sans MS"/>
              </a:rPr>
              <a:t>Plan &amp;</a:t>
            </a:r>
            <a:r>
              <a:rPr sz="2800" b="1" dirty="0">
                <a:latin typeface="Comic Sans MS"/>
                <a:cs typeface="Comic Sans MS"/>
              </a:rPr>
              <a:t> </a:t>
            </a:r>
            <a:r>
              <a:rPr sz="2800" b="1" spc="-5" dirty="0">
                <a:latin typeface="Comic Sans MS"/>
                <a:cs typeface="Comic Sans MS"/>
              </a:rPr>
              <a:t>Program?</a:t>
            </a:r>
            <a:endParaRPr sz="2800">
              <a:latin typeface="Comic Sans MS"/>
              <a:cs typeface="Comic Sans MS"/>
            </a:endParaRPr>
          </a:p>
          <a:p>
            <a:pPr marL="3256915">
              <a:lnSpc>
                <a:spcPct val="100000"/>
              </a:lnSpc>
              <a:spcBef>
                <a:spcPts val="505"/>
              </a:spcBef>
            </a:pPr>
            <a:r>
              <a:rPr sz="2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Reasons</a:t>
            </a:r>
            <a:r>
              <a:rPr sz="2200" b="1" spc="-10" dirty="0">
                <a:solidFill>
                  <a:srgbClr val="FF0000"/>
                </a:solidFill>
                <a:latin typeface="Comic Sans MS"/>
                <a:cs typeface="Comic Sans MS"/>
              </a:rPr>
              <a:t>:</a:t>
            </a:r>
            <a:endParaRPr sz="2200">
              <a:latin typeface="Comic Sans MS"/>
              <a:cs typeface="Comic Sans MS"/>
            </a:endParaRPr>
          </a:p>
          <a:p>
            <a:pPr marL="469265" marR="140970" indent="-456565">
              <a:lnSpc>
                <a:spcPts val="2380"/>
              </a:lnSpc>
              <a:spcBef>
                <a:spcPts val="1355"/>
              </a:spcBef>
              <a:buFont typeface="Comic Sans MS"/>
              <a:buAutoNum type="arabicPeriod"/>
              <a:tabLst>
                <a:tab pos="664845" algn="l"/>
                <a:tab pos="665480" algn="l"/>
              </a:tabLst>
            </a:pPr>
            <a:r>
              <a:rPr dirty="0"/>
              <a:t>	</a:t>
            </a:r>
            <a:r>
              <a:rPr sz="2200" b="1" spc="-10" dirty="0">
                <a:latin typeface="Comic Sans MS"/>
                <a:cs typeface="Comic Sans MS"/>
              </a:rPr>
              <a:t>To promote adherence </a:t>
            </a:r>
            <a:r>
              <a:rPr sz="2200" b="1" spc="-5" dirty="0">
                <a:latin typeface="Comic Sans MS"/>
                <a:cs typeface="Comic Sans MS"/>
              </a:rPr>
              <a:t>to applicable </a:t>
            </a:r>
            <a:r>
              <a:rPr sz="2200" b="1" spc="-10" dirty="0">
                <a:latin typeface="Comic Sans MS"/>
                <a:cs typeface="Comic Sans MS"/>
              </a:rPr>
              <a:t>statutes </a:t>
            </a:r>
            <a:r>
              <a:rPr sz="2200" b="1" spc="-5" dirty="0">
                <a:latin typeface="Comic Sans MS"/>
                <a:cs typeface="Comic Sans MS"/>
              </a:rPr>
              <a:t>and  </a:t>
            </a:r>
            <a:r>
              <a:rPr sz="2200" b="1" spc="-10" dirty="0">
                <a:latin typeface="Comic Sans MS"/>
                <a:cs typeface="Comic Sans MS"/>
              </a:rPr>
              <a:t>regulations.</a:t>
            </a:r>
            <a:endParaRPr sz="2200">
              <a:latin typeface="Comic Sans MS"/>
              <a:cs typeface="Comic Sans MS"/>
            </a:endParaRPr>
          </a:p>
          <a:p>
            <a:pPr marL="469265" marR="1550670" indent="-456565">
              <a:lnSpc>
                <a:spcPts val="2380"/>
              </a:lnSpc>
              <a:spcBef>
                <a:spcPts val="1310"/>
              </a:spcBef>
              <a:buFont typeface="Comic Sans MS"/>
              <a:buAutoNum type="arabicPeriod"/>
              <a:tabLst>
                <a:tab pos="664845" algn="l"/>
                <a:tab pos="665480" algn="l"/>
              </a:tabLst>
            </a:pPr>
            <a:r>
              <a:rPr dirty="0"/>
              <a:t>	</a:t>
            </a:r>
            <a:r>
              <a:rPr sz="2200" b="1" spc="-10" dirty="0">
                <a:latin typeface="Comic Sans MS"/>
                <a:cs typeface="Comic Sans MS"/>
              </a:rPr>
              <a:t>Federal funding </a:t>
            </a:r>
            <a:r>
              <a:rPr sz="2200" b="1" spc="-5" dirty="0">
                <a:latin typeface="Comic Sans MS"/>
                <a:cs typeface="Comic Sans MS"/>
              </a:rPr>
              <a:t>is the major </a:t>
            </a:r>
            <a:r>
              <a:rPr sz="2200" b="1" spc="-10" dirty="0">
                <a:latin typeface="Comic Sans MS"/>
                <a:cs typeface="Comic Sans MS"/>
              </a:rPr>
              <a:t>source </a:t>
            </a:r>
            <a:r>
              <a:rPr sz="2200" b="1" spc="-5" dirty="0">
                <a:latin typeface="Comic Sans MS"/>
                <a:cs typeface="Comic Sans MS"/>
              </a:rPr>
              <a:t>of  </a:t>
            </a:r>
            <a:r>
              <a:rPr sz="2200" b="1" spc="-10" dirty="0">
                <a:latin typeface="Comic Sans MS"/>
                <a:cs typeface="Comic Sans MS"/>
              </a:rPr>
              <a:t>reimbursement.</a:t>
            </a:r>
            <a:endParaRPr sz="2200">
              <a:latin typeface="Comic Sans MS"/>
              <a:cs typeface="Comic Sans MS"/>
            </a:endParaRPr>
          </a:p>
          <a:p>
            <a:pPr marL="664845" indent="-652145">
              <a:lnSpc>
                <a:spcPct val="100000"/>
              </a:lnSpc>
              <a:spcBef>
                <a:spcPts val="1015"/>
              </a:spcBef>
              <a:buAutoNum type="arabicPeriod"/>
              <a:tabLst>
                <a:tab pos="664845" algn="l"/>
                <a:tab pos="665480" algn="l"/>
              </a:tabLst>
            </a:pPr>
            <a:r>
              <a:rPr sz="2200" b="1" spc="-5" dirty="0">
                <a:latin typeface="Comic Sans MS"/>
                <a:cs typeface="Comic Sans MS"/>
              </a:rPr>
              <a:t>The potential</a:t>
            </a:r>
            <a:r>
              <a:rPr sz="2200" b="1" spc="15" dirty="0">
                <a:latin typeface="Comic Sans MS"/>
                <a:cs typeface="Comic Sans MS"/>
              </a:rPr>
              <a:t> </a:t>
            </a:r>
            <a:r>
              <a:rPr sz="2200" b="1" spc="-10" dirty="0">
                <a:latin typeface="Comic Sans MS"/>
                <a:cs typeface="Comic Sans MS"/>
              </a:rPr>
              <a:t>liability.</a:t>
            </a:r>
            <a:endParaRPr sz="2200">
              <a:latin typeface="Comic Sans MS"/>
              <a:cs typeface="Comic Sans MS"/>
            </a:endParaRPr>
          </a:p>
          <a:p>
            <a:pPr marL="1840864">
              <a:lnSpc>
                <a:spcPct val="100000"/>
              </a:lnSpc>
              <a:spcBef>
                <a:spcPts val="1055"/>
              </a:spcBef>
            </a:pPr>
            <a:r>
              <a:rPr sz="2200" b="1" spc="-10" dirty="0">
                <a:latin typeface="Comic Sans MS"/>
                <a:cs typeface="Comic Sans MS"/>
              </a:rPr>
              <a:t>Example: </a:t>
            </a:r>
            <a:r>
              <a:rPr sz="2200" b="1" spc="-5" dirty="0">
                <a:latin typeface="Comic Sans MS"/>
                <a:cs typeface="Comic Sans MS"/>
              </a:rPr>
              <a:t>HIPAA </a:t>
            </a:r>
            <a:r>
              <a:rPr sz="2200" b="1" spc="-10" dirty="0">
                <a:latin typeface="Comic Sans MS"/>
                <a:cs typeface="Comic Sans MS"/>
              </a:rPr>
              <a:t>Privacy/Security</a:t>
            </a:r>
            <a:r>
              <a:rPr sz="2200" b="1" spc="100" dirty="0">
                <a:latin typeface="Comic Sans MS"/>
                <a:cs typeface="Comic Sans MS"/>
              </a:rPr>
              <a:t> </a:t>
            </a:r>
            <a:r>
              <a:rPr sz="2200" b="1" spc="-10" dirty="0">
                <a:latin typeface="Comic Sans MS"/>
                <a:cs typeface="Comic Sans MS"/>
              </a:rPr>
              <a:t>Breach</a:t>
            </a:r>
            <a:endParaRPr sz="2200">
              <a:latin typeface="Comic Sans MS"/>
              <a:cs typeface="Comic Sans MS"/>
            </a:endParaRPr>
          </a:p>
          <a:p>
            <a:pPr marL="469900" indent="-457200">
              <a:lnSpc>
                <a:spcPct val="100000"/>
              </a:lnSpc>
              <a:spcBef>
                <a:spcPts val="1055"/>
              </a:spcBef>
              <a:buAutoNum type="arabicPeriod" startAt="4"/>
              <a:tabLst>
                <a:tab pos="470534" algn="l"/>
              </a:tabLst>
            </a:pPr>
            <a:r>
              <a:rPr sz="2200" b="1" spc="-10" dirty="0">
                <a:latin typeface="Comic Sans MS"/>
                <a:cs typeface="Comic Sans MS"/>
              </a:rPr>
              <a:t>To assist members </a:t>
            </a:r>
            <a:r>
              <a:rPr sz="2200" b="1" spc="-5" dirty="0">
                <a:latin typeface="Comic Sans MS"/>
                <a:cs typeface="Comic Sans MS"/>
              </a:rPr>
              <a:t>of this</a:t>
            </a:r>
            <a:r>
              <a:rPr sz="2200" b="1" spc="90" dirty="0">
                <a:latin typeface="Comic Sans MS"/>
                <a:cs typeface="Comic Sans MS"/>
              </a:rPr>
              <a:t> </a:t>
            </a:r>
            <a:r>
              <a:rPr sz="2200" b="1" spc="-10" dirty="0">
                <a:latin typeface="Comic Sans MS"/>
                <a:cs typeface="Comic Sans MS"/>
              </a:rPr>
              <a:t>organization.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03120" y="704033"/>
            <a:ext cx="693864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</a:t>
            </a:r>
          </a:p>
          <a:p>
            <a:pPr algn="ctr">
              <a:lnSpc>
                <a:spcPct val="100000"/>
              </a:lnSpc>
            </a:pPr>
            <a:r>
              <a:rPr spc="-5" dirty="0"/>
              <a:t>Compliance Plan </a:t>
            </a:r>
            <a:r>
              <a:rPr dirty="0"/>
              <a:t>&amp; </a:t>
            </a:r>
            <a:r>
              <a:rPr spc="-5" dirty="0"/>
              <a:t>Program</a:t>
            </a:r>
            <a:r>
              <a:rPr spc="10" dirty="0"/>
              <a:t> </a:t>
            </a:r>
            <a:r>
              <a:rPr spc="-5" dirty="0"/>
              <a:t>(Cont’d)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689937" rIns="0" bIns="0" rtlCol="0">
            <a:spAutoFit/>
          </a:bodyPr>
          <a:lstStyle/>
          <a:p>
            <a:pPr marL="29845" marR="5080" algn="ctr">
              <a:lnSpc>
                <a:spcPct val="140000"/>
              </a:lnSpc>
              <a:spcBef>
                <a:spcPts val="100"/>
              </a:spcBef>
            </a:pPr>
            <a:r>
              <a:rPr sz="2400" u="none" spc="-5" dirty="0">
                <a:solidFill>
                  <a:srgbClr val="000000"/>
                </a:solidFill>
              </a:rPr>
              <a:t>It involves everyone in our organization </a:t>
            </a:r>
            <a:r>
              <a:rPr sz="2400" u="none" dirty="0">
                <a:solidFill>
                  <a:srgbClr val="000000"/>
                </a:solidFill>
              </a:rPr>
              <a:t>– </a:t>
            </a:r>
            <a:r>
              <a:rPr sz="2400" u="none" spc="-5" dirty="0">
                <a:solidFill>
                  <a:srgbClr val="000000"/>
                </a:solidFill>
              </a:rPr>
              <a:t>from our  </a:t>
            </a:r>
            <a:r>
              <a:rPr sz="2400" u="none" dirty="0">
                <a:solidFill>
                  <a:srgbClr val="000000"/>
                </a:solidFill>
              </a:rPr>
              <a:t>CEO </a:t>
            </a:r>
            <a:r>
              <a:rPr sz="2400" u="none" spc="-5" dirty="0">
                <a:solidFill>
                  <a:srgbClr val="000000"/>
                </a:solidFill>
              </a:rPr>
              <a:t>to </a:t>
            </a:r>
            <a:r>
              <a:rPr sz="2400" u="none" dirty="0">
                <a:solidFill>
                  <a:srgbClr val="000000"/>
                </a:solidFill>
              </a:rPr>
              <a:t>newly </a:t>
            </a:r>
            <a:r>
              <a:rPr sz="2400" u="none" spc="-5" dirty="0">
                <a:solidFill>
                  <a:srgbClr val="000000"/>
                </a:solidFill>
              </a:rPr>
              <a:t>hired employees and temporary  workers </a:t>
            </a:r>
            <a:r>
              <a:rPr sz="2400" u="none" dirty="0">
                <a:solidFill>
                  <a:srgbClr val="000000"/>
                </a:solidFill>
              </a:rPr>
              <a:t>– </a:t>
            </a:r>
            <a:r>
              <a:rPr sz="2400" u="none" spc="-5" dirty="0">
                <a:solidFill>
                  <a:srgbClr val="000000"/>
                </a:solidFill>
              </a:rPr>
              <a:t>in </a:t>
            </a:r>
            <a:r>
              <a:rPr sz="2400" u="none" dirty="0">
                <a:solidFill>
                  <a:srgbClr val="000000"/>
                </a:solidFill>
              </a:rPr>
              <a:t>a </a:t>
            </a:r>
            <a:r>
              <a:rPr sz="2400" u="none" spc="-5" dirty="0">
                <a:solidFill>
                  <a:srgbClr val="000000"/>
                </a:solidFill>
              </a:rPr>
              <a:t>team effort that promotes strict  ethical and legal</a:t>
            </a:r>
            <a:r>
              <a:rPr sz="2400" u="none" spc="5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standards.</a:t>
            </a:r>
            <a:endParaRPr sz="2400"/>
          </a:p>
        </p:txBody>
      </p:sp>
      <p:sp>
        <p:nvSpPr>
          <p:cNvPr id="9" name="object 9"/>
          <p:cNvSpPr/>
          <p:nvPr/>
        </p:nvSpPr>
        <p:spPr>
          <a:xfrm>
            <a:off x="3816448" y="1914649"/>
            <a:ext cx="2059970" cy="14626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694215" y="734513"/>
            <a:ext cx="4604385" cy="942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</a:t>
            </a: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800" spc="-5" dirty="0"/>
              <a:t>Compliance Plan &amp;</a:t>
            </a:r>
            <a:r>
              <a:rPr sz="2800" spc="-65" dirty="0"/>
              <a:t> </a:t>
            </a:r>
            <a:r>
              <a:rPr sz="2800" spc="-5" dirty="0"/>
              <a:t>Program</a:t>
            </a:r>
            <a:endParaRPr sz="2800"/>
          </a:p>
        </p:txBody>
      </p:sp>
      <p:sp>
        <p:nvSpPr>
          <p:cNvPr id="8" name="object 8"/>
          <p:cNvSpPr txBox="1"/>
          <p:nvPr/>
        </p:nvSpPr>
        <p:spPr>
          <a:xfrm>
            <a:off x="2200477" y="2389448"/>
            <a:ext cx="5667375" cy="236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 marR="16510" indent="-1270" algn="ctr">
              <a:lnSpc>
                <a:spcPct val="12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As defined </a:t>
            </a: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by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OIG </a:t>
            </a: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the CC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Program</a:t>
            </a:r>
            <a:r>
              <a:rPr sz="2400" b="1" spc="-5" dirty="0">
                <a:solidFill>
                  <a:srgbClr val="FF0000"/>
                </a:solidFill>
                <a:latin typeface="Comic Sans MS"/>
                <a:cs typeface="Comic Sans MS"/>
              </a:rPr>
              <a:t>:  </a:t>
            </a:r>
            <a:r>
              <a:rPr sz="2400" b="1" dirty="0">
                <a:latin typeface="Comic Sans MS"/>
                <a:cs typeface="Comic Sans MS"/>
              </a:rPr>
              <a:t>“A </a:t>
            </a:r>
            <a:r>
              <a:rPr sz="2400" b="1" spc="-5" dirty="0">
                <a:latin typeface="Comic Sans MS"/>
                <a:cs typeface="Comic Sans MS"/>
              </a:rPr>
              <a:t>comprehensive and formal</a:t>
            </a:r>
            <a:r>
              <a:rPr sz="2400" b="1" spc="-4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program</a:t>
            </a:r>
            <a:endParaRPr sz="2400">
              <a:latin typeface="Comic Sans MS"/>
              <a:cs typeface="Comic Sans MS"/>
            </a:endParaRPr>
          </a:p>
          <a:p>
            <a:pPr marL="12700" marR="5080" indent="1270" algn="ctr">
              <a:lnSpc>
                <a:spcPct val="100000"/>
              </a:lnSpc>
            </a:pPr>
            <a:r>
              <a:rPr sz="2400" b="1" spc="-5" dirty="0">
                <a:latin typeface="Comic Sans MS"/>
                <a:cs typeface="Comic Sans MS"/>
              </a:rPr>
              <a:t>designed to prevent, detect, and  respond to violations of </a:t>
            </a:r>
            <a:r>
              <a:rPr sz="2400" b="1" dirty="0">
                <a:latin typeface="Comic Sans MS"/>
                <a:cs typeface="Comic Sans MS"/>
              </a:rPr>
              <a:t>the </a:t>
            </a:r>
            <a:r>
              <a:rPr sz="2400" b="1" spc="-5" dirty="0">
                <a:latin typeface="Comic Sans MS"/>
                <a:cs typeface="Comic Sans MS"/>
              </a:rPr>
              <a:t>law </a:t>
            </a:r>
            <a:r>
              <a:rPr sz="2400" b="1" dirty="0">
                <a:latin typeface="Comic Sans MS"/>
                <a:cs typeface="Comic Sans MS"/>
              </a:rPr>
              <a:t>by</a:t>
            </a:r>
            <a:r>
              <a:rPr sz="2400" b="1" spc="-4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an  organization’s employees, and its  contracted service</a:t>
            </a:r>
            <a:r>
              <a:rPr sz="2400" b="1" spc="-35" dirty="0">
                <a:latin typeface="Comic Sans MS"/>
                <a:cs typeface="Comic Sans MS"/>
              </a:rPr>
              <a:t> </a:t>
            </a:r>
            <a:r>
              <a:rPr sz="2400" b="1" spc="-5" dirty="0">
                <a:latin typeface="Comic Sans MS"/>
                <a:cs typeface="Comic Sans MS"/>
              </a:rPr>
              <a:t>providers.”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60347" y="5038253"/>
            <a:ext cx="1227076" cy="1752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857270" y="696412"/>
            <a:ext cx="47364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I</a:t>
            </a:r>
            <a:r>
              <a:rPr sz="4400" spc="-5" dirty="0"/>
              <a:t>NT</a:t>
            </a:r>
            <a:r>
              <a:rPr sz="4400" dirty="0"/>
              <a:t>R</a:t>
            </a:r>
            <a:r>
              <a:rPr sz="4400" spc="-5" dirty="0"/>
              <a:t>O</a:t>
            </a:r>
            <a:r>
              <a:rPr sz="4400" dirty="0"/>
              <a:t>D</a:t>
            </a:r>
            <a:r>
              <a:rPr sz="4400" spc="-5" dirty="0"/>
              <a:t>U</a:t>
            </a:r>
            <a:r>
              <a:rPr sz="4400" dirty="0"/>
              <a:t>C</a:t>
            </a:r>
            <a:r>
              <a:rPr sz="4400" spc="-5" dirty="0"/>
              <a:t>T</a:t>
            </a:r>
            <a:r>
              <a:rPr sz="4400" dirty="0"/>
              <a:t>I</a:t>
            </a:r>
            <a:r>
              <a:rPr sz="4400" spc="-5" dirty="0"/>
              <a:t>O</a:t>
            </a:r>
            <a:r>
              <a:rPr sz="4400" dirty="0"/>
              <a:t>N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1053003" y="1668649"/>
            <a:ext cx="7811134" cy="414401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065" marR="5080" algn="ctr">
              <a:lnSpc>
                <a:spcPts val="2380"/>
              </a:lnSpc>
              <a:spcBef>
                <a:spcPts val="390"/>
              </a:spcBef>
            </a:pPr>
            <a:r>
              <a:rPr sz="2200" b="1" spc="-5" dirty="0">
                <a:latin typeface="Comic Sans MS"/>
                <a:cs typeface="Comic Sans MS"/>
              </a:rPr>
              <a:t>In </a:t>
            </a:r>
            <a:r>
              <a:rPr sz="2200" b="1" spc="-10" dirty="0">
                <a:latin typeface="Comic Sans MS"/>
                <a:cs typeface="Comic Sans MS"/>
              </a:rPr>
              <a:t>addition </a:t>
            </a:r>
            <a:r>
              <a:rPr sz="2200" b="1" spc="-5" dirty="0">
                <a:latin typeface="Comic Sans MS"/>
                <a:cs typeface="Comic Sans MS"/>
              </a:rPr>
              <a:t>to </a:t>
            </a:r>
            <a:r>
              <a:rPr sz="2200" b="1" spc="-10" dirty="0">
                <a:latin typeface="Comic Sans MS"/>
                <a:cs typeface="Comic Sans MS"/>
              </a:rPr>
              <a:t>fulfilling its </a:t>
            </a:r>
            <a:r>
              <a:rPr sz="2200" b="1" spc="-5" dirty="0">
                <a:latin typeface="Comic Sans MS"/>
                <a:cs typeface="Comic Sans MS"/>
              </a:rPr>
              <a:t>legal </a:t>
            </a:r>
            <a:r>
              <a:rPr sz="2200" b="1" spc="-10" dirty="0">
                <a:latin typeface="Comic Sans MS"/>
                <a:cs typeface="Comic Sans MS"/>
              </a:rPr>
              <a:t>duty </a:t>
            </a:r>
            <a:r>
              <a:rPr sz="2200" b="1" spc="-5" dirty="0">
                <a:latin typeface="Comic Sans MS"/>
                <a:cs typeface="Comic Sans MS"/>
              </a:rPr>
              <a:t>to </a:t>
            </a:r>
            <a:r>
              <a:rPr sz="2200" b="1" spc="-10" dirty="0">
                <a:latin typeface="Comic Sans MS"/>
                <a:cs typeface="Comic Sans MS"/>
              </a:rPr>
              <a:t>ensure </a:t>
            </a:r>
            <a:r>
              <a:rPr sz="2200" b="1" spc="-5" dirty="0">
                <a:latin typeface="Comic Sans MS"/>
                <a:cs typeface="Comic Sans MS"/>
              </a:rPr>
              <a:t>that it is  not </a:t>
            </a:r>
            <a:r>
              <a:rPr sz="2200" b="1" spc="-10" dirty="0">
                <a:latin typeface="Comic Sans MS"/>
                <a:cs typeface="Comic Sans MS"/>
              </a:rPr>
              <a:t>submitting </a:t>
            </a:r>
            <a:r>
              <a:rPr sz="2200" b="1" spc="-5" dirty="0">
                <a:latin typeface="Comic Sans MS"/>
                <a:cs typeface="Comic Sans MS"/>
              </a:rPr>
              <a:t>false or incorrect claims to </a:t>
            </a:r>
            <a:r>
              <a:rPr sz="2200" b="1" spc="-10" dirty="0">
                <a:latin typeface="Comic Sans MS"/>
                <a:cs typeface="Comic Sans MS"/>
              </a:rPr>
              <a:t>Gov. </a:t>
            </a:r>
            <a:r>
              <a:rPr sz="2200" b="1" spc="-5" dirty="0">
                <a:latin typeface="Comic Sans MS"/>
                <a:cs typeface="Comic Sans MS"/>
              </a:rPr>
              <a:t>and  private payors, </a:t>
            </a:r>
            <a:r>
              <a:rPr sz="2200" b="1" spc="-10" dirty="0">
                <a:latin typeface="Comic Sans MS"/>
                <a:cs typeface="Comic Sans MS"/>
              </a:rPr>
              <a:t>TSCS </a:t>
            </a:r>
            <a:r>
              <a:rPr sz="2200" b="1" spc="-5" dirty="0">
                <a:latin typeface="Comic Sans MS"/>
                <a:cs typeface="Comic Sans MS"/>
              </a:rPr>
              <a:t>gains </a:t>
            </a:r>
            <a:r>
              <a:rPr sz="2200" b="1" spc="-10" dirty="0">
                <a:latin typeface="Comic Sans MS"/>
                <a:cs typeface="Comic Sans MS"/>
              </a:rPr>
              <a:t>numerous additional </a:t>
            </a:r>
            <a:r>
              <a:rPr sz="2200" b="1" spc="-10" dirty="0">
                <a:solidFill>
                  <a:srgbClr val="FF0000"/>
                </a:solidFill>
                <a:latin typeface="Comic Sans MS"/>
                <a:cs typeface="Comic Sans MS"/>
              </a:rPr>
              <a:t>benefits  </a:t>
            </a:r>
            <a:r>
              <a:rPr sz="2200" b="1" spc="-5" dirty="0">
                <a:latin typeface="Comic Sans MS"/>
                <a:cs typeface="Comic Sans MS"/>
              </a:rPr>
              <a:t>by </a:t>
            </a:r>
            <a:r>
              <a:rPr sz="2200" b="1" spc="-10" dirty="0">
                <a:latin typeface="Comic Sans MS"/>
                <a:cs typeface="Comic Sans MS"/>
              </a:rPr>
              <a:t>implementing </a:t>
            </a:r>
            <a:r>
              <a:rPr sz="2200" b="1" spc="-5" dirty="0">
                <a:latin typeface="Comic Sans MS"/>
                <a:cs typeface="Comic Sans MS"/>
              </a:rPr>
              <a:t>an </a:t>
            </a:r>
            <a:r>
              <a:rPr sz="2200" b="1" spc="-10" dirty="0">
                <a:latin typeface="Comic Sans MS"/>
                <a:cs typeface="Comic Sans MS"/>
              </a:rPr>
              <a:t>effective </a:t>
            </a:r>
            <a:r>
              <a:rPr sz="2200" b="1" spc="-5" dirty="0">
                <a:latin typeface="Comic Sans MS"/>
                <a:cs typeface="Comic Sans MS"/>
              </a:rPr>
              <a:t>compliance</a:t>
            </a:r>
            <a:r>
              <a:rPr sz="2200" b="1" spc="45" dirty="0">
                <a:latin typeface="Comic Sans MS"/>
                <a:cs typeface="Comic Sans MS"/>
              </a:rPr>
              <a:t> </a:t>
            </a:r>
            <a:r>
              <a:rPr sz="2200" b="1" spc="-10" dirty="0">
                <a:latin typeface="Comic Sans MS"/>
                <a:cs typeface="Comic Sans MS"/>
              </a:rPr>
              <a:t>program:</a:t>
            </a:r>
            <a:endParaRPr sz="2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000">
              <a:latin typeface="Times New Roman"/>
              <a:cs typeface="Times New Roman"/>
            </a:endParaRPr>
          </a:p>
          <a:p>
            <a:pPr marL="456565" algn="ctr">
              <a:lnSpc>
                <a:spcPct val="100000"/>
              </a:lnSpc>
              <a:tabLst>
                <a:tab pos="913765" algn="l"/>
              </a:tabLst>
            </a:pPr>
            <a:r>
              <a:rPr sz="2000" b="1" dirty="0">
                <a:latin typeface="Comic Sans MS"/>
                <a:cs typeface="Comic Sans MS"/>
              </a:rPr>
              <a:t>-	</a:t>
            </a:r>
            <a:r>
              <a:rPr sz="2000" b="1" spc="-5" dirty="0">
                <a:latin typeface="Comic Sans MS"/>
                <a:cs typeface="Comic Sans MS"/>
              </a:rPr>
              <a:t>Identifies</a:t>
            </a:r>
            <a:r>
              <a:rPr sz="2000" b="1" spc="-3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weaknesses.</a:t>
            </a:r>
            <a:endParaRPr sz="2000">
              <a:latin typeface="Comic Sans MS"/>
              <a:cs typeface="Comic Sans MS"/>
            </a:endParaRPr>
          </a:p>
          <a:p>
            <a:pPr marL="455295" algn="ctr">
              <a:lnSpc>
                <a:spcPct val="100000"/>
              </a:lnSpc>
              <a:spcBef>
                <a:spcPts val="960"/>
              </a:spcBef>
              <a:tabLst>
                <a:tab pos="912494" algn="l"/>
              </a:tabLst>
            </a:pPr>
            <a:r>
              <a:rPr sz="2000" b="1" dirty="0">
                <a:latin typeface="Comic Sans MS"/>
                <a:cs typeface="Comic Sans MS"/>
              </a:rPr>
              <a:t>-	</a:t>
            </a:r>
            <a:r>
              <a:rPr sz="2000" b="1" spc="-5" dirty="0">
                <a:latin typeface="Comic Sans MS"/>
                <a:cs typeface="Comic Sans MS"/>
              </a:rPr>
              <a:t>Improves</a:t>
            </a:r>
            <a:r>
              <a:rPr sz="2000" b="1" spc="-2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education.</a:t>
            </a:r>
            <a:endParaRPr sz="2000">
              <a:latin typeface="Comic Sans MS"/>
              <a:cs typeface="Comic Sans MS"/>
            </a:endParaRPr>
          </a:p>
          <a:p>
            <a:pPr marL="456565" algn="ctr">
              <a:lnSpc>
                <a:spcPct val="100000"/>
              </a:lnSpc>
              <a:spcBef>
                <a:spcPts val="960"/>
              </a:spcBef>
              <a:tabLst>
                <a:tab pos="913765" algn="l"/>
              </a:tabLst>
            </a:pPr>
            <a:r>
              <a:rPr sz="2000" b="1" dirty="0">
                <a:latin typeface="Comic Sans MS"/>
                <a:cs typeface="Comic Sans MS"/>
              </a:rPr>
              <a:t>-	</a:t>
            </a:r>
            <a:r>
              <a:rPr sz="2000" b="1" spc="-5" dirty="0">
                <a:latin typeface="Comic Sans MS"/>
                <a:cs typeface="Comic Sans MS"/>
              </a:rPr>
              <a:t>Avoids potential</a:t>
            </a:r>
            <a:r>
              <a:rPr sz="2000" b="1" spc="-5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liability.</a:t>
            </a:r>
            <a:endParaRPr sz="2000">
              <a:latin typeface="Comic Sans MS"/>
              <a:cs typeface="Comic Sans MS"/>
            </a:endParaRPr>
          </a:p>
          <a:p>
            <a:pPr marL="454659" algn="ctr">
              <a:lnSpc>
                <a:spcPts val="2280"/>
              </a:lnSpc>
              <a:spcBef>
                <a:spcPts val="960"/>
              </a:spcBef>
              <a:tabLst>
                <a:tab pos="911860" algn="l"/>
              </a:tabLst>
            </a:pPr>
            <a:r>
              <a:rPr sz="2000" b="1" dirty="0">
                <a:latin typeface="Comic Sans MS"/>
                <a:cs typeface="Comic Sans MS"/>
              </a:rPr>
              <a:t>-	</a:t>
            </a:r>
            <a:r>
              <a:rPr sz="2000" b="1" spc="-5" dirty="0">
                <a:latin typeface="Comic Sans MS"/>
                <a:cs typeface="Comic Sans MS"/>
              </a:rPr>
              <a:t>Improves </a:t>
            </a:r>
            <a:r>
              <a:rPr sz="2000" b="1" dirty="0">
                <a:latin typeface="Comic Sans MS"/>
                <a:cs typeface="Comic Sans MS"/>
              </a:rPr>
              <a:t>the quality, </a:t>
            </a:r>
            <a:r>
              <a:rPr sz="2000" b="1" spc="-5" dirty="0">
                <a:latin typeface="Comic Sans MS"/>
                <a:cs typeface="Comic Sans MS"/>
              </a:rPr>
              <a:t>efficiency and consistency</a:t>
            </a:r>
            <a:r>
              <a:rPr sz="2000" b="1" spc="-13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of</a:t>
            </a:r>
            <a:endParaRPr sz="2000">
              <a:latin typeface="Comic Sans MS"/>
              <a:cs typeface="Comic Sans MS"/>
            </a:endParaRPr>
          </a:p>
          <a:p>
            <a:pPr marL="912494" algn="ctr">
              <a:lnSpc>
                <a:spcPts val="2280"/>
              </a:lnSpc>
            </a:pPr>
            <a:r>
              <a:rPr sz="2000" b="1" spc="-5" dirty="0">
                <a:latin typeface="Comic Sans MS"/>
                <a:cs typeface="Comic Sans MS"/>
              </a:rPr>
              <a:t>services.</a:t>
            </a:r>
            <a:endParaRPr sz="2000">
              <a:latin typeface="Comic Sans MS"/>
              <a:cs typeface="Comic Sans MS"/>
            </a:endParaRPr>
          </a:p>
          <a:p>
            <a:pPr marL="457200" algn="ctr">
              <a:lnSpc>
                <a:spcPct val="100000"/>
              </a:lnSpc>
              <a:spcBef>
                <a:spcPts val="960"/>
              </a:spcBef>
              <a:tabLst>
                <a:tab pos="914400" algn="l"/>
              </a:tabLst>
            </a:pPr>
            <a:r>
              <a:rPr sz="2000" b="1" dirty="0">
                <a:latin typeface="Comic Sans MS"/>
                <a:cs typeface="Comic Sans MS"/>
              </a:rPr>
              <a:t>-	</a:t>
            </a:r>
            <a:r>
              <a:rPr sz="2000" b="1" spc="-5" dirty="0">
                <a:latin typeface="Comic Sans MS"/>
                <a:cs typeface="Comic Sans MS"/>
              </a:rPr>
              <a:t>To </a:t>
            </a:r>
            <a:r>
              <a:rPr sz="2000" b="1" dirty="0">
                <a:latin typeface="Comic Sans MS"/>
                <a:cs typeface="Comic Sans MS"/>
              </a:rPr>
              <a:t>minimize loss to the</a:t>
            </a:r>
            <a:r>
              <a:rPr sz="2000" b="1" spc="-13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Government.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73324" y="2979694"/>
            <a:ext cx="1103282" cy="22842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18765" y="478504"/>
            <a:ext cx="5023485" cy="1304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Taylor Special </a:t>
            </a:r>
            <a:r>
              <a:rPr sz="2800" spc="-10" dirty="0"/>
              <a:t>Care Services  </a:t>
            </a:r>
            <a:r>
              <a:rPr sz="2800" spc="-5" dirty="0"/>
              <a:t>Plan &amp;</a:t>
            </a:r>
            <a:r>
              <a:rPr sz="2800" spc="-20" dirty="0"/>
              <a:t> </a:t>
            </a:r>
            <a:r>
              <a:rPr sz="2800" spc="-5" dirty="0"/>
              <a:t>Program</a:t>
            </a:r>
            <a:endParaRPr sz="2800"/>
          </a:p>
          <a:p>
            <a:pPr algn="ctr">
              <a:lnSpc>
                <a:spcPct val="100000"/>
              </a:lnSpc>
            </a:pPr>
            <a:r>
              <a:rPr sz="2800" spc="-5" dirty="0"/>
              <a:t>Sections</a:t>
            </a:r>
            <a:endParaRPr sz="2800"/>
          </a:p>
        </p:txBody>
      </p:sp>
      <p:sp>
        <p:nvSpPr>
          <p:cNvPr id="8" name="object 8"/>
          <p:cNvSpPr txBox="1"/>
          <p:nvPr/>
        </p:nvSpPr>
        <p:spPr>
          <a:xfrm>
            <a:off x="4335936" y="2341186"/>
            <a:ext cx="789940" cy="68008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62560" marR="146050" indent="36195">
              <a:lnSpc>
                <a:spcPct val="100000"/>
              </a:lnSpc>
              <a:spcBef>
                <a:spcPts val="600"/>
              </a:spcBef>
            </a:pPr>
            <a:r>
              <a:rPr sz="800" spc="-50" dirty="0">
                <a:latin typeface="Arial"/>
                <a:cs typeface="Arial"/>
              </a:rPr>
              <a:t>Corporate  </a:t>
            </a:r>
            <a:r>
              <a:rPr sz="800" spc="-80" dirty="0">
                <a:latin typeface="Arial"/>
                <a:cs typeface="Arial"/>
              </a:rPr>
              <a:t>C</a:t>
            </a:r>
            <a:r>
              <a:rPr sz="800" spc="-65" dirty="0">
                <a:latin typeface="Arial"/>
                <a:cs typeface="Arial"/>
              </a:rPr>
              <a:t>o</a:t>
            </a:r>
            <a:r>
              <a:rPr sz="800" spc="-95" dirty="0">
                <a:latin typeface="Arial"/>
                <a:cs typeface="Arial"/>
              </a:rPr>
              <a:t>m</a:t>
            </a:r>
            <a:r>
              <a:rPr sz="800" spc="-65" dirty="0">
                <a:latin typeface="Arial"/>
                <a:cs typeface="Arial"/>
              </a:rPr>
              <a:t>p</a:t>
            </a:r>
            <a:r>
              <a:rPr sz="800" spc="-30" dirty="0">
                <a:latin typeface="Arial"/>
                <a:cs typeface="Arial"/>
              </a:rPr>
              <a:t>li</a:t>
            </a:r>
            <a:r>
              <a:rPr sz="800" spc="-65" dirty="0">
                <a:latin typeface="Arial"/>
                <a:cs typeface="Arial"/>
              </a:rPr>
              <a:t>an</a:t>
            </a:r>
            <a:r>
              <a:rPr sz="800" spc="-60" dirty="0">
                <a:latin typeface="Arial"/>
                <a:cs typeface="Arial"/>
              </a:rPr>
              <a:t>c</a:t>
            </a:r>
            <a:r>
              <a:rPr sz="800" spc="-5" dirty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264" y="3473424"/>
            <a:ext cx="789940" cy="68008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</a:pPr>
            <a:r>
              <a:rPr sz="800" spc="-50" dirty="0">
                <a:latin typeface="Arial"/>
                <a:cs typeface="Arial"/>
              </a:rPr>
              <a:t>Fraud </a:t>
            </a:r>
            <a:r>
              <a:rPr sz="800" spc="-5" dirty="0">
                <a:latin typeface="Arial"/>
                <a:cs typeface="Arial"/>
              </a:rPr>
              <a:t>&amp;</a:t>
            </a:r>
            <a:r>
              <a:rPr sz="800" spc="-155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Abuse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66313" y="3473424"/>
            <a:ext cx="789940" cy="68008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250825">
              <a:lnSpc>
                <a:spcPct val="100000"/>
              </a:lnSpc>
            </a:pPr>
            <a:r>
              <a:rPr sz="800" spc="-45" dirty="0">
                <a:latin typeface="Arial"/>
                <a:cs typeface="Arial"/>
              </a:rPr>
              <a:t>Privacy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50367" y="3473424"/>
            <a:ext cx="789940" cy="68008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68910" marR="148590" indent="635" algn="ctr">
              <a:lnSpc>
                <a:spcPts val="950"/>
              </a:lnSpc>
            </a:pPr>
            <a:r>
              <a:rPr sz="800" spc="-35" dirty="0">
                <a:latin typeface="Arial"/>
                <a:cs typeface="Arial"/>
              </a:rPr>
              <a:t>I</a:t>
            </a:r>
            <a:r>
              <a:rPr sz="800" spc="-65" dirty="0">
                <a:latin typeface="Arial"/>
                <a:cs typeface="Arial"/>
              </a:rPr>
              <a:t>n</a:t>
            </a:r>
            <a:r>
              <a:rPr sz="800" spc="-35" dirty="0">
                <a:latin typeface="Arial"/>
                <a:cs typeface="Arial"/>
              </a:rPr>
              <a:t>f</a:t>
            </a:r>
            <a:r>
              <a:rPr sz="800" spc="-55" dirty="0">
                <a:latin typeface="Arial"/>
                <a:cs typeface="Arial"/>
              </a:rPr>
              <a:t>o</a:t>
            </a:r>
            <a:r>
              <a:rPr sz="800" spc="-45" dirty="0">
                <a:latin typeface="Arial"/>
                <a:cs typeface="Arial"/>
              </a:rPr>
              <a:t>r</a:t>
            </a:r>
            <a:r>
              <a:rPr sz="800" spc="-95" dirty="0">
                <a:latin typeface="Arial"/>
                <a:cs typeface="Arial"/>
              </a:rPr>
              <a:t>m</a:t>
            </a:r>
            <a:r>
              <a:rPr sz="800" spc="-65" dirty="0">
                <a:latin typeface="Arial"/>
                <a:cs typeface="Arial"/>
              </a:rPr>
              <a:t>a</a:t>
            </a:r>
            <a:r>
              <a:rPr sz="800" spc="-35" dirty="0">
                <a:latin typeface="Arial"/>
                <a:cs typeface="Arial"/>
              </a:rPr>
              <a:t>t</a:t>
            </a:r>
            <a:r>
              <a:rPr sz="800" spc="-30" dirty="0">
                <a:latin typeface="Arial"/>
                <a:cs typeface="Arial"/>
              </a:rPr>
              <a:t>i</a:t>
            </a:r>
            <a:r>
              <a:rPr sz="800" spc="-55" dirty="0">
                <a:latin typeface="Arial"/>
                <a:cs typeface="Arial"/>
              </a:rPr>
              <a:t>o</a:t>
            </a:r>
            <a:r>
              <a:rPr sz="800" spc="-5" dirty="0">
                <a:latin typeface="Arial"/>
                <a:cs typeface="Arial"/>
              </a:rPr>
              <a:t>n  </a:t>
            </a:r>
            <a:r>
              <a:rPr sz="800" spc="-75" dirty="0">
                <a:latin typeface="Arial"/>
                <a:cs typeface="Arial"/>
              </a:rPr>
              <a:t>T</a:t>
            </a:r>
            <a:r>
              <a:rPr sz="800" spc="-65" dirty="0">
                <a:latin typeface="Arial"/>
                <a:cs typeface="Arial"/>
              </a:rPr>
              <a:t>e</a:t>
            </a:r>
            <a:r>
              <a:rPr sz="800" spc="-60" dirty="0">
                <a:latin typeface="Arial"/>
                <a:cs typeface="Arial"/>
              </a:rPr>
              <a:t>c</a:t>
            </a:r>
            <a:r>
              <a:rPr sz="800" spc="-55" dirty="0">
                <a:latin typeface="Arial"/>
                <a:cs typeface="Arial"/>
              </a:rPr>
              <a:t>h</a:t>
            </a:r>
            <a:r>
              <a:rPr sz="800" spc="-65" dirty="0">
                <a:latin typeface="Arial"/>
                <a:cs typeface="Arial"/>
              </a:rPr>
              <a:t>no</a:t>
            </a:r>
            <a:r>
              <a:rPr sz="800" spc="-30" dirty="0">
                <a:latin typeface="Arial"/>
                <a:cs typeface="Arial"/>
              </a:rPr>
              <a:t>l</a:t>
            </a:r>
            <a:r>
              <a:rPr sz="800" spc="-65" dirty="0">
                <a:latin typeface="Arial"/>
                <a:cs typeface="Arial"/>
              </a:rPr>
              <a:t>o</a:t>
            </a:r>
            <a:r>
              <a:rPr sz="800" spc="-55" dirty="0">
                <a:latin typeface="Arial"/>
                <a:cs typeface="Arial"/>
              </a:rPr>
              <a:t>g</a:t>
            </a:r>
            <a:r>
              <a:rPr sz="800" spc="-5" dirty="0">
                <a:latin typeface="Arial"/>
                <a:cs typeface="Arial"/>
              </a:rPr>
              <a:t>y  </a:t>
            </a:r>
            <a:r>
              <a:rPr sz="800" spc="-45" dirty="0">
                <a:latin typeface="Arial"/>
                <a:cs typeface="Arial"/>
              </a:rPr>
              <a:t>Security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35936" y="3474942"/>
            <a:ext cx="789940" cy="6781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133985" marR="57150" indent="-58419">
              <a:lnSpc>
                <a:spcPts val="950"/>
              </a:lnSpc>
              <a:spcBef>
                <a:spcPts val="640"/>
              </a:spcBef>
            </a:pPr>
            <a:r>
              <a:rPr sz="800" spc="-50" dirty="0">
                <a:latin typeface="Arial"/>
                <a:cs typeface="Arial"/>
              </a:rPr>
              <a:t>Recipient</a:t>
            </a:r>
            <a:r>
              <a:rPr sz="800" spc="-125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Rights  and</a:t>
            </a:r>
            <a:r>
              <a:rPr sz="800" spc="-100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Incidents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19990" y="3474942"/>
            <a:ext cx="789940" cy="6781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45085" marR="26034" indent="92710">
              <a:lnSpc>
                <a:spcPts val="950"/>
              </a:lnSpc>
              <a:spcBef>
                <a:spcPts val="640"/>
              </a:spcBef>
            </a:pPr>
            <a:r>
              <a:rPr sz="800" spc="-55" dirty="0">
                <a:latin typeface="Arial"/>
                <a:cs typeface="Arial"/>
              </a:rPr>
              <a:t>Occupational  </a:t>
            </a:r>
            <a:r>
              <a:rPr sz="800" spc="-45" dirty="0">
                <a:latin typeface="Arial"/>
                <a:cs typeface="Arial"/>
              </a:rPr>
              <a:t>Safety and</a:t>
            </a:r>
            <a:r>
              <a:rPr sz="800" spc="-170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Health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04031" y="3474942"/>
            <a:ext cx="789940" cy="68008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56845">
              <a:lnSpc>
                <a:spcPct val="100000"/>
              </a:lnSpc>
            </a:pPr>
            <a:r>
              <a:rPr sz="800" spc="-45" dirty="0">
                <a:latin typeface="Arial"/>
                <a:cs typeface="Arial"/>
              </a:rPr>
              <a:t>Accessibility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88071" y="3474942"/>
            <a:ext cx="789940" cy="68008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42545" marR="22225" algn="ctr">
              <a:lnSpc>
                <a:spcPts val="950"/>
              </a:lnSpc>
            </a:pPr>
            <a:r>
              <a:rPr sz="800" spc="-50" dirty="0">
                <a:latin typeface="Arial"/>
                <a:cs typeface="Arial"/>
              </a:rPr>
              <a:t>Other</a:t>
            </a:r>
            <a:r>
              <a:rPr sz="800" spc="-130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Compliance 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Statutes and  </a:t>
            </a:r>
            <a:r>
              <a:rPr sz="800" spc="-50" dirty="0">
                <a:latin typeface="Arial"/>
                <a:cs typeface="Arial"/>
              </a:rPr>
              <a:t>Regulations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82264" y="4719952"/>
            <a:ext cx="789940" cy="678180"/>
          </a:xfrm>
          <a:custGeom>
            <a:avLst/>
            <a:gdLst/>
            <a:ahLst/>
            <a:cxnLst/>
            <a:rect l="l" t="t" r="r" b="b"/>
            <a:pathLst>
              <a:path w="789940" h="678179">
                <a:moveTo>
                  <a:pt x="0" y="603445"/>
                </a:moveTo>
                <a:lnTo>
                  <a:pt x="0" y="0"/>
                </a:lnTo>
                <a:lnTo>
                  <a:pt x="789359" y="0"/>
                </a:lnTo>
                <a:lnTo>
                  <a:pt x="789359" y="603445"/>
                </a:lnTo>
                <a:lnTo>
                  <a:pt x="777171" y="594303"/>
                </a:lnTo>
                <a:lnTo>
                  <a:pt x="766512" y="586680"/>
                </a:lnTo>
                <a:lnTo>
                  <a:pt x="755839" y="577554"/>
                </a:lnTo>
                <a:lnTo>
                  <a:pt x="743652" y="569930"/>
                </a:lnTo>
                <a:lnTo>
                  <a:pt x="731464" y="563825"/>
                </a:lnTo>
                <a:lnTo>
                  <a:pt x="719262" y="557736"/>
                </a:lnTo>
                <a:lnTo>
                  <a:pt x="707074" y="551647"/>
                </a:lnTo>
                <a:lnTo>
                  <a:pt x="694887" y="547059"/>
                </a:lnTo>
                <a:lnTo>
                  <a:pt x="681170" y="542488"/>
                </a:lnTo>
                <a:lnTo>
                  <a:pt x="668969" y="539452"/>
                </a:lnTo>
                <a:lnTo>
                  <a:pt x="656795" y="534881"/>
                </a:lnTo>
                <a:lnTo>
                  <a:pt x="643079" y="533347"/>
                </a:lnTo>
                <a:lnTo>
                  <a:pt x="630881" y="530310"/>
                </a:lnTo>
                <a:lnTo>
                  <a:pt x="617165" y="530310"/>
                </a:lnTo>
                <a:lnTo>
                  <a:pt x="604973" y="528776"/>
                </a:lnTo>
                <a:lnTo>
                  <a:pt x="591264" y="527257"/>
                </a:lnTo>
                <a:lnTo>
                  <a:pt x="577547" y="528776"/>
                </a:lnTo>
                <a:lnTo>
                  <a:pt x="565355" y="530310"/>
                </a:lnTo>
                <a:lnTo>
                  <a:pt x="553164" y="530310"/>
                </a:lnTo>
                <a:lnTo>
                  <a:pt x="539447" y="533347"/>
                </a:lnTo>
                <a:lnTo>
                  <a:pt x="527255" y="534881"/>
                </a:lnTo>
                <a:lnTo>
                  <a:pt x="513545" y="539452"/>
                </a:lnTo>
                <a:lnTo>
                  <a:pt x="476969" y="551647"/>
                </a:lnTo>
                <a:lnTo>
                  <a:pt x="440399" y="569930"/>
                </a:lnTo>
                <a:lnTo>
                  <a:pt x="416015" y="586680"/>
                </a:lnTo>
                <a:lnTo>
                  <a:pt x="405346" y="594303"/>
                </a:lnTo>
                <a:lnTo>
                  <a:pt x="393155" y="603445"/>
                </a:lnTo>
                <a:lnTo>
                  <a:pt x="382493" y="612587"/>
                </a:lnTo>
                <a:lnTo>
                  <a:pt x="371826" y="621729"/>
                </a:lnTo>
                <a:lnTo>
                  <a:pt x="359634" y="629353"/>
                </a:lnTo>
                <a:lnTo>
                  <a:pt x="348965" y="636976"/>
                </a:lnTo>
                <a:lnTo>
                  <a:pt x="336773" y="644600"/>
                </a:lnTo>
                <a:lnTo>
                  <a:pt x="324581" y="649171"/>
                </a:lnTo>
                <a:lnTo>
                  <a:pt x="312389" y="655260"/>
                </a:lnTo>
                <a:lnTo>
                  <a:pt x="300203" y="659831"/>
                </a:lnTo>
                <a:lnTo>
                  <a:pt x="286487" y="664402"/>
                </a:lnTo>
                <a:lnTo>
                  <a:pt x="274295" y="668973"/>
                </a:lnTo>
                <a:lnTo>
                  <a:pt x="262103" y="672026"/>
                </a:lnTo>
                <a:lnTo>
                  <a:pt x="248386" y="673544"/>
                </a:lnTo>
                <a:lnTo>
                  <a:pt x="236202" y="676596"/>
                </a:lnTo>
                <a:lnTo>
                  <a:pt x="222485" y="678115"/>
                </a:lnTo>
                <a:lnTo>
                  <a:pt x="170669" y="678115"/>
                </a:lnTo>
                <a:lnTo>
                  <a:pt x="156959" y="676596"/>
                </a:lnTo>
                <a:lnTo>
                  <a:pt x="144768" y="673544"/>
                </a:lnTo>
                <a:lnTo>
                  <a:pt x="132576" y="672026"/>
                </a:lnTo>
                <a:lnTo>
                  <a:pt x="118859" y="668973"/>
                </a:lnTo>
                <a:lnTo>
                  <a:pt x="106667" y="664402"/>
                </a:lnTo>
                <a:lnTo>
                  <a:pt x="94481" y="659831"/>
                </a:lnTo>
                <a:lnTo>
                  <a:pt x="80765" y="655260"/>
                </a:lnTo>
                <a:lnTo>
                  <a:pt x="68573" y="649171"/>
                </a:lnTo>
                <a:lnTo>
                  <a:pt x="56381" y="644600"/>
                </a:lnTo>
                <a:lnTo>
                  <a:pt x="45712" y="636976"/>
                </a:lnTo>
                <a:lnTo>
                  <a:pt x="33520" y="629353"/>
                </a:lnTo>
                <a:lnTo>
                  <a:pt x="21336" y="621729"/>
                </a:lnTo>
                <a:lnTo>
                  <a:pt x="10667" y="612587"/>
                </a:lnTo>
                <a:lnTo>
                  <a:pt x="0" y="60344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01561" y="4720667"/>
            <a:ext cx="759460" cy="5080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lnSpc>
                <a:spcPts val="950"/>
              </a:lnSpc>
              <a:spcBef>
                <a:spcPts val="135"/>
              </a:spcBef>
            </a:pPr>
            <a:r>
              <a:rPr sz="800" spc="-50" dirty="0">
                <a:latin typeface="Arial"/>
                <a:cs typeface="Arial"/>
              </a:rPr>
              <a:t>Applicable  </a:t>
            </a:r>
            <a:r>
              <a:rPr sz="800" spc="-45" dirty="0">
                <a:latin typeface="Arial"/>
                <a:cs typeface="Arial"/>
              </a:rPr>
              <a:t>Statutes </a:t>
            </a:r>
            <a:r>
              <a:rPr sz="800" spc="-35" dirty="0">
                <a:latin typeface="Arial"/>
                <a:cs typeface="Arial"/>
              </a:rPr>
              <a:t>(i.e.,</a:t>
            </a:r>
            <a:r>
              <a:rPr sz="800" spc="-160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OIG/  Medicaid/  </a:t>
            </a:r>
            <a:r>
              <a:rPr sz="800" spc="-55" dirty="0">
                <a:latin typeface="Arial"/>
                <a:cs typeface="Arial"/>
              </a:rPr>
              <a:t>Medicare)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67255" y="4719952"/>
            <a:ext cx="988060" cy="678180"/>
          </a:xfrm>
          <a:custGeom>
            <a:avLst/>
            <a:gdLst/>
            <a:ahLst/>
            <a:cxnLst/>
            <a:rect l="l" t="t" r="r" b="b"/>
            <a:pathLst>
              <a:path w="988060" h="678179">
                <a:moveTo>
                  <a:pt x="0" y="594303"/>
                </a:moveTo>
                <a:lnTo>
                  <a:pt x="0" y="0"/>
                </a:lnTo>
                <a:lnTo>
                  <a:pt x="987481" y="0"/>
                </a:lnTo>
                <a:lnTo>
                  <a:pt x="987481" y="594303"/>
                </a:lnTo>
                <a:lnTo>
                  <a:pt x="972235" y="583643"/>
                </a:lnTo>
                <a:lnTo>
                  <a:pt x="958519" y="574501"/>
                </a:lnTo>
                <a:lnTo>
                  <a:pt x="944803" y="565359"/>
                </a:lnTo>
                <a:lnTo>
                  <a:pt x="929572" y="557736"/>
                </a:lnTo>
                <a:lnTo>
                  <a:pt x="914326" y="550112"/>
                </a:lnTo>
                <a:lnTo>
                  <a:pt x="899095" y="542488"/>
                </a:lnTo>
                <a:lnTo>
                  <a:pt x="883850" y="536399"/>
                </a:lnTo>
                <a:lnTo>
                  <a:pt x="868605" y="530310"/>
                </a:lnTo>
                <a:lnTo>
                  <a:pt x="851845" y="525723"/>
                </a:lnTo>
                <a:lnTo>
                  <a:pt x="836614" y="521152"/>
                </a:lnTo>
                <a:lnTo>
                  <a:pt x="819840" y="518115"/>
                </a:lnTo>
                <a:lnTo>
                  <a:pt x="804609" y="515063"/>
                </a:lnTo>
                <a:lnTo>
                  <a:pt x="787850" y="512026"/>
                </a:lnTo>
                <a:lnTo>
                  <a:pt x="772605" y="510492"/>
                </a:lnTo>
                <a:lnTo>
                  <a:pt x="755845" y="510492"/>
                </a:lnTo>
                <a:lnTo>
                  <a:pt x="740600" y="508974"/>
                </a:lnTo>
                <a:lnTo>
                  <a:pt x="723840" y="510492"/>
                </a:lnTo>
                <a:lnTo>
                  <a:pt x="708609" y="510492"/>
                </a:lnTo>
                <a:lnTo>
                  <a:pt x="691849" y="512026"/>
                </a:lnTo>
                <a:lnTo>
                  <a:pt x="676604" y="515063"/>
                </a:lnTo>
                <a:lnTo>
                  <a:pt x="659844" y="518115"/>
                </a:lnTo>
                <a:lnTo>
                  <a:pt x="644599" y="521152"/>
                </a:lnTo>
                <a:lnTo>
                  <a:pt x="597363" y="536399"/>
                </a:lnTo>
                <a:lnTo>
                  <a:pt x="566887" y="550112"/>
                </a:lnTo>
                <a:lnTo>
                  <a:pt x="551642" y="557736"/>
                </a:lnTo>
                <a:lnTo>
                  <a:pt x="536411" y="565359"/>
                </a:lnTo>
                <a:lnTo>
                  <a:pt x="522694" y="574501"/>
                </a:lnTo>
                <a:lnTo>
                  <a:pt x="507463" y="583643"/>
                </a:lnTo>
                <a:lnTo>
                  <a:pt x="493747" y="594303"/>
                </a:lnTo>
                <a:lnTo>
                  <a:pt x="480031" y="604980"/>
                </a:lnTo>
                <a:lnTo>
                  <a:pt x="464786" y="614122"/>
                </a:lnTo>
                <a:lnTo>
                  <a:pt x="451069" y="623263"/>
                </a:lnTo>
                <a:lnTo>
                  <a:pt x="435838" y="630887"/>
                </a:lnTo>
                <a:lnTo>
                  <a:pt x="420593" y="638494"/>
                </a:lnTo>
                <a:lnTo>
                  <a:pt x="405348" y="646118"/>
                </a:lnTo>
                <a:lnTo>
                  <a:pt x="390117" y="652224"/>
                </a:lnTo>
                <a:lnTo>
                  <a:pt x="374872" y="658313"/>
                </a:lnTo>
                <a:lnTo>
                  <a:pt x="358112" y="662884"/>
                </a:lnTo>
                <a:lnTo>
                  <a:pt x="342881" y="667455"/>
                </a:lnTo>
                <a:lnTo>
                  <a:pt x="326107" y="670491"/>
                </a:lnTo>
                <a:lnTo>
                  <a:pt x="310876" y="673544"/>
                </a:lnTo>
                <a:lnTo>
                  <a:pt x="295645" y="676596"/>
                </a:lnTo>
                <a:lnTo>
                  <a:pt x="278871" y="678115"/>
                </a:lnTo>
                <a:lnTo>
                  <a:pt x="214875" y="678115"/>
                </a:lnTo>
                <a:lnTo>
                  <a:pt x="198102" y="676596"/>
                </a:lnTo>
                <a:lnTo>
                  <a:pt x="182871" y="673544"/>
                </a:lnTo>
                <a:lnTo>
                  <a:pt x="166111" y="670491"/>
                </a:lnTo>
                <a:lnTo>
                  <a:pt x="150866" y="667455"/>
                </a:lnTo>
                <a:lnTo>
                  <a:pt x="135635" y="662884"/>
                </a:lnTo>
                <a:lnTo>
                  <a:pt x="118861" y="658313"/>
                </a:lnTo>
                <a:lnTo>
                  <a:pt x="103630" y="652224"/>
                </a:lnTo>
                <a:lnTo>
                  <a:pt x="88385" y="646118"/>
                </a:lnTo>
                <a:lnTo>
                  <a:pt x="73154" y="638494"/>
                </a:lnTo>
                <a:lnTo>
                  <a:pt x="57908" y="630887"/>
                </a:lnTo>
                <a:lnTo>
                  <a:pt x="42677" y="623263"/>
                </a:lnTo>
                <a:lnTo>
                  <a:pt x="28961" y="614122"/>
                </a:lnTo>
                <a:lnTo>
                  <a:pt x="15245" y="604980"/>
                </a:lnTo>
                <a:lnTo>
                  <a:pt x="0" y="5943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36855" y="4711523"/>
            <a:ext cx="860425" cy="5080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lnSpc>
                <a:spcPts val="950"/>
              </a:lnSpc>
              <a:spcBef>
                <a:spcPts val="135"/>
              </a:spcBef>
            </a:pPr>
            <a:r>
              <a:rPr sz="800" spc="-50" dirty="0">
                <a:latin typeface="Arial"/>
                <a:cs typeface="Arial"/>
              </a:rPr>
              <a:t>Applicable </a:t>
            </a:r>
            <a:r>
              <a:rPr sz="800" spc="-45" dirty="0">
                <a:latin typeface="Arial"/>
                <a:cs typeface="Arial"/>
              </a:rPr>
              <a:t>Statutes  </a:t>
            </a:r>
            <a:r>
              <a:rPr sz="800" spc="-35" dirty="0">
                <a:latin typeface="Arial"/>
                <a:cs typeface="Arial"/>
              </a:rPr>
              <a:t>(i.e., </a:t>
            </a:r>
            <a:r>
              <a:rPr sz="800" spc="-60" dirty="0">
                <a:latin typeface="Arial"/>
                <a:cs typeface="Arial"/>
              </a:rPr>
              <a:t>HIPAA, </a:t>
            </a:r>
            <a:r>
              <a:rPr sz="800" spc="-55" dirty="0">
                <a:latin typeface="Arial"/>
                <a:cs typeface="Arial"/>
              </a:rPr>
              <a:t>Mental  </a:t>
            </a:r>
            <a:r>
              <a:rPr sz="800" spc="-45" dirty="0">
                <a:latin typeface="Arial"/>
                <a:cs typeface="Arial"/>
              </a:rPr>
              <a:t>Health</a:t>
            </a:r>
            <a:r>
              <a:rPr sz="800" spc="-114" dirty="0">
                <a:latin typeface="Arial"/>
                <a:cs typeface="Arial"/>
              </a:rPr>
              <a:t> </a:t>
            </a:r>
            <a:r>
              <a:rPr sz="800" spc="-55" dirty="0">
                <a:latin typeface="Arial"/>
                <a:cs typeface="Arial"/>
              </a:rPr>
              <a:t>Code,</a:t>
            </a:r>
            <a:r>
              <a:rPr sz="800" spc="-80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SA</a:t>
            </a:r>
            <a:r>
              <a:rPr sz="800" spc="-125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and  HIV</a:t>
            </a:r>
            <a:r>
              <a:rPr sz="800" spc="-120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Statutes)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53779" y="4719952"/>
            <a:ext cx="1184275" cy="680085"/>
          </a:xfrm>
          <a:custGeom>
            <a:avLst/>
            <a:gdLst/>
            <a:ahLst/>
            <a:cxnLst/>
            <a:rect l="l" t="t" r="r" b="b"/>
            <a:pathLst>
              <a:path w="1184275" h="680085">
                <a:moveTo>
                  <a:pt x="0" y="594303"/>
                </a:moveTo>
                <a:lnTo>
                  <a:pt x="0" y="0"/>
                </a:lnTo>
                <a:lnTo>
                  <a:pt x="1184054" y="0"/>
                </a:lnTo>
                <a:lnTo>
                  <a:pt x="1184054" y="594303"/>
                </a:lnTo>
                <a:lnTo>
                  <a:pt x="1167280" y="585161"/>
                </a:lnTo>
                <a:lnTo>
                  <a:pt x="1148991" y="574501"/>
                </a:lnTo>
                <a:lnTo>
                  <a:pt x="1130717" y="565359"/>
                </a:lnTo>
                <a:lnTo>
                  <a:pt x="1112428" y="557736"/>
                </a:lnTo>
                <a:lnTo>
                  <a:pt x="1094140" y="550112"/>
                </a:lnTo>
                <a:lnTo>
                  <a:pt x="1075851" y="542488"/>
                </a:lnTo>
                <a:lnTo>
                  <a:pt x="1057563" y="536399"/>
                </a:lnTo>
                <a:lnTo>
                  <a:pt x="1039289" y="530310"/>
                </a:lnTo>
                <a:lnTo>
                  <a:pt x="1021000" y="525723"/>
                </a:lnTo>
                <a:lnTo>
                  <a:pt x="1001183" y="521152"/>
                </a:lnTo>
                <a:lnTo>
                  <a:pt x="982894" y="518115"/>
                </a:lnTo>
                <a:lnTo>
                  <a:pt x="964606" y="515063"/>
                </a:lnTo>
                <a:lnTo>
                  <a:pt x="944803" y="513545"/>
                </a:lnTo>
                <a:lnTo>
                  <a:pt x="924985" y="510492"/>
                </a:lnTo>
                <a:lnTo>
                  <a:pt x="906711" y="510492"/>
                </a:lnTo>
                <a:lnTo>
                  <a:pt x="888422" y="508974"/>
                </a:lnTo>
                <a:lnTo>
                  <a:pt x="868605" y="510492"/>
                </a:lnTo>
                <a:lnTo>
                  <a:pt x="848802" y="510492"/>
                </a:lnTo>
                <a:lnTo>
                  <a:pt x="830513" y="513545"/>
                </a:lnTo>
                <a:lnTo>
                  <a:pt x="812225" y="515063"/>
                </a:lnTo>
                <a:lnTo>
                  <a:pt x="792408" y="518115"/>
                </a:lnTo>
                <a:lnTo>
                  <a:pt x="774133" y="521152"/>
                </a:lnTo>
                <a:lnTo>
                  <a:pt x="755845" y="525723"/>
                </a:lnTo>
                <a:lnTo>
                  <a:pt x="736028" y="530310"/>
                </a:lnTo>
                <a:lnTo>
                  <a:pt x="717739" y="536399"/>
                </a:lnTo>
                <a:lnTo>
                  <a:pt x="699465" y="542488"/>
                </a:lnTo>
                <a:lnTo>
                  <a:pt x="681176" y="550112"/>
                </a:lnTo>
                <a:lnTo>
                  <a:pt x="662888" y="557736"/>
                </a:lnTo>
                <a:lnTo>
                  <a:pt x="644599" y="565359"/>
                </a:lnTo>
                <a:lnTo>
                  <a:pt x="626311" y="574501"/>
                </a:lnTo>
                <a:lnTo>
                  <a:pt x="609551" y="585161"/>
                </a:lnTo>
                <a:lnTo>
                  <a:pt x="592791" y="594303"/>
                </a:lnTo>
                <a:lnTo>
                  <a:pt x="574503" y="604980"/>
                </a:lnTo>
                <a:lnTo>
                  <a:pt x="556214" y="614122"/>
                </a:lnTo>
                <a:lnTo>
                  <a:pt x="539454" y="623263"/>
                </a:lnTo>
                <a:lnTo>
                  <a:pt x="521166" y="630887"/>
                </a:lnTo>
                <a:lnTo>
                  <a:pt x="502877" y="638494"/>
                </a:lnTo>
                <a:lnTo>
                  <a:pt x="484589" y="646118"/>
                </a:lnTo>
                <a:lnTo>
                  <a:pt x="446497" y="658313"/>
                </a:lnTo>
                <a:lnTo>
                  <a:pt x="390117" y="670491"/>
                </a:lnTo>
                <a:lnTo>
                  <a:pt x="371828" y="673544"/>
                </a:lnTo>
                <a:lnTo>
                  <a:pt x="352011" y="676596"/>
                </a:lnTo>
                <a:lnTo>
                  <a:pt x="333737" y="678115"/>
                </a:lnTo>
                <a:lnTo>
                  <a:pt x="313919" y="678115"/>
                </a:lnTo>
                <a:lnTo>
                  <a:pt x="295631" y="679649"/>
                </a:lnTo>
                <a:lnTo>
                  <a:pt x="275828" y="678115"/>
                </a:lnTo>
                <a:lnTo>
                  <a:pt x="257539" y="678115"/>
                </a:lnTo>
                <a:lnTo>
                  <a:pt x="237722" y="676596"/>
                </a:lnTo>
                <a:lnTo>
                  <a:pt x="219433" y="673544"/>
                </a:lnTo>
                <a:lnTo>
                  <a:pt x="199630" y="670491"/>
                </a:lnTo>
                <a:lnTo>
                  <a:pt x="181342" y="667455"/>
                </a:lnTo>
                <a:lnTo>
                  <a:pt x="163053" y="662884"/>
                </a:lnTo>
                <a:lnTo>
                  <a:pt x="143236" y="658313"/>
                </a:lnTo>
                <a:lnTo>
                  <a:pt x="124962" y="652224"/>
                </a:lnTo>
                <a:lnTo>
                  <a:pt x="106673" y="646118"/>
                </a:lnTo>
                <a:lnTo>
                  <a:pt x="88385" y="638494"/>
                </a:lnTo>
                <a:lnTo>
                  <a:pt x="70096" y="630887"/>
                </a:lnTo>
                <a:lnTo>
                  <a:pt x="53336" y="623263"/>
                </a:lnTo>
                <a:lnTo>
                  <a:pt x="35048" y="614122"/>
                </a:lnTo>
                <a:lnTo>
                  <a:pt x="16759" y="604980"/>
                </a:lnTo>
                <a:lnTo>
                  <a:pt x="0" y="5943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044707" y="4836478"/>
            <a:ext cx="1009015" cy="24765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14604">
              <a:lnSpc>
                <a:spcPts val="790"/>
              </a:lnSpc>
              <a:spcBef>
                <a:spcPts val="260"/>
              </a:spcBef>
            </a:pPr>
            <a:r>
              <a:rPr sz="800" spc="-50" dirty="0">
                <a:latin typeface="Arial"/>
                <a:cs typeface="Arial"/>
              </a:rPr>
              <a:t>Applicable </a:t>
            </a:r>
            <a:r>
              <a:rPr sz="800" spc="-45" dirty="0">
                <a:latin typeface="Arial"/>
                <a:cs typeface="Arial"/>
              </a:rPr>
              <a:t>Statutes </a:t>
            </a:r>
            <a:r>
              <a:rPr sz="800" spc="-35" dirty="0">
                <a:latin typeface="Arial"/>
                <a:cs typeface="Arial"/>
              </a:rPr>
              <a:t>(i.e.,  </a:t>
            </a:r>
            <a:r>
              <a:rPr sz="800" spc="-60" dirty="0">
                <a:latin typeface="Arial"/>
                <a:cs typeface="Arial"/>
              </a:rPr>
              <a:t>HIPAA,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NIST</a:t>
            </a:r>
            <a:r>
              <a:rPr sz="800" spc="-114" dirty="0">
                <a:latin typeface="Arial"/>
                <a:cs typeface="Arial"/>
              </a:rPr>
              <a:t> </a:t>
            </a:r>
            <a:r>
              <a:rPr sz="800" spc="-45" dirty="0">
                <a:latin typeface="Arial"/>
                <a:cs typeface="Arial"/>
              </a:rPr>
              <a:t>SP</a:t>
            </a:r>
            <a:r>
              <a:rPr sz="800" spc="-114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800-14)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35936" y="4719952"/>
            <a:ext cx="789940" cy="680085"/>
          </a:xfrm>
          <a:custGeom>
            <a:avLst/>
            <a:gdLst/>
            <a:ahLst/>
            <a:cxnLst/>
            <a:rect l="l" t="t" r="r" b="b"/>
            <a:pathLst>
              <a:path w="789939" h="680085">
                <a:moveTo>
                  <a:pt x="0" y="604980"/>
                </a:moveTo>
                <a:lnTo>
                  <a:pt x="0" y="0"/>
                </a:lnTo>
                <a:lnTo>
                  <a:pt x="789364" y="0"/>
                </a:lnTo>
                <a:lnTo>
                  <a:pt x="789364" y="604980"/>
                </a:lnTo>
                <a:lnTo>
                  <a:pt x="777177" y="594303"/>
                </a:lnTo>
                <a:lnTo>
                  <a:pt x="766504" y="586680"/>
                </a:lnTo>
                <a:lnTo>
                  <a:pt x="731455" y="563825"/>
                </a:lnTo>
                <a:lnTo>
                  <a:pt x="694878" y="547059"/>
                </a:lnTo>
                <a:lnTo>
                  <a:pt x="668974" y="539452"/>
                </a:lnTo>
                <a:lnTo>
                  <a:pt x="655258" y="534881"/>
                </a:lnTo>
                <a:lnTo>
                  <a:pt x="643070" y="533347"/>
                </a:lnTo>
                <a:lnTo>
                  <a:pt x="630883" y="530310"/>
                </a:lnTo>
                <a:lnTo>
                  <a:pt x="617166" y="530310"/>
                </a:lnTo>
                <a:lnTo>
                  <a:pt x="604979" y="528776"/>
                </a:lnTo>
                <a:lnTo>
                  <a:pt x="591262" y="527257"/>
                </a:lnTo>
                <a:lnTo>
                  <a:pt x="577546" y="528776"/>
                </a:lnTo>
                <a:lnTo>
                  <a:pt x="565358" y="530310"/>
                </a:lnTo>
                <a:lnTo>
                  <a:pt x="553156" y="530310"/>
                </a:lnTo>
                <a:lnTo>
                  <a:pt x="539454" y="533347"/>
                </a:lnTo>
                <a:lnTo>
                  <a:pt x="525738" y="534881"/>
                </a:lnTo>
                <a:lnTo>
                  <a:pt x="513536" y="539452"/>
                </a:lnTo>
                <a:lnTo>
                  <a:pt x="501348" y="542488"/>
                </a:lnTo>
                <a:lnTo>
                  <a:pt x="489161" y="547059"/>
                </a:lnTo>
                <a:lnTo>
                  <a:pt x="476959" y="551647"/>
                </a:lnTo>
                <a:lnTo>
                  <a:pt x="464786" y="557736"/>
                </a:lnTo>
                <a:lnTo>
                  <a:pt x="451069" y="563825"/>
                </a:lnTo>
                <a:lnTo>
                  <a:pt x="438867" y="569930"/>
                </a:lnTo>
                <a:lnTo>
                  <a:pt x="428208" y="577554"/>
                </a:lnTo>
                <a:lnTo>
                  <a:pt x="416007" y="586680"/>
                </a:lnTo>
                <a:lnTo>
                  <a:pt x="405348" y="594303"/>
                </a:lnTo>
                <a:lnTo>
                  <a:pt x="393160" y="604980"/>
                </a:lnTo>
                <a:lnTo>
                  <a:pt x="382487" y="612587"/>
                </a:lnTo>
                <a:lnTo>
                  <a:pt x="371828" y="621729"/>
                </a:lnTo>
                <a:lnTo>
                  <a:pt x="359627" y="629353"/>
                </a:lnTo>
                <a:lnTo>
                  <a:pt x="348968" y="636976"/>
                </a:lnTo>
                <a:lnTo>
                  <a:pt x="336766" y="644600"/>
                </a:lnTo>
                <a:lnTo>
                  <a:pt x="324578" y="649171"/>
                </a:lnTo>
                <a:lnTo>
                  <a:pt x="310862" y="655260"/>
                </a:lnTo>
                <a:lnTo>
                  <a:pt x="298674" y="661349"/>
                </a:lnTo>
                <a:lnTo>
                  <a:pt x="286487" y="664402"/>
                </a:lnTo>
                <a:lnTo>
                  <a:pt x="274285" y="668973"/>
                </a:lnTo>
                <a:lnTo>
                  <a:pt x="262097" y="672026"/>
                </a:lnTo>
                <a:lnTo>
                  <a:pt x="248395" y="675078"/>
                </a:lnTo>
                <a:lnTo>
                  <a:pt x="234679" y="676596"/>
                </a:lnTo>
                <a:lnTo>
                  <a:pt x="222477" y="678115"/>
                </a:lnTo>
                <a:lnTo>
                  <a:pt x="208760" y="678115"/>
                </a:lnTo>
                <a:lnTo>
                  <a:pt x="196573" y="679649"/>
                </a:lnTo>
                <a:lnTo>
                  <a:pt x="184385" y="678115"/>
                </a:lnTo>
                <a:lnTo>
                  <a:pt x="170669" y="678115"/>
                </a:lnTo>
                <a:lnTo>
                  <a:pt x="156952" y="676596"/>
                </a:lnTo>
                <a:lnTo>
                  <a:pt x="144765" y="675078"/>
                </a:lnTo>
                <a:lnTo>
                  <a:pt x="132577" y="672026"/>
                </a:lnTo>
                <a:lnTo>
                  <a:pt x="118861" y="668973"/>
                </a:lnTo>
                <a:lnTo>
                  <a:pt x="106673" y="664402"/>
                </a:lnTo>
                <a:lnTo>
                  <a:pt x="92957" y="661349"/>
                </a:lnTo>
                <a:lnTo>
                  <a:pt x="80755" y="655260"/>
                </a:lnTo>
                <a:lnTo>
                  <a:pt x="68567" y="649171"/>
                </a:lnTo>
                <a:lnTo>
                  <a:pt x="56380" y="644600"/>
                </a:lnTo>
                <a:lnTo>
                  <a:pt x="45707" y="636976"/>
                </a:lnTo>
                <a:lnTo>
                  <a:pt x="33519" y="629353"/>
                </a:lnTo>
                <a:lnTo>
                  <a:pt x="21331" y="621729"/>
                </a:lnTo>
                <a:lnTo>
                  <a:pt x="10658" y="612587"/>
                </a:lnTo>
                <a:lnTo>
                  <a:pt x="0" y="6049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399428" y="4780090"/>
            <a:ext cx="666115" cy="389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80" algn="ctr">
              <a:lnSpc>
                <a:spcPct val="99400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Applicable  Statutes </a:t>
            </a:r>
            <a:r>
              <a:rPr sz="800" spc="-35" dirty="0">
                <a:latin typeface="Arial"/>
                <a:cs typeface="Arial"/>
              </a:rPr>
              <a:t>(i.e.,  </a:t>
            </a:r>
            <a:r>
              <a:rPr sz="800" spc="-75" dirty="0">
                <a:latin typeface="Arial"/>
                <a:cs typeface="Arial"/>
              </a:rPr>
              <a:t>OCCMHA</a:t>
            </a:r>
            <a:r>
              <a:rPr sz="800" spc="-170" dirty="0">
                <a:latin typeface="Arial"/>
                <a:cs typeface="Arial"/>
              </a:rPr>
              <a:t> </a:t>
            </a:r>
            <a:r>
              <a:rPr sz="800" spc="-70" dirty="0">
                <a:latin typeface="Arial"/>
                <a:cs typeface="Arial"/>
              </a:rPr>
              <a:t>ORR)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519990" y="4719952"/>
            <a:ext cx="789940" cy="680085"/>
          </a:xfrm>
          <a:custGeom>
            <a:avLst/>
            <a:gdLst/>
            <a:ahLst/>
            <a:cxnLst/>
            <a:rect l="l" t="t" r="r" b="b"/>
            <a:pathLst>
              <a:path w="789939" h="680085">
                <a:moveTo>
                  <a:pt x="0" y="604980"/>
                </a:moveTo>
                <a:lnTo>
                  <a:pt x="0" y="0"/>
                </a:lnTo>
                <a:lnTo>
                  <a:pt x="789350" y="0"/>
                </a:lnTo>
                <a:lnTo>
                  <a:pt x="789350" y="604980"/>
                </a:lnTo>
                <a:lnTo>
                  <a:pt x="777163" y="594303"/>
                </a:lnTo>
                <a:lnTo>
                  <a:pt x="766504" y="586680"/>
                </a:lnTo>
                <a:lnTo>
                  <a:pt x="755831" y="577554"/>
                </a:lnTo>
                <a:lnTo>
                  <a:pt x="743643" y="569930"/>
                </a:lnTo>
                <a:lnTo>
                  <a:pt x="731441" y="563825"/>
                </a:lnTo>
                <a:lnTo>
                  <a:pt x="719254" y="557736"/>
                </a:lnTo>
                <a:lnTo>
                  <a:pt x="707066" y="551647"/>
                </a:lnTo>
                <a:lnTo>
                  <a:pt x="694878" y="547059"/>
                </a:lnTo>
                <a:lnTo>
                  <a:pt x="681162" y="542488"/>
                </a:lnTo>
                <a:lnTo>
                  <a:pt x="668974" y="539452"/>
                </a:lnTo>
                <a:lnTo>
                  <a:pt x="656773" y="534881"/>
                </a:lnTo>
                <a:lnTo>
                  <a:pt x="643056" y="533347"/>
                </a:lnTo>
                <a:lnTo>
                  <a:pt x="630869" y="530310"/>
                </a:lnTo>
                <a:lnTo>
                  <a:pt x="617166" y="530310"/>
                </a:lnTo>
                <a:lnTo>
                  <a:pt x="604964" y="528776"/>
                </a:lnTo>
                <a:lnTo>
                  <a:pt x="591248" y="527257"/>
                </a:lnTo>
                <a:lnTo>
                  <a:pt x="579060" y="528776"/>
                </a:lnTo>
                <a:lnTo>
                  <a:pt x="565344" y="530310"/>
                </a:lnTo>
                <a:lnTo>
                  <a:pt x="553156" y="530310"/>
                </a:lnTo>
                <a:lnTo>
                  <a:pt x="539440" y="533347"/>
                </a:lnTo>
                <a:lnTo>
                  <a:pt x="527252" y="534881"/>
                </a:lnTo>
                <a:lnTo>
                  <a:pt x="515051" y="539452"/>
                </a:lnTo>
                <a:lnTo>
                  <a:pt x="501348" y="542488"/>
                </a:lnTo>
                <a:lnTo>
                  <a:pt x="489161" y="547059"/>
                </a:lnTo>
                <a:lnTo>
                  <a:pt x="452584" y="563825"/>
                </a:lnTo>
                <a:lnTo>
                  <a:pt x="417535" y="586680"/>
                </a:lnTo>
                <a:lnTo>
                  <a:pt x="405348" y="594303"/>
                </a:lnTo>
                <a:lnTo>
                  <a:pt x="394675" y="604980"/>
                </a:lnTo>
                <a:lnTo>
                  <a:pt x="384002" y="612587"/>
                </a:lnTo>
                <a:lnTo>
                  <a:pt x="371814" y="621729"/>
                </a:lnTo>
                <a:lnTo>
                  <a:pt x="359627" y="629353"/>
                </a:lnTo>
                <a:lnTo>
                  <a:pt x="348954" y="636976"/>
                </a:lnTo>
                <a:lnTo>
                  <a:pt x="336766" y="644600"/>
                </a:lnTo>
                <a:lnTo>
                  <a:pt x="324578" y="649171"/>
                </a:lnTo>
                <a:lnTo>
                  <a:pt x="312376" y="655260"/>
                </a:lnTo>
                <a:lnTo>
                  <a:pt x="300189" y="661349"/>
                </a:lnTo>
                <a:lnTo>
                  <a:pt x="288001" y="664402"/>
                </a:lnTo>
                <a:lnTo>
                  <a:pt x="248381" y="675078"/>
                </a:lnTo>
                <a:lnTo>
                  <a:pt x="222477" y="678115"/>
                </a:lnTo>
                <a:lnTo>
                  <a:pt x="210289" y="678115"/>
                </a:lnTo>
                <a:lnTo>
                  <a:pt x="196573" y="679649"/>
                </a:lnTo>
                <a:lnTo>
                  <a:pt x="184385" y="678115"/>
                </a:lnTo>
                <a:lnTo>
                  <a:pt x="170669" y="678115"/>
                </a:lnTo>
                <a:lnTo>
                  <a:pt x="158467" y="676596"/>
                </a:lnTo>
                <a:lnTo>
                  <a:pt x="144751" y="675078"/>
                </a:lnTo>
                <a:lnTo>
                  <a:pt x="132563" y="672026"/>
                </a:lnTo>
                <a:lnTo>
                  <a:pt x="118847" y="668973"/>
                </a:lnTo>
                <a:lnTo>
                  <a:pt x="106659" y="664402"/>
                </a:lnTo>
                <a:lnTo>
                  <a:pt x="94471" y="661349"/>
                </a:lnTo>
                <a:lnTo>
                  <a:pt x="82284" y="655260"/>
                </a:lnTo>
                <a:lnTo>
                  <a:pt x="70096" y="649171"/>
                </a:lnTo>
                <a:lnTo>
                  <a:pt x="56380" y="644600"/>
                </a:lnTo>
                <a:lnTo>
                  <a:pt x="45707" y="636976"/>
                </a:lnTo>
                <a:lnTo>
                  <a:pt x="33519" y="629353"/>
                </a:lnTo>
                <a:lnTo>
                  <a:pt x="21317" y="621729"/>
                </a:lnTo>
                <a:lnTo>
                  <a:pt x="10658" y="612587"/>
                </a:lnTo>
                <a:lnTo>
                  <a:pt x="0" y="6049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578902" y="4780090"/>
            <a:ext cx="676275" cy="389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" algn="ctr">
              <a:lnSpc>
                <a:spcPct val="99400"/>
              </a:lnSpc>
              <a:spcBef>
                <a:spcPts val="100"/>
              </a:spcBef>
            </a:pPr>
            <a:r>
              <a:rPr sz="800" spc="-50" dirty="0">
                <a:latin typeface="Arial"/>
                <a:cs typeface="Arial"/>
              </a:rPr>
              <a:t>Applicable  </a:t>
            </a:r>
            <a:r>
              <a:rPr sz="800" spc="-45" dirty="0">
                <a:latin typeface="Arial"/>
                <a:cs typeface="Arial"/>
              </a:rPr>
              <a:t>Statutes </a:t>
            </a:r>
            <a:r>
              <a:rPr sz="800" spc="-35" dirty="0">
                <a:latin typeface="Arial"/>
                <a:cs typeface="Arial"/>
              </a:rPr>
              <a:t>(i.e.,  </a:t>
            </a:r>
            <a:r>
              <a:rPr sz="800" spc="-100" dirty="0">
                <a:latin typeface="Arial"/>
                <a:cs typeface="Arial"/>
              </a:rPr>
              <a:t>O</a:t>
            </a:r>
            <a:r>
              <a:rPr sz="800" spc="-80" dirty="0">
                <a:latin typeface="Arial"/>
                <a:cs typeface="Arial"/>
              </a:rPr>
              <a:t>SHA</a:t>
            </a:r>
            <a:r>
              <a:rPr sz="800" spc="-35" dirty="0">
                <a:latin typeface="Arial"/>
                <a:cs typeface="Arial"/>
              </a:rPr>
              <a:t>/</a:t>
            </a:r>
            <a:r>
              <a:rPr sz="800" spc="-95" dirty="0">
                <a:latin typeface="Arial"/>
                <a:cs typeface="Arial"/>
              </a:rPr>
              <a:t>M</a:t>
            </a:r>
            <a:r>
              <a:rPr sz="800" spc="-35" dirty="0">
                <a:latin typeface="Arial"/>
                <a:cs typeface="Arial"/>
              </a:rPr>
              <a:t>I</a:t>
            </a:r>
            <a:r>
              <a:rPr sz="800" spc="-85" dirty="0">
                <a:latin typeface="Arial"/>
                <a:cs typeface="Arial"/>
              </a:rPr>
              <a:t>O</a:t>
            </a:r>
            <a:r>
              <a:rPr sz="800" spc="-80" dirty="0">
                <a:latin typeface="Arial"/>
                <a:cs typeface="Arial"/>
              </a:rPr>
              <a:t>S</a:t>
            </a:r>
            <a:r>
              <a:rPr sz="800" spc="-90" dirty="0">
                <a:latin typeface="Arial"/>
                <a:cs typeface="Arial"/>
              </a:rPr>
              <a:t>H</a:t>
            </a:r>
            <a:r>
              <a:rPr sz="800" spc="-70" dirty="0">
                <a:latin typeface="Arial"/>
                <a:cs typeface="Arial"/>
              </a:rPr>
              <a:t>A</a:t>
            </a:r>
            <a:r>
              <a:rPr sz="800" spc="-5" dirty="0"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704031" y="4719952"/>
            <a:ext cx="789940" cy="680085"/>
          </a:xfrm>
          <a:custGeom>
            <a:avLst/>
            <a:gdLst/>
            <a:ahLst/>
            <a:cxnLst/>
            <a:rect l="l" t="t" r="r" b="b"/>
            <a:pathLst>
              <a:path w="789940" h="680085">
                <a:moveTo>
                  <a:pt x="0" y="604980"/>
                </a:moveTo>
                <a:lnTo>
                  <a:pt x="0" y="0"/>
                </a:lnTo>
                <a:lnTo>
                  <a:pt x="789364" y="0"/>
                </a:lnTo>
                <a:lnTo>
                  <a:pt x="789364" y="604980"/>
                </a:lnTo>
                <a:lnTo>
                  <a:pt x="778691" y="594303"/>
                </a:lnTo>
                <a:lnTo>
                  <a:pt x="768032" y="586680"/>
                </a:lnTo>
                <a:lnTo>
                  <a:pt x="755831" y="577554"/>
                </a:lnTo>
                <a:lnTo>
                  <a:pt x="743657" y="569930"/>
                </a:lnTo>
                <a:lnTo>
                  <a:pt x="731455" y="563825"/>
                </a:lnTo>
                <a:lnTo>
                  <a:pt x="719268" y="557736"/>
                </a:lnTo>
                <a:lnTo>
                  <a:pt x="707080" y="551647"/>
                </a:lnTo>
                <a:lnTo>
                  <a:pt x="694878" y="547059"/>
                </a:lnTo>
                <a:lnTo>
                  <a:pt x="682691" y="542488"/>
                </a:lnTo>
                <a:lnTo>
                  <a:pt x="670503" y="539452"/>
                </a:lnTo>
                <a:lnTo>
                  <a:pt x="656787" y="534881"/>
                </a:lnTo>
                <a:lnTo>
                  <a:pt x="644599" y="533347"/>
                </a:lnTo>
                <a:lnTo>
                  <a:pt x="630883" y="530310"/>
                </a:lnTo>
                <a:lnTo>
                  <a:pt x="618695" y="530310"/>
                </a:lnTo>
                <a:lnTo>
                  <a:pt x="604979" y="528776"/>
                </a:lnTo>
                <a:lnTo>
                  <a:pt x="591262" y="527257"/>
                </a:lnTo>
                <a:lnTo>
                  <a:pt x="579075" y="528776"/>
                </a:lnTo>
                <a:lnTo>
                  <a:pt x="566873" y="530310"/>
                </a:lnTo>
                <a:lnTo>
                  <a:pt x="553171" y="530310"/>
                </a:lnTo>
                <a:lnTo>
                  <a:pt x="540969" y="533347"/>
                </a:lnTo>
                <a:lnTo>
                  <a:pt x="527267" y="534881"/>
                </a:lnTo>
                <a:lnTo>
                  <a:pt x="515065" y="539452"/>
                </a:lnTo>
                <a:lnTo>
                  <a:pt x="476973" y="551647"/>
                </a:lnTo>
                <a:lnTo>
                  <a:pt x="440396" y="569930"/>
                </a:lnTo>
                <a:lnTo>
                  <a:pt x="417535" y="586680"/>
                </a:lnTo>
                <a:lnTo>
                  <a:pt x="405348" y="594303"/>
                </a:lnTo>
                <a:lnTo>
                  <a:pt x="394675" y="604980"/>
                </a:lnTo>
                <a:lnTo>
                  <a:pt x="384016" y="612587"/>
                </a:lnTo>
                <a:lnTo>
                  <a:pt x="371828" y="621729"/>
                </a:lnTo>
                <a:lnTo>
                  <a:pt x="361155" y="629353"/>
                </a:lnTo>
                <a:lnTo>
                  <a:pt x="348968" y="636976"/>
                </a:lnTo>
                <a:lnTo>
                  <a:pt x="336780" y="644600"/>
                </a:lnTo>
                <a:lnTo>
                  <a:pt x="324578" y="649171"/>
                </a:lnTo>
                <a:lnTo>
                  <a:pt x="312391" y="655260"/>
                </a:lnTo>
                <a:lnTo>
                  <a:pt x="300203" y="661349"/>
                </a:lnTo>
                <a:lnTo>
                  <a:pt x="288015" y="664402"/>
                </a:lnTo>
                <a:lnTo>
                  <a:pt x="274299" y="668973"/>
                </a:lnTo>
                <a:lnTo>
                  <a:pt x="262097" y="672026"/>
                </a:lnTo>
                <a:lnTo>
                  <a:pt x="249910" y="675078"/>
                </a:lnTo>
                <a:lnTo>
                  <a:pt x="236207" y="676596"/>
                </a:lnTo>
                <a:lnTo>
                  <a:pt x="222491" y="678115"/>
                </a:lnTo>
                <a:lnTo>
                  <a:pt x="210289" y="678115"/>
                </a:lnTo>
                <a:lnTo>
                  <a:pt x="198102" y="679649"/>
                </a:lnTo>
                <a:lnTo>
                  <a:pt x="184385" y="678115"/>
                </a:lnTo>
                <a:lnTo>
                  <a:pt x="172198" y="678115"/>
                </a:lnTo>
                <a:lnTo>
                  <a:pt x="158481" y="676596"/>
                </a:lnTo>
                <a:lnTo>
                  <a:pt x="144765" y="675078"/>
                </a:lnTo>
                <a:lnTo>
                  <a:pt x="132577" y="672026"/>
                </a:lnTo>
                <a:lnTo>
                  <a:pt x="120389" y="668973"/>
                </a:lnTo>
                <a:lnTo>
                  <a:pt x="108188" y="664402"/>
                </a:lnTo>
                <a:lnTo>
                  <a:pt x="94485" y="661349"/>
                </a:lnTo>
                <a:lnTo>
                  <a:pt x="82284" y="655260"/>
                </a:lnTo>
                <a:lnTo>
                  <a:pt x="70096" y="649171"/>
                </a:lnTo>
                <a:lnTo>
                  <a:pt x="57908" y="644600"/>
                </a:lnTo>
                <a:lnTo>
                  <a:pt x="45707" y="636976"/>
                </a:lnTo>
                <a:lnTo>
                  <a:pt x="33519" y="629353"/>
                </a:lnTo>
                <a:lnTo>
                  <a:pt x="22860" y="621729"/>
                </a:lnTo>
                <a:lnTo>
                  <a:pt x="12187" y="612587"/>
                </a:lnTo>
                <a:lnTo>
                  <a:pt x="0" y="6049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828473" y="4780090"/>
            <a:ext cx="549275" cy="389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905" algn="ctr">
              <a:lnSpc>
                <a:spcPct val="99400"/>
              </a:lnSpc>
              <a:spcBef>
                <a:spcPts val="100"/>
              </a:spcBef>
            </a:pPr>
            <a:r>
              <a:rPr sz="800" spc="-45" dirty="0">
                <a:latin typeface="Arial"/>
                <a:cs typeface="Arial"/>
              </a:rPr>
              <a:t>Applicable  Statutes</a:t>
            </a:r>
            <a:r>
              <a:rPr sz="800" spc="-135" dirty="0">
                <a:latin typeface="Arial"/>
                <a:cs typeface="Arial"/>
              </a:rPr>
              <a:t> </a:t>
            </a:r>
            <a:r>
              <a:rPr sz="800" spc="-35" dirty="0">
                <a:latin typeface="Arial"/>
                <a:cs typeface="Arial"/>
              </a:rPr>
              <a:t>(i.e.,  </a:t>
            </a:r>
            <a:r>
              <a:rPr sz="800" spc="-60" dirty="0">
                <a:latin typeface="Arial"/>
                <a:cs typeface="Arial"/>
              </a:rPr>
              <a:t>ADA)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888071" y="4719952"/>
            <a:ext cx="789940" cy="680085"/>
          </a:xfrm>
          <a:custGeom>
            <a:avLst/>
            <a:gdLst/>
            <a:ahLst/>
            <a:cxnLst/>
            <a:rect l="l" t="t" r="r" b="b"/>
            <a:pathLst>
              <a:path w="789940" h="680085">
                <a:moveTo>
                  <a:pt x="0" y="604980"/>
                </a:moveTo>
                <a:lnTo>
                  <a:pt x="0" y="0"/>
                </a:lnTo>
                <a:lnTo>
                  <a:pt x="789378" y="0"/>
                </a:lnTo>
                <a:lnTo>
                  <a:pt x="789378" y="604980"/>
                </a:lnTo>
                <a:lnTo>
                  <a:pt x="778705" y="594303"/>
                </a:lnTo>
                <a:lnTo>
                  <a:pt x="768047" y="586680"/>
                </a:lnTo>
                <a:lnTo>
                  <a:pt x="755845" y="577554"/>
                </a:lnTo>
                <a:lnTo>
                  <a:pt x="720797" y="557736"/>
                </a:lnTo>
                <a:lnTo>
                  <a:pt x="682705" y="542488"/>
                </a:lnTo>
                <a:lnTo>
                  <a:pt x="670517" y="539452"/>
                </a:lnTo>
                <a:lnTo>
                  <a:pt x="656801" y="534881"/>
                </a:lnTo>
                <a:lnTo>
                  <a:pt x="644599" y="533347"/>
                </a:lnTo>
                <a:lnTo>
                  <a:pt x="632411" y="530310"/>
                </a:lnTo>
                <a:lnTo>
                  <a:pt x="618695" y="530310"/>
                </a:lnTo>
                <a:lnTo>
                  <a:pt x="604979" y="528776"/>
                </a:lnTo>
                <a:lnTo>
                  <a:pt x="592791" y="527257"/>
                </a:lnTo>
                <a:lnTo>
                  <a:pt x="579075" y="528776"/>
                </a:lnTo>
                <a:lnTo>
                  <a:pt x="566887" y="530310"/>
                </a:lnTo>
                <a:lnTo>
                  <a:pt x="553171" y="530310"/>
                </a:lnTo>
                <a:lnTo>
                  <a:pt x="540983" y="533347"/>
                </a:lnTo>
                <a:lnTo>
                  <a:pt x="527267" y="534881"/>
                </a:lnTo>
                <a:lnTo>
                  <a:pt x="515079" y="539452"/>
                </a:lnTo>
                <a:lnTo>
                  <a:pt x="502877" y="542488"/>
                </a:lnTo>
                <a:lnTo>
                  <a:pt x="490690" y="547059"/>
                </a:lnTo>
                <a:lnTo>
                  <a:pt x="476987" y="551647"/>
                </a:lnTo>
                <a:lnTo>
                  <a:pt x="464786" y="557736"/>
                </a:lnTo>
                <a:lnTo>
                  <a:pt x="452598" y="563825"/>
                </a:lnTo>
                <a:lnTo>
                  <a:pt x="440410" y="569930"/>
                </a:lnTo>
                <a:lnTo>
                  <a:pt x="429737" y="577554"/>
                </a:lnTo>
                <a:lnTo>
                  <a:pt x="417550" y="586680"/>
                </a:lnTo>
                <a:lnTo>
                  <a:pt x="406877" y="594303"/>
                </a:lnTo>
                <a:lnTo>
                  <a:pt x="396218" y="604980"/>
                </a:lnTo>
                <a:lnTo>
                  <a:pt x="384030" y="612587"/>
                </a:lnTo>
                <a:lnTo>
                  <a:pt x="373357" y="621729"/>
                </a:lnTo>
                <a:lnTo>
                  <a:pt x="361169" y="629353"/>
                </a:lnTo>
                <a:lnTo>
                  <a:pt x="350496" y="636976"/>
                </a:lnTo>
                <a:lnTo>
                  <a:pt x="336780" y="644600"/>
                </a:lnTo>
                <a:lnTo>
                  <a:pt x="324592" y="649171"/>
                </a:lnTo>
                <a:lnTo>
                  <a:pt x="312405" y="655260"/>
                </a:lnTo>
                <a:lnTo>
                  <a:pt x="300203" y="661349"/>
                </a:lnTo>
                <a:lnTo>
                  <a:pt x="288015" y="664402"/>
                </a:lnTo>
                <a:lnTo>
                  <a:pt x="275828" y="668973"/>
                </a:lnTo>
                <a:lnTo>
                  <a:pt x="263640" y="672026"/>
                </a:lnTo>
                <a:lnTo>
                  <a:pt x="249924" y="675078"/>
                </a:lnTo>
                <a:lnTo>
                  <a:pt x="236207" y="676596"/>
                </a:lnTo>
                <a:lnTo>
                  <a:pt x="224020" y="678115"/>
                </a:lnTo>
                <a:lnTo>
                  <a:pt x="210303" y="678115"/>
                </a:lnTo>
                <a:lnTo>
                  <a:pt x="198116" y="679649"/>
                </a:lnTo>
                <a:lnTo>
                  <a:pt x="184399" y="678115"/>
                </a:lnTo>
                <a:lnTo>
                  <a:pt x="172212" y="678115"/>
                </a:lnTo>
                <a:lnTo>
                  <a:pt x="158495" y="676596"/>
                </a:lnTo>
                <a:lnTo>
                  <a:pt x="146294" y="675078"/>
                </a:lnTo>
                <a:lnTo>
                  <a:pt x="134106" y="672026"/>
                </a:lnTo>
                <a:lnTo>
                  <a:pt x="120389" y="668973"/>
                </a:lnTo>
                <a:lnTo>
                  <a:pt x="108202" y="664402"/>
                </a:lnTo>
                <a:lnTo>
                  <a:pt x="94485" y="661349"/>
                </a:lnTo>
                <a:lnTo>
                  <a:pt x="82298" y="655260"/>
                </a:lnTo>
                <a:lnTo>
                  <a:pt x="70110" y="649171"/>
                </a:lnTo>
                <a:lnTo>
                  <a:pt x="57923" y="644600"/>
                </a:lnTo>
                <a:lnTo>
                  <a:pt x="47250" y="636976"/>
                </a:lnTo>
                <a:lnTo>
                  <a:pt x="33533" y="629353"/>
                </a:lnTo>
                <a:lnTo>
                  <a:pt x="22860" y="621729"/>
                </a:lnTo>
                <a:lnTo>
                  <a:pt x="12201" y="612587"/>
                </a:lnTo>
                <a:lnTo>
                  <a:pt x="0" y="60498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956144" y="4745051"/>
            <a:ext cx="664210" cy="44830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635" algn="ctr">
              <a:lnSpc>
                <a:spcPts val="790"/>
              </a:lnSpc>
              <a:spcBef>
                <a:spcPts val="260"/>
              </a:spcBef>
            </a:pPr>
            <a:r>
              <a:rPr sz="800" spc="-50" dirty="0">
                <a:latin typeface="Arial"/>
                <a:cs typeface="Arial"/>
              </a:rPr>
              <a:t>Applicable  </a:t>
            </a:r>
            <a:r>
              <a:rPr sz="800" spc="-45" dirty="0">
                <a:latin typeface="Arial"/>
                <a:cs typeface="Arial"/>
              </a:rPr>
              <a:t>Statutes </a:t>
            </a:r>
            <a:r>
              <a:rPr sz="800" spc="-35" dirty="0">
                <a:latin typeface="Arial"/>
                <a:cs typeface="Arial"/>
              </a:rPr>
              <a:t>(i.e.,  </a:t>
            </a:r>
            <a:r>
              <a:rPr sz="800" spc="-80" dirty="0">
                <a:latin typeface="Arial"/>
                <a:cs typeface="Arial"/>
              </a:rPr>
              <a:t>S</a:t>
            </a:r>
            <a:r>
              <a:rPr sz="800" spc="-65" dirty="0">
                <a:latin typeface="Arial"/>
                <a:cs typeface="Arial"/>
              </a:rPr>
              <a:t>a</a:t>
            </a:r>
            <a:r>
              <a:rPr sz="800" spc="-35" dirty="0">
                <a:latin typeface="Arial"/>
                <a:cs typeface="Arial"/>
              </a:rPr>
              <a:t>r</a:t>
            </a:r>
            <a:r>
              <a:rPr sz="800" spc="-65" dirty="0">
                <a:latin typeface="Arial"/>
                <a:cs typeface="Arial"/>
              </a:rPr>
              <a:t>ba</a:t>
            </a:r>
            <a:r>
              <a:rPr sz="800" spc="-55" dirty="0">
                <a:latin typeface="Arial"/>
                <a:cs typeface="Arial"/>
              </a:rPr>
              <a:t>n</a:t>
            </a:r>
            <a:r>
              <a:rPr sz="800" spc="-65" dirty="0">
                <a:latin typeface="Arial"/>
                <a:cs typeface="Arial"/>
              </a:rPr>
              <a:t>e</a:t>
            </a:r>
            <a:r>
              <a:rPr sz="800" spc="-60" dirty="0">
                <a:latin typeface="Arial"/>
                <a:cs typeface="Arial"/>
              </a:rPr>
              <a:t>s</a:t>
            </a:r>
            <a:r>
              <a:rPr sz="800" spc="-45" dirty="0">
                <a:latin typeface="Arial"/>
                <a:cs typeface="Arial"/>
              </a:rPr>
              <a:t>-</a:t>
            </a:r>
            <a:r>
              <a:rPr sz="800" spc="-85" dirty="0">
                <a:latin typeface="Arial"/>
                <a:cs typeface="Arial"/>
              </a:rPr>
              <a:t>O</a:t>
            </a:r>
            <a:r>
              <a:rPr sz="800" spc="-60" dirty="0">
                <a:latin typeface="Arial"/>
                <a:cs typeface="Arial"/>
              </a:rPr>
              <a:t>x</a:t>
            </a:r>
            <a:r>
              <a:rPr sz="800" spc="-30" dirty="0">
                <a:latin typeface="Arial"/>
                <a:cs typeface="Arial"/>
              </a:rPr>
              <a:t>l</a:t>
            </a:r>
            <a:r>
              <a:rPr sz="800" spc="-65" dirty="0">
                <a:latin typeface="Arial"/>
                <a:cs typeface="Arial"/>
              </a:rPr>
              <a:t>e</a:t>
            </a:r>
            <a:r>
              <a:rPr sz="800" spc="-5" dirty="0">
                <a:latin typeface="Arial"/>
                <a:cs typeface="Arial"/>
              </a:rPr>
              <a:t>y  </a:t>
            </a:r>
            <a:r>
              <a:rPr sz="800" spc="-50" dirty="0">
                <a:latin typeface="Arial"/>
                <a:cs typeface="Arial"/>
              </a:rPr>
              <a:t>Act </a:t>
            </a:r>
            <a:r>
              <a:rPr sz="800" spc="-30" dirty="0">
                <a:latin typeface="Arial"/>
                <a:cs typeface="Arial"/>
              </a:rPr>
              <a:t>of</a:t>
            </a:r>
            <a:r>
              <a:rPr sz="800" spc="-95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2002)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29097" y="3020835"/>
            <a:ext cx="0" cy="391795"/>
          </a:xfrm>
          <a:custGeom>
            <a:avLst/>
            <a:gdLst/>
            <a:ahLst/>
            <a:cxnLst/>
            <a:rect l="l" t="t" r="r" b="b"/>
            <a:pathLst>
              <a:path h="391795">
                <a:moveTo>
                  <a:pt x="0" y="0"/>
                </a:moveTo>
                <a:lnTo>
                  <a:pt x="0" y="3916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00137" y="3404844"/>
            <a:ext cx="59690" cy="70485"/>
          </a:xfrm>
          <a:custGeom>
            <a:avLst/>
            <a:gdLst/>
            <a:ahLst/>
            <a:cxnLst/>
            <a:rect l="l" t="t" r="r" b="b"/>
            <a:pathLst>
              <a:path w="59689" h="70485">
                <a:moveTo>
                  <a:pt x="59436" y="0"/>
                </a:moveTo>
                <a:lnTo>
                  <a:pt x="0" y="0"/>
                </a:lnTo>
                <a:lnTo>
                  <a:pt x="28956" y="7010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29097" y="3020835"/>
            <a:ext cx="1186180" cy="391795"/>
          </a:xfrm>
          <a:custGeom>
            <a:avLst/>
            <a:gdLst/>
            <a:ahLst/>
            <a:cxnLst/>
            <a:rect l="l" t="t" r="r" b="b"/>
            <a:pathLst>
              <a:path w="1186179" h="391795">
                <a:moveTo>
                  <a:pt x="0" y="0"/>
                </a:moveTo>
                <a:lnTo>
                  <a:pt x="0" y="227045"/>
                </a:lnTo>
                <a:lnTo>
                  <a:pt x="1185568" y="227045"/>
                </a:lnTo>
                <a:lnTo>
                  <a:pt x="1185568" y="3916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84194" y="3404844"/>
            <a:ext cx="59690" cy="70485"/>
          </a:xfrm>
          <a:custGeom>
            <a:avLst/>
            <a:gdLst/>
            <a:ahLst/>
            <a:cxnLst/>
            <a:rect l="l" t="t" r="r" b="b"/>
            <a:pathLst>
              <a:path w="59689" h="70485">
                <a:moveTo>
                  <a:pt x="59436" y="0"/>
                </a:moveTo>
                <a:lnTo>
                  <a:pt x="0" y="0"/>
                </a:lnTo>
                <a:lnTo>
                  <a:pt x="30480" y="70104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29097" y="3020835"/>
            <a:ext cx="2369820" cy="391795"/>
          </a:xfrm>
          <a:custGeom>
            <a:avLst/>
            <a:gdLst/>
            <a:ahLst/>
            <a:cxnLst/>
            <a:rect l="l" t="t" r="r" b="b"/>
            <a:pathLst>
              <a:path w="2369820" h="391795">
                <a:moveTo>
                  <a:pt x="0" y="0"/>
                </a:moveTo>
                <a:lnTo>
                  <a:pt x="0" y="227045"/>
                </a:lnTo>
                <a:lnTo>
                  <a:pt x="2369609" y="227045"/>
                </a:lnTo>
                <a:lnTo>
                  <a:pt x="2369609" y="3916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68236" y="3404844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5">
                <a:moveTo>
                  <a:pt x="60960" y="0"/>
                </a:moveTo>
                <a:lnTo>
                  <a:pt x="0" y="0"/>
                </a:lnTo>
                <a:lnTo>
                  <a:pt x="30480" y="70104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30611" y="3020835"/>
            <a:ext cx="3554095" cy="391795"/>
          </a:xfrm>
          <a:custGeom>
            <a:avLst/>
            <a:gdLst/>
            <a:ahLst/>
            <a:cxnLst/>
            <a:rect l="l" t="t" r="r" b="b"/>
            <a:pathLst>
              <a:path w="3554095" h="391795">
                <a:moveTo>
                  <a:pt x="0" y="0"/>
                </a:moveTo>
                <a:lnTo>
                  <a:pt x="0" y="227045"/>
                </a:lnTo>
                <a:lnTo>
                  <a:pt x="3553677" y="227045"/>
                </a:lnTo>
                <a:lnTo>
                  <a:pt x="3553677" y="3916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253816" y="3404844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5">
                <a:moveTo>
                  <a:pt x="60944" y="0"/>
                </a:moveTo>
                <a:lnTo>
                  <a:pt x="0" y="0"/>
                </a:lnTo>
                <a:lnTo>
                  <a:pt x="30480" y="70104"/>
                </a:lnTo>
                <a:lnTo>
                  <a:pt x="609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546571" y="3020835"/>
            <a:ext cx="1183005" cy="391795"/>
          </a:xfrm>
          <a:custGeom>
            <a:avLst/>
            <a:gdLst/>
            <a:ahLst/>
            <a:cxnLst/>
            <a:rect l="l" t="t" r="r" b="b"/>
            <a:pathLst>
              <a:path w="1183004" h="391795">
                <a:moveTo>
                  <a:pt x="1182525" y="0"/>
                </a:moveTo>
                <a:lnTo>
                  <a:pt x="1182525" y="227045"/>
                </a:lnTo>
                <a:lnTo>
                  <a:pt x="0" y="227045"/>
                </a:lnTo>
                <a:lnTo>
                  <a:pt x="0" y="3916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14572" y="3404844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79">
                <a:moveTo>
                  <a:pt x="60944" y="0"/>
                </a:moveTo>
                <a:lnTo>
                  <a:pt x="0" y="0"/>
                </a:lnTo>
                <a:lnTo>
                  <a:pt x="30464" y="68580"/>
                </a:lnTo>
                <a:lnTo>
                  <a:pt x="609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61002" y="3020835"/>
            <a:ext cx="2368550" cy="391795"/>
          </a:xfrm>
          <a:custGeom>
            <a:avLst/>
            <a:gdLst/>
            <a:ahLst/>
            <a:cxnLst/>
            <a:rect l="l" t="t" r="r" b="b"/>
            <a:pathLst>
              <a:path w="2368550" h="391795">
                <a:moveTo>
                  <a:pt x="2368094" y="0"/>
                </a:moveTo>
                <a:lnTo>
                  <a:pt x="2368094" y="227045"/>
                </a:lnTo>
                <a:lnTo>
                  <a:pt x="0" y="227045"/>
                </a:lnTo>
                <a:lnTo>
                  <a:pt x="0" y="3916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30516" y="3404844"/>
            <a:ext cx="60960" cy="68580"/>
          </a:xfrm>
          <a:custGeom>
            <a:avLst/>
            <a:gdLst/>
            <a:ahLst/>
            <a:cxnLst/>
            <a:rect l="l" t="t" r="r" b="b"/>
            <a:pathLst>
              <a:path w="60960" h="68579">
                <a:moveTo>
                  <a:pt x="60960" y="0"/>
                </a:moveTo>
                <a:lnTo>
                  <a:pt x="0" y="0"/>
                </a:lnTo>
                <a:lnTo>
                  <a:pt x="30480" y="68580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76944" y="3020835"/>
            <a:ext cx="3552190" cy="391795"/>
          </a:xfrm>
          <a:custGeom>
            <a:avLst/>
            <a:gdLst/>
            <a:ahLst/>
            <a:cxnLst/>
            <a:rect l="l" t="t" r="r" b="b"/>
            <a:pathLst>
              <a:path w="3552190" h="391795">
                <a:moveTo>
                  <a:pt x="3552152" y="0"/>
                </a:moveTo>
                <a:lnTo>
                  <a:pt x="3552152" y="227045"/>
                </a:lnTo>
                <a:lnTo>
                  <a:pt x="0" y="227045"/>
                </a:lnTo>
                <a:lnTo>
                  <a:pt x="0" y="3916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46470" y="3404844"/>
            <a:ext cx="59690" cy="68580"/>
          </a:xfrm>
          <a:custGeom>
            <a:avLst/>
            <a:gdLst/>
            <a:ahLst/>
            <a:cxnLst/>
            <a:rect l="l" t="t" r="r" b="b"/>
            <a:pathLst>
              <a:path w="59690" h="68579">
                <a:moveTo>
                  <a:pt x="59429" y="0"/>
                </a:moveTo>
                <a:lnTo>
                  <a:pt x="0" y="0"/>
                </a:lnTo>
                <a:lnTo>
                  <a:pt x="28949" y="68580"/>
                </a:lnTo>
                <a:lnTo>
                  <a:pt x="59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75419" y="4153074"/>
            <a:ext cx="0" cy="506095"/>
          </a:xfrm>
          <a:custGeom>
            <a:avLst/>
            <a:gdLst/>
            <a:ahLst/>
            <a:cxnLst/>
            <a:rect l="l" t="t" r="r" b="b"/>
            <a:pathLst>
              <a:path h="506095">
                <a:moveTo>
                  <a:pt x="0" y="0"/>
                </a:moveTo>
                <a:lnTo>
                  <a:pt x="0" y="5059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46470" y="4649861"/>
            <a:ext cx="59690" cy="70485"/>
          </a:xfrm>
          <a:custGeom>
            <a:avLst/>
            <a:gdLst/>
            <a:ahLst/>
            <a:cxnLst/>
            <a:rect l="l" t="t" r="r" b="b"/>
            <a:pathLst>
              <a:path w="59690" h="70485">
                <a:moveTo>
                  <a:pt x="59429" y="0"/>
                </a:moveTo>
                <a:lnTo>
                  <a:pt x="0" y="0"/>
                </a:lnTo>
                <a:lnTo>
                  <a:pt x="28949" y="70088"/>
                </a:lnTo>
                <a:lnTo>
                  <a:pt x="59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61002" y="4153074"/>
            <a:ext cx="0" cy="506095"/>
          </a:xfrm>
          <a:custGeom>
            <a:avLst/>
            <a:gdLst/>
            <a:ahLst/>
            <a:cxnLst/>
            <a:rect l="l" t="t" r="r" b="b"/>
            <a:pathLst>
              <a:path h="506095">
                <a:moveTo>
                  <a:pt x="0" y="0"/>
                </a:moveTo>
                <a:lnTo>
                  <a:pt x="0" y="5059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30516" y="4649861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60" h="70485">
                <a:moveTo>
                  <a:pt x="60960" y="0"/>
                </a:moveTo>
                <a:lnTo>
                  <a:pt x="0" y="0"/>
                </a:lnTo>
                <a:lnTo>
                  <a:pt x="30480" y="70088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45042" y="4153074"/>
            <a:ext cx="0" cy="506095"/>
          </a:xfrm>
          <a:custGeom>
            <a:avLst/>
            <a:gdLst/>
            <a:ahLst/>
            <a:cxnLst/>
            <a:rect l="l" t="t" r="r" b="b"/>
            <a:pathLst>
              <a:path h="506095">
                <a:moveTo>
                  <a:pt x="0" y="0"/>
                </a:moveTo>
                <a:lnTo>
                  <a:pt x="0" y="5059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14572" y="4649861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60" h="70485">
                <a:moveTo>
                  <a:pt x="60944" y="0"/>
                </a:moveTo>
                <a:lnTo>
                  <a:pt x="0" y="0"/>
                </a:lnTo>
                <a:lnTo>
                  <a:pt x="30464" y="70088"/>
                </a:lnTo>
                <a:lnTo>
                  <a:pt x="609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29097" y="4153074"/>
            <a:ext cx="0" cy="506095"/>
          </a:xfrm>
          <a:custGeom>
            <a:avLst/>
            <a:gdLst/>
            <a:ahLst/>
            <a:cxnLst/>
            <a:rect l="l" t="t" r="r" b="b"/>
            <a:pathLst>
              <a:path h="506095">
                <a:moveTo>
                  <a:pt x="0" y="0"/>
                </a:moveTo>
                <a:lnTo>
                  <a:pt x="0" y="5059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00137" y="4649861"/>
            <a:ext cx="59690" cy="70485"/>
          </a:xfrm>
          <a:custGeom>
            <a:avLst/>
            <a:gdLst/>
            <a:ahLst/>
            <a:cxnLst/>
            <a:rect l="l" t="t" r="r" b="b"/>
            <a:pathLst>
              <a:path w="59689" h="70485">
                <a:moveTo>
                  <a:pt x="59436" y="0"/>
                </a:moveTo>
                <a:lnTo>
                  <a:pt x="0" y="0"/>
                </a:lnTo>
                <a:lnTo>
                  <a:pt x="28956" y="70088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914666" y="4153074"/>
            <a:ext cx="0" cy="506095"/>
          </a:xfrm>
          <a:custGeom>
            <a:avLst/>
            <a:gdLst/>
            <a:ahLst/>
            <a:cxnLst/>
            <a:rect l="l" t="t" r="r" b="b"/>
            <a:pathLst>
              <a:path h="506095">
                <a:moveTo>
                  <a:pt x="0" y="0"/>
                </a:moveTo>
                <a:lnTo>
                  <a:pt x="0" y="5059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84194" y="4649861"/>
            <a:ext cx="59690" cy="70485"/>
          </a:xfrm>
          <a:custGeom>
            <a:avLst/>
            <a:gdLst/>
            <a:ahLst/>
            <a:cxnLst/>
            <a:rect l="l" t="t" r="r" b="b"/>
            <a:pathLst>
              <a:path w="59689" h="70485">
                <a:moveTo>
                  <a:pt x="59436" y="0"/>
                </a:moveTo>
                <a:lnTo>
                  <a:pt x="0" y="0"/>
                </a:lnTo>
                <a:lnTo>
                  <a:pt x="30480" y="70088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098706" y="4153074"/>
            <a:ext cx="0" cy="506095"/>
          </a:xfrm>
          <a:custGeom>
            <a:avLst/>
            <a:gdLst/>
            <a:ahLst/>
            <a:cxnLst/>
            <a:rect l="l" t="t" r="r" b="b"/>
            <a:pathLst>
              <a:path h="506095">
                <a:moveTo>
                  <a:pt x="0" y="0"/>
                </a:moveTo>
                <a:lnTo>
                  <a:pt x="0" y="50592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068236" y="4649861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5">
                <a:moveTo>
                  <a:pt x="60960" y="0"/>
                </a:moveTo>
                <a:lnTo>
                  <a:pt x="0" y="0"/>
                </a:lnTo>
                <a:lnTo>
                  <a:pt x="30480" y="70088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84288" y="4154592"/>
            <a:ext cx="0" cy="504825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0"/>
                </a:moveTo>
                <a:lnTo>
                  <a:pt x="0" y="5044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253816" y="4649861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5">
                <a:moveTo>
                  <a:pt x="60944" y="0"/>
                </a:moveTo>
                <a:lnTo>
                  <a:pt x="0" y="0"/>
                </a:lnTo>
                <a:lnTo>
                  <a:pt x="30480" y="70088"/>
                </a:lnTo>
                <a:lnTo>
                  <a:pt x="609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82263" y="2077549"/>
            <a:ext cx="1377581" cy="603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556219" y="2207489"/>
            <a:ext cx="2103755" cy="407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25"/>
              </a:lnSpc>
            </a:pPr>
            <a:r>
              <a:rPr sz="1350" b="1" i="1" spc="-65" dirty="0">
                <a:solidFill>
                  <a:srgbClr val="FF0000"/>
                </a:solidFill>
                <a:latin typeface="Arial"/>
                <a:cs typeface="Arial"/>
              </a:rPr>
              <a:t>Easter </a:t>
            </a:r>
            <a:r>
              <a:rPr sz="1350" b="1" i="1" spc="-60" dirty="0">
                <a:solidFill>
                  <a:srgbClr val="FF0000"/>
                </a:solidFill>
                <a:latin typeface="Arial"/>
                <a:cs typeface="Arial"/>
              </a:rPr>
              <a:t>Seals </a:t>
            </a:r>
            <a:r>
              <a:rPr sz="1350" b="1" i="1" spc="10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350" b="1" i="1" spc="-2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50" b="1" i="1" spc="-75" dirty="0">
                <a:solidFill>
                  <a:srgbClr val="FF0000"/>
                </a:solidFill>
                <a:latin typeface="Arial"/>
                <a:cs typeface="Arial"/>
              </a:rPr>
              <a:t>Michigan, </a:t>
            </a:r>
            <a:r>
              <a:rPr sz="1350" b="1" i="1" spc="-55" dirty="0">
                <a:solidFill>
                  <a:srgbClr val="FF0000"/>
                </a:solidFill>
                <a:latin typeface="Arial"/>
                <a:cs typeface="Arial"/>
              </a:rPr>
              <a:t>Inc.</a:t>
            </a:r>
            <a:endParaRPr sz="1350">
              <a:latin typeface="Arial"/>
              <a:cs typeface="Arial"/>
            </a:endParaRPr>
          </a:p>
          <a:p>
            <a:pPr marL="446405">
              <a:lnSpc>
                <a:spcPct val="100000"/>
              </a:lnSpc>
              <a:spcBef>
                <a:spcPts val="35"/>
              </a:spcBef>
            </a:pPr>
            <a:r>
              <a:rPr sz="1350" b="1" spc="-70" dirty="0">
                <a:latin typeface="Arial"/>
                <a:cs typeface="Arial"/>
              </a:rPr>
              <a:t>Corporate</a:t>
            </a:r>
            <a:r>
              <a:rPr sz="1350" b="1" spc="-195" dirty="0">
                <a:latin typeface="Arial"/>
                <a:cs typeface="Arial"/>
              </a:rPr>
              <a:t> </a:t>
            </a:r>
            <a:r>
              <a:rPr sz="1350" b="1" spc="-75" dirty="0">
                <a:latin typeface="Arial"/>
                <a:cs typeface="Arial"/>
              </a:rPr>
              <a:t>Compliance</a:t>
            </a:r>
            <a:endParaRPr sz="13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492556" y="1987646"/>
            <a:ext cx="3352800" cy="685800"/>
          </a:xfrm>
          <a:custGeom>
            <a:avLst/>
            <a:gdLst/>
            <a:ahLst/>
            <a:cxnLst/>
            <a:rect l="l" t="t" r="r" b="b"/>
            <a:pathLst>
              <a:path w="3352800" h="685800">
                <a:moveTo>
                  <a:pt x="0" y="0"/>
                </a:moveTo>
                <a:lnTo>
                  <a:pt x="0" y="685740"/>
                </a:lnTo>
                <a:lnTo>
                  <a:pt x="3352525" y="685740"/>
                </a:lnTo>
                <a:lnTo>
                  <a:pt x="335252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581952" y="1999328"/>
            <a:ext cx="32404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mic Sans MS"/>
                <a:cs typeface="Comic Sans MS"/>
              </a:rPr>
              <a:t>Taylor Special Care</a:t>
            </a:r>
            <a:r>
              <a:rPr sz="1800" b="1" spc="-35" dirty="0">
                <a:latin typeface="Comic Sans MS"/>
                <a:cs typeface="Comic Sans MS"/>
              </a:rPr>
              <a:t> </a:t>
            </a:r>
            <a:r>
              <a:rPr sz="1800" b="1" spc="-5" dirty="0">
                <a:latin typeface="Comic Sans MS"/>
                <a:cs typeface="Comic Sans MS"/>
              </a:rPr>
              <a:t>Services</a:t>
            </a:r>
            <a:endParaRPr sz="1800">
              <a:latin typeface="Comic Sans MS"/>
              <a:cs typeface="Comic Sans MS"/>
            </a:endParaRPr>
          </a:p>
          <a:p>
            <a:pPr marL="922019">
              <a:lnSpc>
                <a:spcPct val="100000"/>
              </a:lnSpc>
            </a:pPr>
            <a:r>
              <a:rPr sz="1800" spc="-5" dirty="0">
                <a:latin typeface="Comic Sans MS"/>
                <a:cs typeface="Comic Sans MS"/>
              </a:rPr>
              <a:t>Corporate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Compliance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06070" y="2072990"/>
            <a:ext cx="2099902" cy="563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12166" y="2255257"/>
            <a:ext cx="2049780" cy="65913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R="13335" algn="ctr">
              <a:lnSpc>
                <a:spcPct val="100000"/>
              </a:lnSpc>
              <a:spcBef>
                <a:spcPts val="35"/>
              </a:spcBef>
            </a:pPr>
            <a:r>
              <a:rPr sz="2200" b="1" spc="114" dirty="0">
                <a:latin typeface="Verdana"/>
                <a:cs typeface="Verdana"/>
              </a:rPr>
              <a:t>TSCS</a:t>
            </a:r>
            <a:endParaRPr sz="2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05"/>
              </a:spcBef>
            </a:pPr>
            <a:r>
              <a:rPr sz="950" spc="35" dirty="0">
                <a:latin typeface="Arial Black"/>
                <a:cs typeface="Arial Black"/>
              </a:rPr>
              <a:t>Taylor </a:t>
            </a:r>
            <a:r>
              <a:rPr sz="950" spc="40" dirty="0">
                <a:latin typeface="Arial Black"/>
                <a:cs typeface="Arial Black"/>
              </a:rPr>
              <a:t>Special Care</a:t>
            </a:r>
            <a:r>
              <a:rPr sz="950" spc="-50" dirty="0">
                <a:latin typeface="Arial Black"/>
                <a:cs typeface="Arial Black"/>
              </a:rPr>
              <a:t> </a:t>
            </a:r>
            <a:r>
              <a:rPr sz="950" spc="40" dirty="0">
                <a:latin typeface="Arial Black"/>
                <a:cs typeface="Arial Black"/>
              </a:rPr>
              <a:t>Services</a:t>
            </a:r>
            <a:endParaRPr sz="950">
              <a:latin typeface="Arial Black"/>
              <a:cs typeface="Arial Black"/>
            </a:endParaRPr>
          </a:p>
          <a:p>
            <a:pPr marR="17780" algn="ctr">
              <a:lnSpc>
                <a:spcPct val="100000"/>
              </a:lnSpc>
              <a:spcBef>
                <a:spcPts val="75"/>
              </a:spcBef>
            </a:pPr>
            <a:r>
              <a:rPr sz="650" spc="25" dirty="0">
                <a:latin typeface="Arial"/>
                <a:cs typeface="Arial"/>
              </a:rPr>
              <a:t>housing </a:t>
            </a:r>
            <a:r>
              <a:rPr sz="650" spc="35" dirty="0">
                <a:latin typeface="Arial"/>
                <a:cs typeface="Arial"/>
              </a:rPr>
              <a:t>● </a:t>
            </a:r>
            <a:r>
              <a:rPr sz="650" spc="20" dirty="0">
                <a:latin typeface="Arial"/>
                <a:cs typeface="Arial"/>
              </a:rPr>
              <a:t>staffing </a:t>
            </a:r>
            <a:r>
              <a:rPr sz="650" spc="35" dirty="0">
                <a:latin typeface="Arial"/>
                <a:cs typeface="Arial"/>
              </a:rPr>
              <a:t>● </a:t>
            </a:r>
            <a:r>
              <a:rPr sz="650" spc="20" dirty="0">
                <a:latin typeface="Arial"/>
                <a:cs typeface="Arial"/>
              </a:rPr>
              <a:t>counseling </a:t>
            </a:r>
            <a:r>
              <a:rPr sz="650" spc="35" dirty="0">
                <a:latin typeface="Arial"/>
                <a:cs typeface="Arial"/>
              </a:rPr>
              <a:t>● </a:t>
            </a:r>
            <a:r>
              <a:rPr sz="650" spc="25" dirty="0">
                <a:latin typeface="Arial"/>
                <a:cs typeface="Arial"/>
              </a:rPr>
              <a:t>on-going</a:t>
            </a:r>
            <a:r>
              <a:rPr sz="650" spc="-75" dirty="0">
                <a:latin typeface="Arial"/>
                <a:cs typeface="Arial"/>
              </a:rPr>
              <a:t> </a:t>
            </a:r>
            <a:r>
              <a:rPr sz="650" spc="25" dirty="0">
                <a:latin typeface="Arial"/>
                <a:cs typeface="Arial"/>
              </a:rPr>
              <a:t>support</a:t>
            </a:r>
            <a:endParaRPr sz="6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67024" y="2156795"/>
            <a:ext cx="449543" cy="4236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65500" y="2156795"/>
            <a:ext cx="451484" cy="424180"/>
          </a:xfrm>
          <a:custGeom>
            <a:avLst/>
            <a:gdLst/>
            <a:ahLst/>
            <a:cxnLst/>
            <a:rect l="l" t="t" r="r" b="b"/>
            <a:pathLst>
              <a:path w="451484" h="424180">
                <a:moveTo>
                  <a:pt x="112769" y="0"/>
                </a:moveTo>
                <a:lnTo>
                  <a:pt x="0" y="423641"/>
                </a:lnTo>
                <a:lnTo>
                  <a:pt x="338297" y="423641"/>
                </a:lnTo>
                <a:lnTo>
                  <a:pt x="451067" y="0"/>
                </a:lnTo>
                <a:lnTo>
                  <a:pt x="112769" y="0"/>
                </a:lnTo>
                <a:close/>
              </a:path>
            </a:pathLst>
          </a:custGeom>
          <a:ln w="37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06070" y="2947690"/>
            <a:ext cx="2099902" cy="563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16160" y="1987646"/>
            <a:ext cx="2280285" cy="1100455"/>
          </a:xfrm>
          <a:custGeom>
            <a:avLst/>
            <a:gdLst/>
            <a:ahLst/>
            <a:cxnLst/>
            <a:rect l="l" t="t" r="r" b="b"/>
            <a:pathLst>
              <a:path w="2280285" h="1100455">
                <a:moveTo>
                  <a:pt x="0" y="0"/>
                </a:moveTo>
                <a:lnTo>
                  <a:pt x="0" y="1100238"/>
                </a:lnTo>
                <a:lnTo>
                  <a:pt x="2279721" y="1100238"/>
                </a:lnTo>
                <a:lnTo>
                  <a:pt x="22797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06070" y="2072990"/>
            <a:ext cx="2099902" cy="5638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1301901" y="2255257"/>
            <a:ext cx="848994" cy="34353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sz="2200" b="1" spc="110" dirty="0">
                <a:latin typeface="Verdana"/>
                <a:cs typeface="Verdana"/>
              </a:rPr>
              <a:t>TS</a:t>
            </a:r>
            <a:r>
              <a:rPr sz="2200" b="1" spc="120" dirty="0">
                <a:latin typeface="Verdana"/>
                <a:cs typeface="Verdana"/>
              </a:rPr>
              <a:t>C</a:t>
            </a:r>
            <a:r>
              <a:rPr sz="2200" b="1" spc="114" dirty="0">
                <a:latin typeface="Verdana"/>
                <a:cs typeface="Verdana"/>
              </a:rPr>
              <a:t>S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99466" y="2635750"/>
            <a:ext cx="2075180" cy="29019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950" spc="35" dirty="0">
                <a:latin typeface="Arial Black"/>
                <a:cs typeface="Arial Black"/>
              </a:rPr>
              <a:t>Taylor </a:t>
            </a:r>
            <a:r>
              <a:rPr sz="950" spc="40" dirty="0">
                <a:latin typeface="Arial Black"/>
                <a:cs typeface="Arial Black"/>
              </a:rPr>
              <a:t>Special Care</a:t>
            </a:r>
            <a:r>
              <a:rPr sz="950" spc="-45" dirty="0">
                <a:latin typeface="Arial Black"/>
                <a:cs typeface="Arial Black"/>
              </a:rPr>
              <a:t> </a:t>
            </a:r>
            <a:r>
              <a:rPr sz="950" spc="40" dirty="0">
                <a:latin typeface="Arial Black"/>
                <a:cs typeface="Arial Black"/>
              </a:rPr>
              <a:t>Services</a:t>
            </a:r>
            <a:endParaRPr sz="95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50" spc="25" dirty="0">
                <a:latin typeface="Arial"/>
                <a:cs typeface="Arial"/>
              </a:rPr>
              <a:t>housing </a:t>
            </a:r>
            <a:r>
              <a:rPr sz="650" spc="35" dirty="0">
                <a:latin typeface="Arial"/>
                <a:cs typeface="Arial"/>
              </a:rPr>
              <a:t>● </a:t>
            </a:r>
            <a:r>
              <a:rPr sz="650" spc="20" dirty="0">
                <a:latin typeface="Arial"/>
                <a:cs typeface="Arial"/>
              </a:rPr>
              <a:t>staffing </a:t>
            </a:r>
            <a:r>
              <a:rPr sz="650" spc="35" dirty="0">
                <a:latin typeface="Arial"/>
                <a:cs typeface="Arial"/>
              </a:rPr>
              <a:t>● </a:t>
            </a:r>
            <a:r>
              <a:rPr sz="650" spc="20" dirty="0">
                <a:latin typeface="Arial"/>
                <a:cs typeface="Arial"/>
              </a:rPr>
              <a:t>counseling </a:t>
            </a:r>
            <a:r>
              <a:rPr sz="650" spc="35" dirty="0">
                <a:latin typeface="Arial"/>
                <a:cs typeface="Arial"/>
              </a:rPr>
              <a:t>● </a:t>
            </a:r>
            <a:r>
              <a:rPr sz="650" spc="25" dirty="0">
                <a:latin typeface="Arial"/>
                <a:cs typeface="Arial"/>
              </a:rPr>
              <a:t>on-going</a:t>
            </a:r>
            <a:r>
              <a:rPr sz="650" spc="-75" dirty="0">
                <a:latin typeface="Arial"/>
                <a:cs typeface="Arial"/>
              </a:rPr>
              <a:t> </a:t>
            </a:r>
            <a:r>
              <a:rPr sz="650" spc="25" dirty="0">
                <a:latin typeface="Arial"/>
                <a:cs typeface="Arial"/>
              </a:rPr>
              <a:t>support</a:t>
            </a:r>
            <a:endParaRPr sz="6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67024" y="2156795"/>
            <a:ext cx="449543" cy="4236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06070" y="2947690"/>
            <a:ext cx="2099902" cy="563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51784" y="2117171"/>
            <a:ext cx="1395871" cy="4815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59608" y="2457004"/>
            <a:ext cx="988993" cy="1371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28182" y="2457767"/>
            <a:ext cx="920750" cy="0"/>
          </a:xfrm>
          <a:custGeom>
            <a:avLst/>
            <a:gdLst/>
            <a:ahLst/>
            <a:cxnLst/>
            <a:rect l="l" t="t" r="r" b="b"/>
            <a:pathLst>
              <a:path w="920750">
                <a:moveTo>
                  <a:pt x="0" y="0"/>
                </a:moveTo>
                <a:lnTo>
                  <a:pt x="920418" y="0"/>
                </a:lnTo>
              </a:path>
            </a:pathLst>
          </a:custGeom>
          <a:ln w="2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24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5750" y="1919066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39">
                <a:moveTo>
                  <a:pt x="301721" y="28956"/>
                </a:moveTo>
                <a:lnTo>
                  <a:pt x="284957" y="0"/>
                </a:lnTo>
                <a:lnTo>
                  <a:pt x="152384" y="12192"/>
                </a:lnTo>
                <a:lnTo>
                  <a:pt x="0" y="106680"/>
                </a:lnTo>
                <a:lnTo>
                  <a:pt x="28940" y="141732"/>
                </a:lnTo>
                <a:lnTo>
                  <a:pt x="102092" y="70104"/>
                </a:lnTo>
                <a:lnTo>
                  <a:pt x="301721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85646" y="1775825"/>
            <a:ext cx="320040" cy="154305"/>
          </a:xfrm>
          <a:custGeom>
            <a:avLst/>
            <a:gdLst/>
            <a:ahLst/>
            <a:cxnLst/>
            <a:rect l="l" t="t" r="r" b="b"/>
            <a:pathLst>
              <a:path w="320040" h="154305">
                <a:moveTo>
                  <a:pt x="320009" y="62484"/>
                </a:moveTo>
                <a:lnTo>
                  <a:pt x="291053" y="0"/>
                </a:lnTo>
                <a:lnTo>
                  <a:pt x="137144" y="32004"/>
                </a:lnTo>
                <a:lnTo>
                  <a:pt x="0" y="105140"/>
                </a:lnTo>
                <a:lnTo>
                  <a:pt x="18288" y="153908"/>
                </a:lnTo>
                <a:lnTo>
                  <a:pt x="132572" y="70104"/>
                </a:lnTo>
                <a:lnTo>
                  <a:pt x="320009" y="624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4385" y="837122"/>
            <a:ext cx="330835" cy="147955"/>
          </a:xfrm>
          <a:custGeom>
            <a:avLst/>
            <a:gdLst/>
            <a:ahLst/>
            <a:cxnLst/>
            <a:rect l="l" t="t" r="r" b="b"/>
            <a:pathLst>
              <a:path w="330834" h="147955">
                <a:moveTo>
                  <a:pt x="330677" y="54857"/>
                </a:moveTo>
                <a:lnTo>
                  <a:pt x="303260" y="0"/>
                </a:lnTo>
                <a:lnTo>
                  <a:pt x="121920" y="25908"/>
                </a:lnTo>
                <a:lnTo>
                  <a:pt x="0" y="103625"/>
                </a:lnTo>
                <a:lnTo>
                  <a:pt x="22860" y="147815"/>
                </a:lnTo>
                <a:lnTo>
                  <a:pt x="126492" y="68573"/>
                </a:lnTo>
                <a:lnTo>
                  <a:pt x="330677" y="54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8012" y="725882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30">
                <a:moveTo>
                  <a:pt x="324581" y="41141"/>
                </a:moveTo>
                <a:lnTo>
                  <a:pt x="300197" y="0"/>
                </a:lnTo>
                <a:lnTo>
                  <a:pt x="88376" y="41141"/>
                </a:lnTo>
                <a:lnTo>
                  <a:pt x="0" y="106667"/>
                </a:lnTo>
                <a:lnTo>
                  <a:pt x="28940" y="150863"/>
                </a:lnTo>
                <a:lnTo>
                  <a:pt x="114284" y="79241"/>
                </a:lnTo>
                <a:lnTo>
                  <a:pt x="324581" y="41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77616" y="590258"/>
            <a:ext cx="102235" cy="167640"/>
          </a:xfrm>
          <a:custGeom>
            <a:avLst/>
            <a:gdLst/>
            <a:ahLst/>
            <a:cxnLst/>
            <a:rect l="l" t="t" r="r" b="b"/>
            <a:pathLst>
              <a:path w="102234" h="167640">
                <a:moveTo>
                  <a:pt x="102108" y="152381"/>
                </a:moveTo>
                <a:lnTo>
                  <a:pt x="35052" y="0"/>
                </a:lnTo>
                <a:lnTo>
                  <a:pt x="0" y="15233"/>
                </a:lnTo>
                <a:lnTo>
                  <a:pt x="67056" y="167621"/>
                </a:lnTo>
                <a:lnTo>
                  <a:pt x="102108" y="152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871987" y="6735521"/>
            <a:ext cx="1346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omic Sans MS"/>
                <a:cs typeface="Comic Sans MS"/>
              </a:rPr>
              <a:t>9</a:t>
            </a:r>
            <a:endParaRPr sz="1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5666" y="1059066"/>
            <a:ext cx="8183880" cy="5668010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2853055">
              <a:lnSpc>
                <a:spcPct val="100000"/>
              </a:lnSpc>
              <a:spcBef>
                <a:spcPts val="1260"/>
              </a:spcBef>
              <a:tabLst>
                <a:tab pos="3602990" algn="l"/>
              </a:tabLst>
            </a:pPr>
            <a:r>
              <a:rPr sz="2400" b="1" spc="-5" dirty="0">
                <a:solidFill>
                  <a:srgbClr val="FF0000"/>
                </a:solidFill>
                <a:latin typeface="Comic Sans MS"/>
                <a:cs typeface="Comic Sans MS"/>
              </a:rPr>
              <a:t>A.	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Fraud </a:t>
            </a: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&amp;</a:t>
            </a:r>
            <a:r>
              <a:rPr sz="2400" b="1" u="heavy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4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cs typeface="Comic Sans MS"/>
              </a:rPr>
              <a:t>Abuse</a:t>
            </a:r>
            <a:endParaRPr sz="2400">
              <a:latin typeface="Comic Sans MS"/>
              <a:cs typeface="Comic Sans MS"/>
            </a:endParaRPr>
          </a:p>
          <a:p>
            <a:pPr marL="678180" marR="226695" indent="-457200">
              <a:lnSpc>
                <a:spcPts val="2160"/>
              </a:lnSpc>
              <a:spcBef>
                <a:spcPts val="1250"/>
              </a:spcBef>
            </a:pPr>
            <a:r>
              <a:rPr sz="2000" b="1" spc="-5" dirty="0">
                <a:latin typeface="Comic Sans MS"/>
                <a:cs typeface="Comic Sans MS"/>
              </a:rPr>
              <a:t>The OIG </a:t>
            </a:r>
            <a:r>
              <a:rPr sz="2000" b="1" dirty="0">
                <a:latin typeface="Comic Sans MS"/>
                <a:cs typeface="Comic Sans MS"/>
              </a:rPr>
              <a:t>of the </a:t>
            </a:r>
            <a:r>
              <a:rPr sz="2000" b="1" spc="-5" dirty="0">
                <a:latin typeface="Comic Sans MS"/>
                <a:cs typeface="Comic Sans MS"/>
              </a:rPr>
              <a:t>federal </a:t>
            </a:r>
            <a:r>
              <a:rPr sz="2000" b="1" dirty="0">
                <a:latin typeface="Comic Sans MS"/>
                <a:cs typeface="Comic Sans MS"/>
              </a:rPr>
              <a:t>Dept. of </a:t>
            </a:r>
            <a:r>
              <a:rPr sz="2000" b="1" spc="-5" dirty="0">
                <a:latin typeface="Comic Sans MS"/>
                <a:cs typeface="Comic Sans MS"/>
              </a:rPr>
              <a:t>HHS directed healthcare  providers </a:t>
            </a:r>
            <a:r>
              <a:rPr sz="2000" b="1" dirty="0">
                <a:latin typeface="Comic Sans MS"/>
                <a:cs typeface="Comic Sans MS"/>
              </a:rPr>
              <a:t>to </a:t>
            </a:r>
            <a:r>
              <a:rPr sz="2000" b="1" spc="-5" dirty="0">
                <a:latin typeface="Comic Sans MS"/>
                <a:cs typeface="Comic Sans MS"/>
              </a:rPr>
              <a:t>ensure </a:t>
            </a:r>
            <a:r>
              <a:rPr sz="2000" b="1" dirty="0">
                <a:latin typeface="Comic Sans MS"/>
                <a:cs typeface="Comic Sans MS"/>
              </a:rPr>
              <a:t>that </a:t>
            </a:r>
            <a:r>
              <a:rPr sz="2000" b="1" spc="-5" dirty="0">
                <a:latin typeface="Comic Sans MS"/>
                <a:cs typeface="Comic Sans MS"/>
              </a:rPr>
              <a:t>they </a:t>
            </a:r>
            <a:r>
              <a:rPr sz="2100" b="1" i="1" spc="-55" dirty="0">
                <a:latin typeface="Comic Sans MS"/>
                <a:cs typeface="Comic Sans MS"/>
              </a:rPr>
              <a:t>prevent, detect, </a:t>
            </a:r>
            <a:r>
              <a:rPr sz="2100" b="1" i="1" spc="-50" dirty="0">
                <a:latin typeface="Comic Sans MS"/>
                <a:cs typeface="Comic Sans MS"/>
              </a:rPr>
              <a:t>contain,  </a:t>
            </a:r>
            <a:r>
              <a:rPr sz="2100" b="1" i="1" spc="-60" dirty="0">
                <a:latin typeface="Comic Sans MS"/>
                <a:cs typeface="Comic Sans MS"/>
              </a:rPr>
              <a:t>and </a:t>
            </a:r>
            <a:r>
              <a:rPr sz="2100" b="1" i="1" spc="-55" dirty="0">
                <a:latin typeface="Comic Sans MS"/>
                <a:cs typeface="Comic Sans MS"/>
              </a:rPr>
              <a:t>correct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Fraud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and Abuse</a:t>
            </a:r>
            <a:r>
              <a:rPr sz="2000" b="1" spc="-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in the </a:t>
            </a:r>
            <a:r>
              <a:rPr sz="2000" b="1" spc="-5" dirty="0">
                <a:latin typeface="Comic Sans MS"/>
                <a:cs typeface="Comic Sans MS"/>
              </a:rPr>
              <a:t>workplace by adopting  </a:t>
            </a:r>
            <a:r>
              <a:rPr sz="2000" b="1" dirty="0">
                <a:latin typeface="Comic Sans MS"/>
                <a:cs typeface="Comic Sans MS"/>
              </a:rPr>
              <a:t>the following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7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elements</a:t>
            </a:r>
            <a:r>
              <a:rPr sz="2000" b="1" spc="-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in </a:t>
            </a:r>
            <a:r>
              <a:rPr sz="2000" b="1" spc="-5" dirty="0">
                <a:latin typeface="Comic Sans MS"/>
                <a:cs typeface="Comic Sans MS"/>
              </a:rPr>
              <a:t>their </a:t>
            </a:r>
            <a:r>
              <a:rPr sz="2000" b="1" dirty="0">
                <a:latin typeface="Comic Sans MS"/>
                <a:cs typeface="Comic Sans MS"/>
              </a:rPr>
              <a:t>Compliance</a:t>
            </a:r>
            <a:r>
              <a:rPr sz="2000" b="1" spc="-17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Program:</a:t>
            </a:r>
            <a:endParaRPr sz="20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00">
              <a:latin typeface="Times New Roman"/>
              <a:cs typeface="Times New Roman"/>
            </a:endParaRPr>
          </a:p>
          <a:p>
            <a:pPr marL="2839720" indent="-594995">
              <a:lnSpc>
                <a:spcPct val="100000"/>
              </a:lnSpc>
              <a:buAutoNum type="arabicPeriod"/>
              <a:tabLst>
                <a:tab pos="2839720" algn="l"/>
                <a:tab pos="2840355" algn="l"/>
              </a:tabLst>
            </a:pPr>
            <a:r>
              <a:rPr sz="2000" b="1" dirty="0">
                <a:latin typeface="Comic Sans MS"/>
                <a:cs typeface="Comic Sans MS"/>
              </a:rPr>
              <a:t>Written </a:t>
            </a:r>
            <a:r>
              <a:rPr sz="2000" b="1" spc="-5" dirty="0">
                <a:latin typeface="Comic Sans MS"/>
                <a:cs typeface="Comic Sans MS"/>
              </a:rPr>
              <a:t>Code </a:t>
            </a:r>
            <a:r>
              <a:rPr sz="2000" b="1" dirty="0">
                <a:latin typeface="Comic Sans MS"/>
                <a:cs typeface="Comic Sans MS"/>
              </a:rPr>
              <a:t>of</a:t>
            </a:r>
            <a:r>
              <a:rPr sz="2000" b="1" spc="-8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Conduct</a:t>
            </a:r>
            <a:endParaRPr sz="2000">
              <a:latin typeface="Comic Sans MS"/>
              <a:cs typeface="Comic Sans MS"/>
            </a:endParaRPr>
          </a:p>
          <a:p>
            <a:pPr marL="1125220" indent="-457834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1124585" algn="l"/>
                <a:tab pos="1125855" algn="l"/>
              </a:tabLst>
            </a:pPr>
            <a:r>
              <a:rPr sz="2000" b="1" dirty="0">
                <a:latin typeface="Comic Sans MS"/>
                <a:cs typeface="Comic Sans MS"/>
              </a:rPr>
              <a:t>Designation of a Compliance Officer </a:t>
            </a:r>
            <a:r>
              <a:rPr sz="2000" b="1" spc="-5" dirty="0">
                <a:latin typeface="Comic Sans MS"/>
                <a:cs typeface="Comic Sans MS"/>
              </a:rPr>
              <a:t>and</a:t>
            </a:r>
            <a:r>
              <a:rPr sz="2000" b="1" spc="-15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Committee</a:t>
            </a:r>
            <a:endParaRPr sz="2000">
              <a:latin typeface="Comic Sans MS"/>
              <a:cs typeface="Comic Sans MS"/>
            </a:endParaRPr>
          </a:p>
          <a:p>
            <a:pPr marL="3023870" indent="-457200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3023870" algn="l"/>
                <a:tab pos="3024505" algn="l"/>
              </a:tabLst>
            </a:pPr>
            <a:r>
              <a:rPr sz="2000" b="1" dirty="0">
                <a:latin typeface="Comic Sans MS"/>
                <a:cs typeface="Comic Sans MS"/>
              </a:rPr>
              <a:t>Compliance</a:t>
            </a:r>
            <a:r>
              <a:rPr sz="2000" b="1" spc="-4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Education</a:t>
            </a:r>
            <a:endParaRPr sz="2000">
              <a:latin typeface="Comic Sans MS"/>
              <a:cs typeface="Comic Sans MS"/>
            </a:endParaRPr>
          </a:p>
          <a:p>
            <a:pPr marL="469265" indent="-456565">
              <a:lnSpc>
                <a:spcPts val="2280"/>
              </a:lnSpc>
              <a:spcBef>
                <a:spcPts val="96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b="1" spc="-5" dirty="0">
                <a:latin typeface="Comic Sans MS"/>
                <a:cs typeface="Comic Sans MS"/>
              </a:rPr>
              <a:t>Process </a:t>
            </a:r>
            <a:r>
              <a:rPr sz="2000" b="1" dirty="0">
                <a:latin typeface="Comic Sans MS"/>
                <a:cs typeface="Comic Sans MS"/>
              </a:rPr>
              <a:t>to </a:t>
            </a:r>
            <a:r>
              <a:rPr sz="2000" b="1" spc="-5" dirty="0">
                <a:latin typeface="Comic Sans MS"/>
                <a:cs typeface="Comic Sans MS"/>
              </a:rPr>
              <a:t>Report Instances </a:t>
            </a:r>
            <a:r>
              <a:rPr sz="2000" b="1" dirty="0">
                <a:latin typeface="Comic Sans MS"/>
                <a:cs typeface="Comic Sans MS"/>
              </a:rPr>
              <a:t>of </a:t>
            </a:r>
            <a:r>
              <a:rPr sz="2000" b="1" spc="-5" dirty="0">
                <a:latin typeface="Comic Sans MS"/>
                <a:cs typeface="Comic Sans MS"/>
              </a:rPr>
              <a:t>Possible Non-Compliance,</a:t>
            </a:r>
            <a:r>
              <a:rPr sz="2000" b="1" spc="-4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with</a:t>
            </a:r>
            <a:endParaRPr sz="2000">
              <a:latin typeface="Comic Sans MS"/>
              <a:cs typeface="Comic Sans MS"/>
            </a:endParaRPr>
          </a:p>
          <a:p>
            <a:pPr marL="3016250">
              <a:lnSpc>
                <a:spcPts val="2280"/>
              </a:lnSpc>
            </a:pPr>
            <a:r>
              <a:rPr sz="2000" b="1" spc="-5" dirty="0">
                <a:latin typeface="Comic Sans MS"/>
                <a:cs typeface="Comic Sans MS"/>
              </a:rPr>
              <a:t>Anonymity </a:t>
            </a:r>
            <a:r>
              <a:rPr sz="2000" b="1" dirty="0">
                <a:latin typeface="Comic Sans MS"/>
                <a:cs typeface="Comic Sans MS"/>
              </a:rPr>
              <a:t>if</a:t>
            </a:r>
            <a:r>
              <a:rPr sz="2000" b="1" spc="-4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Desired</a:t>
            </a:r>
            <a:endParaRPr sz="2000">
              <a:latin typeface="Comic Sans MS"/>
              <a:cs typeface="Comic Sans MS"/>
            </a:endParaRPr>
          </a:p>
          <a:p>
            <a:pPr marL="615950" marR="153035" indent="-615950">
              <a:lnSpc>
                <a:spcPts val="2160"/>
              </a:lnSpc>
              <a:spcBef>
                <a:spcPts val="1230"/>
              </a:spcBef>
              <a:buAutoNum type="arabicPeriod" startAt="5"/>
              <a:tabLst>
                <a:tab pos="615950" algn="l"/>
                <a:tab pos="616585" algn="l"/>
              </a:tabLst>
            </a:pPr>
            <a:r>
              <a:rPr sz="2000" b="1" dirty="0">
                <a:latin typeface="Comic Sans MS"/>
                <a:cs typeface="Comic Sans MS"/>
              </a:rPr>
              <a:t>Dev. of a </a:t>
            </a:r>
            <a:r>
              <a:rPr sz="2000" b="1" spc="-5" dirty="0">
                <a:latin typeface="Comic Sans MS"/>
                <a:cs typeface="Comic Sans MS"/>
              </a:rPr>
              <a:t>System </a:t>
            </a:r>
            <a:r>
              <a:rPr sz="2000" b="1" dirty="0">
                <a:latin typeface="Comic Sans MS"/>
                <a:cs typeface="Comic Sans MS"/>
              </a:rPr>
              <a:t>to </a:t>
            </a:r>
            <a:r>
              <a:rPr sz="2000" b="1" spc="-5" dirty="0">
                <a:latin typeface="Comic Sans MS"/>
                <a:cs typeface="Comic Sans MS"/>
              </a:rPr>
              <a:t>Respond </a:t>
            </a:r>
            <a:r>
              <a:rPr sz="2000" b="1" dirty="0">
                <a:latin typeface="Comic Sans MS"/>
                <a:cs typeface="Comic Sans MS"/>
              </a:rPr>
              <a:t>to Allegations of </a:t>
            </a:r>
            <a:r>
              <a:rPr sz="2000" b="1" spc="-5" dirty="0">
                <a:latin typeface="Comic Sans MS"/>
                <a:cs typeface="Comic Sans MS"/>
              </a:rPr>
              <a:t>Improper</a:t>
            </a:r>
            <a:r>
              <a:rPr sz="2000" b="1" spc="-195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or  Illegal Activities </a:t>
            </a:r>
            <a:r>
              <a:rPr sz="2000" b="1" spc="-5" dirty="0">
                <a:latin typeface="Comic Sans MS"/>
                <a:cs typeface="Comic Sans MS"/>
              </a:rPr>
              <a:t>and </a:t>
            </a:r>
            <a:r>
              <a:rPr sz="2000" b="1" dirty="0">
                <a:latin typeface="Comic Sans MS"/>
                <a:cs typeface="Comic Sans MS"/>
              </a:rPr>
              <a:t>to </a:t>
            </a:r>
            <a:r>
              <a:rPr sz="2000" b="1" spc="-5" dirty="0">
                <a:latin typeface="Comic Sans MS"/>
                <a:cs typeface="Comic Sans MS"/>
              </a:rPr>
              <a:t>Enforce </a:t>
            </a:r>
            <a:r>
              <a:rPr sz="2000" b="1" dirty="0">
                <a:latin typeface="Comic Sans MS"/>
                <a:cs typeface="Comic Sans MS"/>
              </a:rPr>
              <a:t>Disciplinary</a:t>
            </a:r>
            <a:r>
              <a:rPr sz="2000" b="1" spc="-160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Action</a:t>
            </a:r>
            <a:endParaRPr sz="2000">
              <a:latin typeface="Comic Sans MS"/>
              <a:cs typeface="Comic Sans MS"/>
            </a:endParaRPr>
          </a:p>
          <a:p>
            <a:pPr marL="2860675" indent="-457200">
              <a:lnSpc>
                <a:spcPct val="100000"/>
              </a:lnSpc>
              <a:spcBef>
                <a:spcPts val="930"/>
              </a:spcBef>
              <a:buClr>
                <a:srgbClr val="FF0000"/>
              </a:buClr>
              <a:buAutoNum type="arabicPeriod" startAt="5"/>
              <a:tabLst>
                <a:tab pos="2860675" algn="l"/>
                <a:tab pos="2861310" algn="l"/>
              </a:tabLst>
            </a:pPr>
            <a:r>
              <a:rPr sz="2000" b="1" spc="-5" dirty="0">
                <a:latin typeface="Comic Sans MS"/>
                <a:cs typeface="Comic Sans MS"/>
              </a:rPr>
              <a:t>Auditing and</a:t>
            </a:r>
            <a:r>
              <a:rPr sz="2000" b="1" spc="-30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Monitoring</a:t>
            </a:r>
            <a:endParaRPr sz="2000">
              <a:latin typeface="Comic Sans MS"/>
              <a:cs typeface="Comic Sans MS"/>
            </a:endParaRPr>
          </a:p>
          <a:p>
            <a:pPr marL="1710055" indent="-45720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AutoNum type="arabicPeriod" startAt="5"/>
              <a:tabLst>
                <a:tab pos="1710055" algn="l"/>
                <a:tab pos="1710689" algn="l"/>
              </a:tabLst>
            </a:pPr>
            <a:r>
              <a:rPr sz="2000" b="1" spc="-5" dirty="0">
                <a:latin typeface="Comic Sans MS"/>
                <a:cs typeface="Comic Sans MS"/>
              </a:rPr>
              <a:t>Investigation and Correction </a:t>
            </a:r>
            <a:r>
              <a:rPr sz="2000" b="1" dirty="0">
                <a:latin typeface="Comic Sans MS"/>
                <a:cs typeface="Comic Sans MS"/>
              </a:rPr>
              <a:t>of</a:t>
            </a:r>
            <a:r>
              <a:rPr sz="2000" b="1" spc="-75" dirty="0">
                <a:latin typeface="Comic Sans MS"/>
                <a:cs typeface="Comic Sans MS"/>
              </a:rPr>
              <a:t> </a:t>
            </a:r>
            <a:r>
              <a:rPr sz="2000" b="1" spc="-5" dirty="0">
                <a:latin typeface="Comic Sans MS"/>
                <a:cs typeface="Comic Sans MS"/>
              </a:rPr>
              <a:t>Identified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8502" y="6669995"/>
            <a:ext cx="52152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omic Sans MS"/>
                <a:cs typeface="Comic Sans MS"/>
              </a:rPr>
              <a:t>Problems </a:t>
            </a:r>
            <a:r>
              <a:rPr sz="2000" b="1" spc="-5" dirty="0">
                <a:latin typeface="Comic Sans MS"/>
                <a:cs typeface="Comic Sans MS"/>
              </a:rPr>
              <a:t>and </a:t>
            </a:r>
            <a:r>
              <a:rPr sz="2000" b="1" dirty="0">
                <a:latin typeface="Comic Sans MS"/>
                <a:cs typeface="Comic Sans MS"/>
              </a:rPr>
              <a:t>Dev. of </a:t>
            </a:r>
            <a:r>
              <a:rPr sz="2000" b="1" spc="-5" dirty="0">
                <a:latin typeface="Comic Sans MS"/>
                <a:cs typeface="Comic Sans MS"/>
              </a:rPr>
              <a:t>Appropriate</a:t>
            </a:r>
            <a:r>
              <a:rPr sz="2000" b="1" spc="-114" dirty="0">
                <a:latin typeface="Comic Sans MS"/>
                <a:cs typeface="Comic Sans MS"/>
              </a:rPr>
              <a:t> </a:t>
            </a:r>
            <a:r>
              <a:rPr sz="2000" b="1" dirty="0">
                <a:latin typeface="Comic Sans MS"/>
                <a:cs typeface="Comic Sans MS"/>
              </a:rPr>
              <a:t>Policies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486963" y="391640"/>
            <a:ext cx="58134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Corporate</a:t>
            </a:r>
            <a:r>
              <a:rPr sz="4400" spc="-85" dirty="0"/>
              <a:t> </a:t>
            </a:r>
            <a:r>
              <a:rPr sz="4400" dirty="0"/>
              <a:t>Compliance</a:t>
            </a:r>
            <a:endParaRPr sz="4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2201</Words>
  <Application>Microsoft Office PowerPoint</Application>
  <PresentationFormat>Custom</PresentationFormat>
  <Paragraphs>382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Arial Black</vt:lpstr>
      <vt:lpstr>Calibri</vt:lpstr>
      <vt:lpstr>Comic Sans MS</vt:lpstr>
      <vt:lpstr>Lucida Sans Unicode</vt:lpstr>
      <vt:lpstr>Times New Roman</vt:lpstr>
      <vt:lpstr>Verdana</vt:lpstr>
      <vt:lpstr>Wingdings</vt:lpstr>
      <vt:lpstr>Office Theme</vt:lpstr>
      <vt:lpstr>CORPORATE  COMPLIANCE  IN ACTION Taylor’s Special Care Services,  Inc.</vt:lpstr>
      <vt:lpstr>INTRODUCTION</vt:lpstr>
      <vt:lpstr>INTRODUCTION</vt:lpstr>
      <vt:lpstr>INTRODUCTION</vt:lpstr>
      <vt:lpstr>INTRODUCTION Compliance Plan &amp; Program (Cont’d)</vt:lpstr>
      <vt:lpstr>INTRODUCTION Compliance Plan &amp; Program</vt:lpstr>
      <vt:lpstr>INTRODUCTION</vt:lpstr>
      <vt:lpstr>Taylor Special Care Services  Plan &amp; Program Sections</vt:lpstr>
      <vt:lpstr>Corporate Compliance</vt:lpstr>
      <vt:lpstr>Corporate Compliance</vt:lpstr>
      <vt:lpstr>Corporate Compliance</vt:lpstr>
      <vt:lpstr>Corporate Compliance</vt:lpstr>
      <vt:lpstr>Corporate Compliance HOW TO REPORT VIOLATIONS</vt:lpstr>
      <vt:lpstr>Corporate Compliance - What is HIPAA?</vt:lpstr>
      <vt:lpstr>Corporate Compliance - What is HIPAA?</vt:lpstr>
      <vt:lpstr>Corporate Compliance  HIPAA Provisions</vt:lpstr>
      <vt:lpstr>Corporate Compliance  HIPAA Provisions</vt:lpstr>
      <vt:lpstr>Key Terms</vt:lpstr>
      <vt:lpstr>Corporate Compliance  What is a Business Associate?</vt:lpstr>
      <vt:lpstr>Corporate Compliance What is a  Notice of Privacy Practices (NPP)?</vt:lpstr>
      <vt:lpstr>Corporate Compliance - HIPAA  Provisions</vt:lpstr>
      <vt:lpstr>Corporate Compliance - HIPAA  Provisions</vt:lpstr>
      <vt:lpstr>Corporate Compliance - Uses and  Disclosures</vt:lpstr>
      <vt:lpstr>Corporate Compliance - Uses and Disclosures</vt:lpstr>
      <vt:lpstr>Corporate Compliance</vt:lpstr>
      <vt:lpstr>Corporate Compliance</vt:lpstr>
      <vt:lpstr>Corporate Compliance</vt:lpstr>
      <vt:lpstr>Corporate Compliance</vt:lpstr>
      <vt:lpstr>Corporate Compliance</vt:lpstr>
      <vt:lpstr>Corporate Compliance</vt:lpstr>
      <vt:lpstr>Corporate Compliance</vt:lpstr>
      <vt:lpstr>Corporate Compliance</vt:lpstr>
      <vt:lpstr>Report Suspicions of:</vt:lpstr>
      <vt:lpstr>Conclusion</vt:lpstr>
      <vt:lpstr>Sample Quiz  Specific Cases</vt:lpstr>
      <vt:lpstr>Sample Quiz  Specific Cases</vt:lpstr>
      <vt:lpstr>Sample Quiz  Specific Cases (Cont’d)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- 2015-2016 TSCS CORPORATE COMPLIANCE TRAINING [Compatibility Mode]</dc:title>
  <dc:creator>spop</dc:creator>
  <cp:lastModifiedBy>Chasity Wood</cp:lastModifiedBy>
  <cp:revision>2</cp:revision>
  <cp:lastPrinted>2019-07-04T14:32:29Z</cp:lastPrinted>
  <dcterms:created xsi:type="dcterms:W3CDTF">2019-05-16T13:57:11Z</dcterms:created>
  <dcterms:modified xsi:type="dcterms:W3CDTF">2019-07-04T14:32:31Z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2015-03-26T00:00:00Z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2019-05-16T00:00:00Z</vt:filetime>
  </property>
</Properties>
</file>