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8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37803" y="2798758"/>
            <a:ext cx="3009265" cy="3926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0358" y="972746"/>
            <a:ext cx="8355965" cy="5765165"/>
          </a:xfrm>
          <a:custGeom>
            <a:avLst/>
            <a:gdLst/>
            <a:ahLst/>
            <a:cxnLst/>
            <a:rect l="l" t="t" r="r" b="b"/>
            <a:pathLst>
              <a:path w="8355965" h="5765165">
                <a:moveTo>
                  <a:pt x="8355401" y="4955644"/>
                </a:moveTo>
                <a:lnTo>
                  <a:pt x="8355401" y="809175"/>
                </a:lnTo>
                <a:lnTo>
                  <a:pt x="8353877" y="768027"/>
                </a:lnTo>
                <a:lnTo>
                  <a:pt x="8350829" y="726894"/>
                </a:lnTo>
                <a:lnTo>
                  <a:pt x="8346257" y="685746"/>
                </a:lnTo>
                <a:lnTo>
                  <a:pt x="8338637" y="646122"/>
                </a:lnTo>
                <a:lnTo>
                  <a:pt x="8329493" y="606498"/>
                </a:lnTo>
                <a:lnTo>
                  <a:pt x="8318825" y="568398"/>
                </a:lnTo>
                <a:lnTo>
                  <a:pt x="8306633" y="530310"/>
                </a:lnTo>
                <a:lnTo>
                  <a:pt x="8276153" y="457164"/>
                </a:lnTo>
                <a:lnTo>
                  <a:pt x="8257865" y="423636"/>
                </a:lnTo>
                <a:lnTo>
                  <a:pt x="8238053" y="388591"/>
                </a:lnTo>
                <a:lnTo>
                  <a:pt x="8216717" y="356587"/>
                </a:lnTo>
                <a:lnTo>
                  <a:pt x="8193873" y="324589"/>
                </a:lnTo>
                <a:lnTo>
                  <a:pt x="8171013" y="294109"/>
                </a:lnTo>
                <a:lnTo>
                  <a:pt x="8145105" y="265153"/>
                </a:lnTo>
                <a:lnTo>
                  <a:pt x="8117673" y="236201"/>
                </a:lnTo>
                <a:lnTo>
                  <a:pt x="8059761" y="184391"/>
                </a:lnTo>
                <a:lnTo>
                  <a:pt x="8029296" y="160007"/>
                </a:lnTo>
                <a:lnTo>
                  <a:pt x="7998816" y="137147"/>
                </a:lnTo>
                <a:lnTo>
                  <a:pt x="7931760" y="97529"/>
                </a:lnTo>
                <a:lnTo>
                  <a:pt x="7896708" y="79241"/>
                </a:lnTo>
                <a:lnTo>
                  <a:pt x="7860132" y="62477"/>
                </a:lnTo>
                <a:lnTo>
                  <a:pt x="7823571" y="48768"/>
                </a:lnTo>
                <a:lnTo>
                  <a:pt x="7747371" y="24384"/>
                </a:lnTo>
                <a:lnTo>
                  <a:pt x="7707747" y="15240"/>
                </a:lnTo>
                <a:lnTo>
                  <a:pt x="7668138" y="9144"/>
                </a:lnTo>
                <a:lnTo>
                  <a:pt x="7628514" y="4572"/>
                </a:lnTo>
                <a:lnTo>
                  <a:pt x="7587366" y="0"/>
                </a:lnTo>
                <a:lnTo>
                  <a:pt x="768030" y="0"/>
                </a:lnTo>
                <a:lnTo>
                  <a:pt x="685746" y="9144"/>
                </a:lnTo>
                <a:lnTo>
                  <a:pt x="646122" y="16764"/>
                </a:lnTo>
                <a:lnTo>
                  <a:pt x="606504" y="25908"/>
                </a:lnTo>
                <a:lnTo>
                  <a:pt x="568404" y="36576"/>
                </a:lnTo>
                <a:lnTo>
                  <a:pt x="530310" y="48768"/>
                </a:lnTo>
                <a:lnTo>
                  <a:pt x="457164" y="79241"/>
                </a:lnTo>
                <a:lnTo>
                  <a:pt x="423636" y="97529"/>
                </a:lnTo>
                <a:lnTo>
                  <a:pt x="388589" y="117341"/>
                </a:lnTo>
                <a:lnTo>
                  <a:pt x="356585" y="138671"/>
                </a:lnTo>
                <a:lnTo>
                  <a:pt x="324587" y="161531"/>
                </a:lnTo>
                <a:lnTo>
                  <a:pt x="294107" y="184391"/>
                </a:lnTo>
                <a:lnTo>
                  <a:pt x="265157" y="210293"/>
                </a:lnTo>
                <a:lnTo>
                  <a:pt x="236201" y="237725"/>
                </a:lnTo>
                <a:lnTo>
                  <a:pt x="184391" y="295633"/>
                </a:lnTo>
                <a:lnTo>
                  <a:pt x="160007" y="326113"/>
                </a:lnTo>
                <a:lnTo>
                  <a:pt x="97529" y="423636"/>
                </a:lnTo>
                <a:lnTo>
                  <a:pt x="79241" y="458688"/>
                </a:lnTo>
                <a:lnTo>
                  <a:pt x="62477" y="495258"/>
                </a:lnTo>
                <a:lnTo>
                  <a:pt x="48768" y="531834"/>
                </a:lnTo>
                <a:lnTo>
                  <a:pt x="24384" y="608022"/>
                </a:lnTo>
                <a:lnTo>
                  <a:pt x="15240" y="647646"/>
                </a:lnTo>
                <a:lnTo>
                  <a:pt x="9144" y="687270"/>
                </a:lnTo>
                <a:lnTo>
                  <a:pt x="0" y="768027"/>
                </a:lnTo>
                <a:lnTo>
                  <a:pt x="0" y="4996777"/>
                </a:lnTo>
                <a:lnTo>
                  <a:pt x="9144" y="5079073"/>
                </a:lnTo>
                <a:lnTo>
                  <a:pt x="16764" y="5118697"/>
                </a:lnTo>
                <a:lnTo>
                  <a:pt x="25908" y="5158305"/>
                </a:lnTo>
                <a:lnTo>
                  <a:pt x="36576" y="5196405"/>
                </a:lnTo>
                <a:lnTo>
                  <a:pt x="48768" y="5234505"/>
                </a:lnTo>
                <a:lnTo>
                  <a:pt x="50292" y="5238164"/>
                </a:lnTo>
                <a:lnTo>
                  <a:pt x="50292" y="809175"/>
                </a:lnTo>
                <a:lnTo>
                  <a:pt x="51816" y="769551"/>
                </a:lnTo>
                <a:lnTo>
                  <a:pt x="54864" y="731466"/>
                </a:lnTo>
                <a:lnTo>
                  <a:pt x="59436" y="693366"/>
                </a:lnTo>
                <a:lnTo>
                  <a:pt x="65525" y="655266"/>
                </a:lnTo>
                <a:lnTo>
                  <a:pt x="85337" y="583638"/>
                </a:lnTo>
                <a:lnTo>
                  <a:pt x="109721" y="513546"/>
                </a:lnTo>
                <a:lnTo>
                  <a:pt x="141719" y="448020"/>
                </a:lnTo>
                <a:lnTo>
                  <a:pt x="179819" y="384019"/>
                </a:lnTo>
                <a:lnTo>
                  <a:pt x="224009" y="326113"/>
                </a:lnTo>
                <a:lnTo>
                  <a:pt x="272777" y="272773"/>
                </a:lnTo>
                <a:lnTo>
                  <a:pt x="327635" y="224009"/>
                </a:lnTo>
                <a:lnTo>
                  <a:pt x="385541" y="179819"/>
                </a:lnTo>
                <a:lnTo>
                  <a:pt x="448020" y="141719"/>
                </a:lnTo>
                <a:lnTo>
                  <a:pt x="515070" y="109721"/>
                </a:lnTo>
                <a:lnTo>
                  <a:pt x="585168" y="83813"/>
                </a:lnTo>
                <a:lnTo>
                  <a:pt x="656790" y="65525"/>
                </a:lnTo>
                <a:lnTo>
                  <a:pt x="694890" y="59429"/>
                </a:lnTo>
                <a:lnTo>
                  <a:pt x="732978" y="54857"/>
                </a:lnTo>
                <a:lnTo>
                  <a:pt x="771078" y="51809"/>
                </a:lnTo>
                <a:lnTo>
                  <a:pt x="809178" y="50344"/>
                </a:lnTo>
                <a:lnTo>
                  <a:pt x="7546218" y="50285"/>
                </a:lnTo>
                <a:lnTo>
                  <a:pt x="7585842" y="51809"/>
                </a:lnTo>
                <a:lnTo>
                  <a:pt x="7623942" y="54857"/>
                </a:lnTo>
                <a:lnTo>
                  <a:pt x="7662042" y="59429"/>
                </a:lnTo>
                <a:lnTo>
                  <a:pt x="7700142" y="65525"/>
                </a:lnTo>
                <a:lnTo>
                  <a:pt x="7771755" y="85337"/>
                </a:lnTo>
                <a:lnTo>
                  <a:pt x="7841859" y="109721"/>
                </a:lnTo>
                <a:lnTo>
                  <a:pt x="7907376" y="141719"/>
                </a:lnTo>
                <a:lnTo>
                  <a:pt x="7971384" y="179819"/>
                </a:lnTo>
                <a:lnTo>
                  <a:pt x="8029296" y="224009"/>
                </a:lnTo>
                <a:lnTo>
                  <a:pt x="8082621" y="272773"/>
                </a:lnTo>
                <a:lnTo>
                  <a:pt x="8131389" y="327637"/>
                </a:lnTo>
                <a:lnTo>
                  <a:pt x="8175585" y="385543"/>
                </a:lnTo>
                <a:lnTo>
                  <a:pt x="8213669" y="448020"/>
                </a:lnTo>
                <a:lnTo>
                  <a:pt x="8245673" y="515070"/>
                </a:lnTo>
                <a:lnTo>
                  <a:pt x="8271581" y="585162"/>
                </a:lnTo>
                <a:lnTo>
                  <a:pt x="8289869" y="656790"/>
                </a:lnTo>
                <a:lnTo>
                  <a:pt x="8295965" y="694890"/>
                </a:lnTo>
                <a:lnTo>
                  <a:pt x="8300537" y="732990"/>
                </a:lnTo>
                <a:lnTo>
                  <a:pt x="8303585" y="771075"/>
                </a:lnTo>
                <a:lnTo>
                  <a:pt x="8305109" y="810699"/>
                </a:lnTo>
                <a:lnTo>
                  <a:pt x="8305109" y="5237045"/>
                </a:lnTo>
                <a:lnTo>
                  <a:pt x="8306633" y="5232981"/>
                </a:lnTo>
                <a:lnTo>
                  <a:pt x="8331017" y="5156781"/>
                </a:lnTo>
                <a:lnTo>
                  <a:pt x="8346257" y="5077549"/>
                </a:lnTo>
                <a:lnTo>
                  <a:pt x="8350829" y="5037925"/>
                </a:lnTo>
                <a:lnTo>
                  <a:pt x="8353877" y="4996777"/>
                </a:lnTo>
                <a:lnTo>
                  <a:pt x="8355401" y="4955644"/>
                </a:lnTo>
                <a:close/>
              </a:path>
              <a:path w="8355965" h="5765165">
                <a:moveTo>
                  <a:pt x="8305109" y="5237045"/>
                </a:moveTo>
                <a:lnTo>
                  <a:pt x="8305109" y="4955644"/>
                </a:lnTo>
                <a:lnTo>
                  <a:pt x="8303585" y="4995253"/>
                </a:lnTo>
                <a:lnTo>
                  <a:pt x="8300537" y="5033353"/>
                </a:lnTo>
                <a:lnTo>
                  <a:pt x="8295965" y="5071453"/>
                </a:lnTo>
                <a:lnTo>
                  <a:pt x="8289869" y="5109553"/>
                </a:lnTo>
                <a:lnTo>
                  <a:pt x="8270057" y="5181165"/>
                </a:lnTo>
                <a:lnTo>
                  <a:pt x="8245673" y="5251269"/>
                </a:lnTo>
                <a:lnTo>
                  <a:pt x="8213669" y="5316801"/>
                </a:lnTo>
                <a:lnTo>
                  <a:pt x="8175585" y="5380794"/>
                </a:lnTo>
                <a:lnTo>
                  <a:pt x="8131389" y="5438706"/>
                </a:lnTo>
                <a:lnTo>
                  <a:pt x="8082621" y="5492031"/>
                </a:lnTo>
                <a:lnTo>
                  <a:pt x="8027772" y="5540799"/>
                </a:lnTo>
                <a:lnTo>
                  <a:pt x="7969860" y="5584995"/>
                </a:lnTo>
                <a:lnTo>
                  <a:pt x="7907376" y="5623095"/>
                </a:lnTo>
                <a:lnTo>
                  <a:pt x="7840335" y="5655099"/>
                </a:lnTo>
                <a:lnTo>
                  <a:pt x="7770231" y="5681007"/>
                </a:lnTo>
                <a:lnTo>
                  <a:pt x="7698618" y="5699280"/>
                </a:lnTo>
                <a:lnTo>
                  <a:pt x="7660518" y="5705376"/>
                </a:lnTo>
                <a:lnTo>
                  <a:pt x="7622418" y="5709948"/>
                </a:lnTo>
                <a:lnTo>
                  <a:pt x="7584318" y="5712996"/>
                </a:lnTo>
                <a:lnTo>
                  <a:pt x="7546218" y="5714461"/>
                </a:lnTo>
                <a:lnTo>
                  <a:pt x="809178" y="5714520"/>
                </a:lnTo>
                <a:lnTo>
                  <a:pt x="769554" y="5712996"/>
                </a:lnTo>
                <a:lnTo>
                  <a:pt x="731454" y="5709948"/>
                </a:lnTo>
                <a:lnTo>
                  <a:pt x="693366" y="5705376"/>
                </a:lnTo>
                <a:lnTo>
                  <a:pt x="655266" y="5699280"/>
                </a:lnTo>
                <a:lnTo>
                  <a:pt x="583644" y="5679483"/>
                </a:lnTo>
                <a:lnTo>
                  <a:pt x="513546" y="5655099"/>
                </a:lnTo>
                <a:lnTo>
                  <a:pt x="448020" y="5623095"/>
                </a:lnTo>
                <a:lnTo>
                  <a:pt x="384017" y="5584995"/>
                </a:lnTo>
                <a:lnTo>
                  <a:pt x="326111" y="5540799"/>
                </a:lnTo>
                <a:lnTo>
                  <a:pt x="272777" y="5492031"/>
                </a:lnTo>
                <a:lnTo>
                  <a:pt x="224009" y="5437182"/>
                </a:lnTo>
                <a:lnTo>
                  <a:pt x="179819" y="5379270"/>
                </a:lnTo>
                <a:lnTo>
                  <a:pt x="141719" y="5316801"/>
                </a:lnTo>
                <a:lnTo>
                  <a:pt x="109721" y="5249745"/>
                </a:lnTo>
                <a:lnTo>
                  <a:pt x="83813" y="5179641"/>
                </a:lnTo>
                <a:lnTo>
                  <a:pt x="65525" y="5108029"/>
                </a:lnTo>
                <a:lnTo>
                  <a:pt x="59436" y="5069929"/>
                </a:lnTo>
                <a:lnTo>
                  <a:pt x="54864" y="5031829"/>
                </a:lnTo>
                <a:lnTo>
                  <a:pt x="51816" y="4993729"/>
                </a:lnTo>
                <a:lnTo>
                  <a:pt x="50292" y="4954120"/>
                </a:lnTo>
                <a:lnTo>
                  <a:pt x="50292" y="5238164"/>
                </a:lnTo>
                <a:lnTo>
                  <a:pt x="79241" y="5307657"/>
                </a:lnTo>
                <a:lnTo>
                  <a:pt x="97529" y="5341170"/>
                </a:lnTo>
                <a:lnTo>
                  <a:pt x="117341" y="5376222"/>
                </a:lnTo>
                <a:lnTo>
                  <a:pt x="138671" y="5408226"/>
                </a:lnTo>
                <a:lnTo>
                  <a:pt x="161531" y="5440230"/>
                </a:lnTo>
                <a:lnTo>
                  <a:pt x="184391" y="5470710"/>
                </a:lnTo>
                <a:lnTo>
                  <a:pt x="210293" y="5499651"/>
                </a:lnTo>
                <a:lnTo>
                  <a:pt x="237725" y="5528607"/>
                </a:lnTo>
                <a:lnTo>
                  <a:pt x="295631" y="5580423"/>
                </a:lnTo>
                <a:lnTo>
                  <a:pt x="326111" y="5604807"/>
                </a:lnTo>
                <a:lnTo>
                  <a:pt x="423636" y="5667291"/>
                </a:lnTo>
                <a:lnTo>
                  <a:pt x="458688" y="5685579"/>
                </a:lnTo>
                <a:lnTo>
                  <a:pt x="495258" y="5702328"/>
                </a:lnTo>
                <a:lnTo>
                  <a:pt x="531834" y="5716044"/>
                </a:lnTo>
                <a:lnTo>
                  <a:pt x="608028" y="5740428"/>
                </a:lnTo>
                <a:lnTo>
                  <a:pt x="687270" y="5755668"/>
                </a:lnTo>
                <a:lnTo>
                  <a:pt x="726882" y="5760240"/>
                </a:lnTo>
                <a:lnTo>
                  <a:pt x="768030" y="5763288"/>
                </a:lnTo>
                <a:lnTo>
                  <a:pt x="809178" y="5764812"/>
                </a:lnTo>
                <a:lnTo>
                  <a:pt x="7546218" y="5764812"/>
                </a:lnTo>
                <a:lnTo>
                  <a:pt x="7587366" y="5763288"/>
                </a:lnTo>
                <a:lnTo>
                  <a:pt x="7628514" y="5760240"/>
                </a:lnTo>
                <a:lnTo>
                  <a:pt x="7669662" y="5755668"/>
                </a:lnTo>
                <a:lnTo>
                  <a:pt x="7709271" y="5748048"/>
                </a:lnTo>
                <a:lnTo>
                  <a:pt x="7748895" y="5738904"/>
                </a:lnTo>
                <a:lnTo>
                  <a:pt x="7786995" y="5728236"/>
                </a:lnTo>
                <a:lnTo>
                  <a:pt x="7825095" y="5716044"/>
                </a:lnTo>
                <a:lnTo>
                  <a:pt x="7898232" y="5685579"/>
                </a:lnTo>
                <a:lnTo>
                  <a:pt x="7931760" y="5667291"/>
                </a:lnTo>
                <a:lnTo>
                  <a:pt x="7966812" y="5647479"/>
                </a:lnTo>
                <a:lnTo>
                  <a:pt x="7998816" y="5626143"/>
                </a:lnTo>
                <a:lnTo>
                  <a:pt x="8030820" y="5603283"/>
                </a:lnTo>
                <a:lnTo>
                  <a:pt x="8090241" y="5554515"/>
                </a:lnTo>
                <a:lnTo>
                  <a:pt x="8119197" y="5527083"/>
                </a:lnTo>
                <a:lnTo>
                  <a:pt x="8171013" y="5469186"/>
                </a:lnTo>
                <a:lnTo>
                  <a:pt x="8195397" y="5438706"/>
                </a:lnTo>
                <a:lnTo>
                  <a:pt x="8257865" y="5341170"/>
                </a:lnTo>
                <a:lnTo>
                  <a:pt x="8276153" y="5306133"/>
                </a:lnTo>
                <a:lnTo>
                  <a:pt x="8292917" y="5269557"/>
                </a:lnTo>
                <a:lnTo>
                  <a:pt x="8305109" y="523704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3773" y="616160"/>
            <a:ext cx="8533765" cy="1219200"/>
          </a:xfrm>
          <a:custGeom>
            <a:avLst/>
            <a:gdLst/>
            <a:ahLst/>
            <a:cxnLst/>
            <a:rect l="l" t="t" r="r" b="b"/>
            <a:pathLst>
              <a:path w="8533765" h="1219200">
                <a:moveTo>
                  <a:pt x="8533694" y="609551"/>
                </a:moveTo>
                <a:lnTo>
                  <a:pt x="8531861" y="561897"/>
                </a:lnTo>
                <a:lnTo>
                  <a:pt x="8526452" y="515250"/>
                </a:lnTo>
                <a:lnTo>
                  <a:pt x="8517602" y="469744"/>
                </a:lnTo>
                <a:lnTo>
                  <a:pt x="8505447" y="425515"/>
                </a:lnTo>
                <a:lnTo>
                  <a:pt x="8490121" y="382697"/>
                </a:lnTo>
                <a:lnTo>
                  <a:pt x="8471760" y="341427"/>
                </a:lnTo>
                <a:lnTo>
                  <a:pt x="8450500" y="301839"/>
                </a:lnTo>
                <a:lnTo>
                  <a:pt x="8426475" y="264069"/>
                </a:lnTo>
                <a:lnTo>
                  <a:pt x="8399822" y="228251"/>
                </a:lnTo>
                <a:lnTo>
                  <a:pt x="8370674" y="194522"/>
                </a:lnTo>
                <a:lnTo>
                  <a:pt x="8339168" y="163016"/>
                </a:lnTo>
                <a:lnTo>
                  <a:pt x="8305438" y="133869"/>
                </a:lnTo>
                <a:lnTo>
                  <a:pt x="8269620" y="107216"/>
                </a:lnTo>
                <a:lnTo>
                  <a:pt x="8231850" y="83191"/>
                </a:lnTo>
                <a:lnTo>
                  <a:pt x="8192261" y="61932"/>
                </a:lnTo>
                <a:lnTo>
                  <a:pt x="8150991" y="43571"/>
                </a:lnTo>
                <a:lnTo>
                  <a:pt x="8108174" y="28246"/>
                </a:lnTo>
                <a:lnTo>
                  <a:pt x="8063945" y="16091"/>
                </a:lnTo>
                <a:lnTo>
                  <a:pt x="8018439" y="7242"/>
                </a:lnTo>
                <a:lnTo>
                  <a:pt x="7971792" y="1833"/>
                </a:lnTo>
                <a:lnTo>
                  <a:pt x="7924140" y="0"/>
                </a:lnTo>
                <a:lnTo>
                  <a:pt x="0" y="0"/>
                </a:lnTo>
                <a:lnTo>
                  <a:pt x="0" y="1219100"/>
                </a:lnTo>
                <a:lnTo>
                  <a:pt x="7924140" y="1219100"/>
                </a:lnTo>
                <a:lnTo>
                  <a:pt x="7971792" y="1217267"/>
                </a:lnTo>
                <a:lnTo>
                  <a:pt x="8018439" y="1211858"/>
                </a:lnTo>
                <a:lnTo>
                  <a:pt x="8063945" y="1203008"/>
                </a:lnTo>
                <a:lnTo>
                  <a:pt x="8108174" y="1190853"/>
                </a:lnTo>
                <a:lnTo>
                  <a:pt x="8150991" y="1175527"/>
                </a:lnTo>
                <a:lnTo>
                  <a:pt x="8192261" y="1157167"/>
                </a:lnTo>
                <a:lnTo>
                  <a:pt x="8231850" y="1135907"/>
                </a:lnTo>
                <a:lnTo>
                  <a:pt x="8269620" y="1111882"/>
                </a:lnTo>
                <a:lnTo>
                  <a:pt x="8305438" y="1085228"/>
                </a:lnTo>
                <a:lnTo>
                  <a:pt x="8339168" y="1056081"/>
                </a:lnTo>
                <a:lnTo>
                  <a:pt x="8370674" y="1024575"/>
                </a:lnTo>
                <a:lnTo>
                  <a:pt x="8399822" y="990845"/>
                </a:lnTo>
                <a:lnTo>
                  <a:pt x="8426475" y="955028"/>
                </a:lnTo>
                <a:lnTo>
                  <a:pt x="8450500" y="917257"/>
                </a:lnTo>
                <a:lnTo>
                  <a:pt x="8471760" y="877669"/>
                </a:lnTo>
                <a:lnTo>
                  <a:pt x="8490121" y="836399"/>
                </a:lnTo>
                <a:lnTo>
                  <a:pt x="8505447" y="793583"/>
                </a:lnTo>
                <a:lnTo>
                  <a:pt x="8517602" y="749354"/>
                </a:lnTo>
                <a:lnTo>
                  <a:pt x="8526452" y="703849"/>
                </a:lnTo>
                <a:lnTo>
                  <a:pt x="8531861" y="657203"/>
                </a:lnTo>
                <a:lnTo>
                  <a:pt x="8533694" y="609551"/>
                </a:lnTo>
                <a:close/>
              </a:path>
            </a:pathLst>
          </a:custGeom>
          <a:solidFill>
            <a:srgbClr val="65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73" y="1683635"/>
            <a:ext cx="8076565" cy="0"/>
          </a:xfrm>
          <a:custGeom>
            <a:avLst/>
            <a:gdLst/>
            <a:ahLst/>
            <a:cxnLst/>
            <a:rect l="l" t="t" r="r" b="b"/>
            <a:pathLst>
              <a:path w="8076565">
                <a:moveTo>
                  <a:pt x="0" y="0"/>
                </a:moveTo>
                <a:lnTo>
                  <a:pt x="8076529" y="0"/>
                </a:lnTo>
              </a:path>
            </a:pathLst>
          </a:custGeom>
          <a:ln w="380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1603" y="1967328"/>
            <a:ext cx="6535192" cy="1426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5855" y="2358046"/>
            <a:ext cx="7968615" cy="4316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27296" y="6903057"/>
            <a:ext cx="254634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134" y="2508808"/>
            <a:ext cx="7441565" cy="3404870"/>
          </a:xfrm>
          <a:custGeom>
            <a:avLst/>
            <a:gdLst/>
            <a:ahLst/>
            <a:cxnLst/>
            <a:rect l="l" t="t" r="r" b="b"/>
            <a:pathLst>
              <a:path w="7441565" h="3404870">
                <a:moveTo>
                  <a:pt x="7441071" y="2848127"/>
                </a:moveTo>
                <a:lnTo>
                  <a:pt x="7441071" y="553166"/>
                </a:lnTo>
                <a:lnTo>
                  <a:pt x="7434975" y="495269"/>
                </a:lnTo>
                <a:lnTo>
                  <a:pt x="7422783" y="437357"/>
                </a:lnTo>
                <a:lnTo>
                  <a:pt x="7406019" y="382493"/>
                </a:lnTo>
                <a:lnTo>
                  <a:pt x="7370983" y="304769"/>
                </a:lnTo>
                <a:lnTo>
                  <a:pt x="7325263" y="234680"/>
                </a:lnTo>
                <a:lnTo>
                  <a:pt x="7288687" y="190484"/>
                </a:lnTo>
                <a:lnTo>
                  <a:pt x="7249063" y="152400"/>
                </a:lnTo>
                <a:lnTo>
                  <a:pt x="7227727" y="132588"/>
                </a:lnTo>
                <a:lnTo>
                  <a:pt x="7183531" y="99060"/>
                </a:lnTo>
                <a:lnTo>
                  <a:pt x="7134778" y="70104"/>
                </a:lnTo>
                <a:lnTo>
                  <a:pt x="7084486" y="45720"/>
                </a:lnTo>
                <a:lnTo>
                  <a:pt x="7029622" y="25908"/>
                </a:lnTo>
                <a:lnTo>
                  <a:pt x="6974758" y="12192"/>
                </a:lnTo>
                <a:lnTo>
                  <a:pt x="6916861" y="3048"/>
                </a:lnTo>
                <a:lnTo>
                  <a:pt x="6883333" y="1363"/>
                </a:lnTo>
                <a:lnTo>
                  <a:pt x="6857425" y="0"/>
                </a:lnTo>
                <a:lnTo>
                  <a:pt x="583650" y="0"/>
                </a:lnTo>
                <a:lnTo>
                  <a:pt x="524214" y="3048"/>
                </a:lnTo>
                <a:lnTo>
                  <a:pt x="466302" y="12192"/>
                </a:lnTo>
                <a:lnTo>
                  <a:pt x="382495" y="36576"/>
                </a:lnTo>
                <a:lnTo>
                  <a:pt x="330679" y="57912"/>
                </a:lnTo>
                <a:lnTo>
                  <a:pt x="280393" y="85344"/>
                </a:lnTo>
                <a:lnTo>
                  <a:pt x="233155" y="117348"/>
                </a:lnTo>
                <a:lnTo>
                  <a:pt x="190483" y="152400"/>
                </a:lnTo>
                <a:lnTo>
                  <a:pt x="150865" y="192008"/>
                </a:lnTo>
                <a:lnTo>
                  <a:pt x="115813" y="234680"/>
                </a:lnTo>
                <a:lnTo>
                  <a:pt x="83813" y="281924"/>
                </a:lnTo>
                <a:lnTo>
                  <a:pt x="56381" y="332201"/>
                </a:lnTo>
                <a:lnTo>
                  <a:pt x="35052" y="384017"/>
                </a:lnTo>
                <a:lnTo>
                  <a:pt x="18288" y="438881"/>
                </a:lnTo>
                <a:lnTo>
                  <a:pt x="6096" y="496793"/>
                </a:lnTo>
                <a:lnTo>
                  <a:pt x="0" y="554690"/>
                </a:lnTo>
                <a:lnTo>
                  <a:pt x="0" y="2849651"/>
                </a:lnTo>
                <a:lnTo>
                  <a:pt x="6096" y="2909072"/>
                </a:lnTo>
                <a:lnTo>
                  <a:pt x="18288" y="2965460"/>
                </a:lnTo>
                <a:lnTo>
                  <a:pt x="35052" y="3020324"/>
                </a:lnTo>
                <a:lnTo>
                  <a:pt x="50285" y="3057471"/>
                </a:lnTo>
                <a:lnTo>
                  <a:pt x="50285" y="585170"/>
                </a:lnTo>
                <a:lnTo>
                  <a:pt x="53333" y="528782"/>
                </a:lnTo>
                <a:lnTo>
                  <a:pt x="60953" y="475457"/>
                </a:lnTo>
                <a:lnTo>
                  <a:pt x="74669" y="425165"/>
                </a:lnTo>
                <a:lnTo>
                  <a:pt x="92957" y="376397"/>
                </a:lnTo>
                <a:lnTo>
                  <a:pt x="115813" y="329153"/>
                </a:lnTo>
                <a:lnTo>
                  <a:pt x="141721" y="284972"/>
                </a:lnTo>
                <a:lnTo>
                  <a:pt x="172201" y="245348"/>
                </a:lnTo>
                <a:lnTo>
                  <a:pt x="225535" y="188960"/>
                </a:lnTo>
                <a:lnTo>
                  <a:pt x="265153" y="156956"/>
                </a:lnTo>
                <a:lnTo>
                  <a:pt x="307825" y="128016"/>
                </a:lnTo>
                <a:lnTo>
                  <a:pt x="353539" y="103632"/>
                </a:lnTo>
                <a:lnTo>
                  <a:pt x="425154" y="74676"/>
                </a:lnTo>
                <a:lnTo>
                  <a:pt x="476970" y="62484"/>
                </a:lnTo>
                <a:lnTo>
                  <a:pt x="502878" y="56388"/>
                </a:lnTo>
                <a:lnTo>
                  <a:pt x="530310" y="53340"/>
                </a:lnTo>
                <a:lnTo>
                  <a:pt x="556218" y="51900"/>
                </a:lnTo>
                <a:lnTo>
                  <a:pt x="6887905" y="51985"/>
                </a:lnTo>
                <a:lnTo>
                  <a:pt x="6939721" y="57912"/>
                </a:lnTo>
                <a:lnTo>
                  <a:pt x="6991522" y="68580"/>
                </a:lnTo>
                <a:lnTo>
                  <a:pt x="7041814" y="83820"/>
                </a:lnTo>
                <a:lnTo>
                  <a:pt x="7089058" y="103632"/>
                </a:lnTo>
                <a:lnTo>
                  <a:pt x="7134778" y="128016"/>
                </a:lnTo>
                <a:lnTo>
                  <a:pt x="7177450" y="156956"/>
                </a:lnTo>
                <a:lnTo>
                  <a:pt x="7215535" y="190484"/>
                </a:lnTo>
                <a:lnTo>
                  <a:pt x="7235347" y="207248"/>
                </a:lnTo>
                <a:lnTo>
                  <a:pt x="7285639" y="265160"/>
                </a:lnTo>
                <a:lnTo>
                  <a:pt x="7313071" y="307817"/>
                </a:lnTo>
                <a:lnTo>
                  <a:pt x="7338979" y="353537"/>
                </a:lnTo>
                <a:lnTo>
                  <a:pt x="7348123" y="377921"/>
                </a:lnTo>
                <a:lnTo>
                  <a:pt x="7358791" y="402305"/>
                </a:lnTo>
                <a:lnTo>
                  <a:pt x="7374031" y="451073"/>
                </a:lnTo>
                <a:lnTo>
                  <a:pt x="7384699" y="504413"/>
                </a:lnTo>
                <a:lnTo>
                  <a:pt x="7390795" y="585170"/>
                </a:lnTo>
                <a:lnTo>
                  <a:pt x="7390795" y="3057325"/>
                </a:lnTo>
                <a:lnTo>
                  <a:pt x="7406019" y="3020324"/>
                </a:lnTo>
                <a:lnTo>
                  <a:pt x="7415163" y="2992892"/>
                </a:lnTo>
                <a:lnTo>
                  <a:pt x="7422783" y="2965460"/>
                </a:lnTo>
                <a:lnTo>
                  <a:pt x="7434975" y="2907548"/>
                </a:lnTo>
                <a:lnTo>
                  <a:pt x="7441071" y="2848127"/>
                </a:lnTo>
                <a:close/>
              </a:path>
              <a:path w="7441565" h="3404870">
                <a:moveTo>
                  <a:pt x="7390795" y="3057325"/>
                </a:moveTo>
                <a:lnTo>
                  <a:pt x="7390795" y="2819171"/>
                </a:lnTo>
                <a:lnTo>
                  <a:pt x="7387747" y="2874020"/>
                </a:lnTo>
                <a:lnTo>
                  <a:pt x="7384699" y="2901452"/>
                </a:lnTo>
                <a:lnTo>
                  <a:pt x="7374031" y="2953268"/>
                </a:lnTo>
                <a:lnTo>
                  <a:pt x="7348123" y="3027944"/>
                </a:lnTo>
                <a:lnTo>
                  <a:pt x="7313071" y="3096509"/>
                </a:lnTo>
                <a:lnTo>
                  <a:pt x="7284115" y="3139181"/>
                </a:lnTo>
                <a:lnTo>
                  <a:pt x="7252111" y="3178805"/>
                </a:lnTo>
                <a:lnTo>
                  <a:pt x="7215535" y="3215381"/>
                </a:lnTo>
                <a:lnTo>
                  <a:pt x="7195723" y="3230605"/>
                </a:lnTo>
                <a:lnTo>
                  <a:pt x="7175926" y="3247369"/>
                </a:lnTo>
                <a:lnTo>
                  <a:pt x="7133254" y="3276325"/>
                </a:lnTo>
                <a:lnTo>
                  <a:pt x="7087534" y="3300709"/>
                </a:lnTo>
                <a:lnTo>
                  <a:pt x="7015906" y="3329665"/>
                </a:lnTo>
                <a:lnTo>
                  <a:pt x="6964105" y="3341857"/>
                </a:lnTo>
                <a:lnTo>
                  <a:pt x="6883333" y="3352525"/>
                </a:lnTo>
                <a:lnTo>
                  <a:pt x="556218" y="3352525"/>
                </a:lnTo>
                <a:lnTo>
                  <a:pt x="501354" y="3346429"/>
                </a:lnTo>
                <a:lnTo>
                  <a:pt x="475446" y="3341857"/>
                </a:lnTo>
                <a:lnTo>
                  <a:pt x="449538" y="3335761"/>
                </a:lnTo>
                <a:lnTo>
                  <a:pt x="425154" y="3328141"/>
                </a:lnTo>
                <a:lnTo>
                  <a:pt x="399246" y="3320521"/>
                </a:lnTo>
                <a:lnTo>
                  <a:pt x="376399" y="3311377"/>
                </a:lnTo>
                <a:lnTo>
                  <a:pt x="352015" y="3299185"/>
                </a:lnTo>
                <a:lnTo>
                  <a:pt x="329155" y="3288517"/>
                </a:lnTo>
                <a:lnTo>
                  <a:pt x="284965" y="3261085"/>
                </a:lnTo>
                <a:lnTo>
                  <a:pt x="243823" y="3230605"/>
                </a:lnTo>
                <a:lnTo>
                  <a:pt x="205723" y="3195569"/>
                </a:lnTo>
                <a:lnTo>
                  <a:pt x="172201" y="3158993"/>
                </a:lnTo>
                <a:lnTo>
                  <a:pt x="114289" y="3073664"/>
                </a:lnTo>
                <a:lnTo>
                  <a:pt x="103625" y="3050804"/>
                </a:lnTo>
                <a:lnTo>
                  <a:pt x="91433" y="3026420"/>
                </a:lnTo>
                <a:lnTo>
                  <a:pt x="74669" y="2977652"/>
                </a:lnTo>
                <a:lnTo>
                  <a:pt x="60953" y="2925836"/>
                </a:lnTo>
                <a:lnTo>
                  <a:pt x="53333" y="2874020"/>
                </a:lnTo>
                <a:lnTo>
                  <a:pt x="50285" y="2819171"/>
                </a:lnTo>
                <a:lnTo>
                  <a:pt x="50285" y="3057471"/>
                </a:lnTo>
                <a:lnTo>
                  <a:pt x="70097" y="3098033"/>
                </a:lnTo>
                <a:lnTo>
                  <a:pt x="100577" y="3146801"/>
                </a:lnTo>
                <a:lnTo>
                  <a:pt x="170677" y="3233653"/>
                </a:lnTo>
                <a:lnTo>
                  <a:pt x="234679" y="3288517"/>
                </a:lnTo>
                <a:lnTo>
                  <a:pt x="281917" y="3318997"/>
                </a:lnTo>
                <a:lnTo>
                  <a:pt x="330679" y="3346429"/>
                </a:lnTo>
                <a:lnTo>
                  <a:pt x="438870" y="3386053"/>
                </a:lnTo>
                <a:lnTo>
                  <a:pt x="524214" y="3401293"/>
                </a:lnTo>
                <a:lnTo>
                  <a:pt x="557742" y="3402978"/>
                </a:lnTo>
                <a:lnTo>
                  <a:pt x="583650" y="3404341"/>
                </a:lnTo>
                <a:lnTo>
                  <a:pt x="6857425" y="3404341"/>
                </a:lnTo>
                <a:lnTo>
                  <a:pt x="6887905" y="3402817"/>
                </a:lnTo>
                <a:lnTo>
                  <a:pt x="6916861" y="3399769"/>
                </a:lnTo>
                <a:lnTo>
                  <a:pt x="6947341" y="3396721"/>
                </a:lnTo>
                <a:lnTo>
                  <a:pt x="7003714" y="3384529"/>
                </a:lnTo>
                <a:lnTo>
                  <a:pt x="7058578" y="3367765"/>
                </a:lnTo>
                <a:lnTo>
                  <a:pt x="7110394" y="3346429"/>
                </a:lnTo>
                <a:lnTo>
                  <a:pt x="7160686" y="3318997"/>
                </a:lnTo>
                <a:lnTo>
                  <a:pt x="7207915" y="3286993"/>
                </a:lnTo>
                <a:lnTo>
                  <a:pt x="7250587" y="3251941"/>
                </a:lnTo>
                <a:lnTo>
                  <a:pt x="7290211" y="3212333"/>
                </a:lnTo>
                <a:lnTo>
                  <a:pt x="7342027" y="3145277"/>
                </a:lnTo>
                <a:lnTo>
                  <a:pt x="7370983" y="3098033"/>
                </a:lnTo>
                <a:lnTo>
                  <a:pt x="7384699" y="3072140"/>
                </a:lnTo>
                <a:lnTo>
                  <a:pt x="7390795" y="305732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4928" y="1362861"/>
            <a:ext cx="7218680" cy="1049020"/>
          </a:xfrm>
          <a:custGeom>
            <a:avLst/>
            <a:gdLst/>
            <a:ahLst/>
            <a:cxnLst/>
            <a:rect l="l" t="t" r="r" b="b"/>
            <a:pathLst>
              <a:path w="7218680" h="1049020">
                <a:moveTo>
                  <a:pt x="7218586" y="1048426"/>
                </a:moveTo>
                <a:lnTo>
                  <a:pt x="7218586" y="0"/>
                </a:lnTo>
                <a:lnTo>
                  <a:pt x="0" y="0"/>
                </a:lnTo>
                <a:lnTo>
                  <a:pt x="0" y="1048426"/>
                </a:lnTo>
                <a:lnTo>
                  <a:pt x="27425" y="1048426"/>
                </a:lnTo>
                <a:lnTo>
                  <a:pt x="27425" y="57905"/>
                </a:lnTo>
                <a:lnTo>
                  <a:pt x="56381" y="28949"/>
                </a:lnTo>
                <a:lnTo>
                  <a:pt x="56381" y="57905"/>
                </a:lnTo>
                <a:lnTo>
                  <a:pt x="7162198" y="57905"/>
                </a:lnTo>
                <a:lnTo>
                  <a:pt x="7162198" y="28949"/>
                </a:lnTo>
                <a:lnTo>
                  <a:pt x="7189630" y="57905"/>
                </a:lnTo>
                <a:lnTo>
                  <a:pt x="7189630" y="1048426"/>
                </a:lnTo>
                <a:lnTo>
                  <a:pt x="7218586" y="1048426"/>
                </a:lnTo>
                <a:close/>
              </a:path>
              <a:path w="7218680" h="1049020">
                <a:moveTo>
                  <a:pt x="56381" y="57905"/>
                </a:moveTo>
                <a:lnTo>
                  <a:pt x="56381" y="28949"/>
                </a:lnTo>
                <a:lnTo>
                  <a:pt x="27425" y="57905"/>
                </a:lnTo>
                <a:lnTo>
                  <a:pt x="56381" y="57905"/>
                </a:lnTo>
                <a:close/>
              </a:path>
              <a:path w="7218680" h="1049020">
                <a:moveTo>
                  <a:pt x="56381" y="990514"/>
                </a:moveTo>
                <a:lnTo>
                  <a:pt x="56381" y="57905"/>
                </a:lnTo>
                <a:lnTo>
                  <a:pt x="27425" y="57905"/>
                </a:lnTo>
                <a:lnTo>
                  <a:pt x="27425" y="990514"/>
                </a:lnTo>
                <a:lnTo>
                  <a:pt x="56381" y="990514"/>
                </a:lnTo>
                <a:close/>
              </a:path>
              <a:path w="7218680" h="1049020">
                <a:moveTo>
                  <a:pt x="7189630" y="990514"/>
                </a:moveTo>
                <a:lnTo>
                  <a:pt x="27425" y="990514"/>
                </a:lnTo>
                <a:lnTo>
                  <a:pt x="56381" y="1019470"/>
                </a:lnTo>
                <a:lnTo>
                  <a:pt x="56381" y="1048426"/>
                </a:lnTo>
                <a:lnTo>
                  <a:pt x="7162198" y="1048426"/>
                </a:lnTo>
                <a:lnTo>
                  <a:pt x="7162198" y="1019470"/>
                </a:lnTo>
                <a:lnTo>
                  <a:pt x="7189630" y="990514"/>
                </a:lnTo>
                <a:close/>
              </a:path>
              <a:path w="7218680" h="1049020">
                <a:moveTo>
                  <a:pt x="56381" y="1048426"/>
                </a:moveTo>
                <a:lnTo>
                  <a:pt x="56381" y="1019470"/>
                </a:lnTo>
                <a:lnTo>
                  <a:pt x="27425" y="990514"/>
                </a:lnTo>
                <a:lnTo>
                  <a:pt x="27425" y="1048426"/>
                </a:lnTo>
                <a:lnTo>
                  <a:pt x="56381" y="1048426"/>
                </a:lnTo>
                <a:close/>
              </a:path>
              <a:path w="7218680" h="1049020">
                <a:moveTo>
                  <a:pt x="7189630" y="57905"/>
                </a:moveTo>
                <a:lnTo>
                  <a:pt x="7162198" y="28949"/>
                </a:lnTo>
                <a:lnTo>
                  <a:pt x="7162198" y="57905"/>
                </a:lnTo>
                <a:lnTo>
                  <a:pt x="7189630" y="57905"/>
                </a:lnTo>
                <a:close/>
              </a:path>
              <a:path w="7218680" h="1049020">
                <a:moveTo>
                  <a:pt x="7189630" y="990514"/>
                </a:moveTo>
                <a:lnTo>
                  <a:pt x="7189630" y="57905"/>
                </a:lnTo>
                <a:lnTo>
                  <a:pt x="7162198" y="57905"/>
                </a:lnTo>
                <a:lnTo>
                  <a:pt x="7162198" y="990514"/>
                </a:lnTo>
                <a:lnTo>
                  <a:pt x="7189630" y="990514"/>
                </a:lnTo>
                <a:close/>
              </a:path>
              <a:path w="7218680" h="1049020">
                <a:moveTo>
                  <a:pt x="7189630" y="1048426"/>
                </a:moveTo>
                <a:lnTo>
                  <a:pt x="7189630" y="990514"/>
                </a:lnTo>
                <a:lnTo>
                  <a:pt x="7162198" y="1019470"/>
                </a:lnTo>
                <a:lnTo>
                  <a:pt x="7162198" y="1048426"/>
                </a:lnTo>
                <a:lnTo>
                  <a:pt x="7189630" y="104842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3773" y="1848977"/>
            <a:ext cx="8990965" cy="1828800"/>
          </a:xfrm>
          <a:custGeom>
            <a:avLst/>
            <a:gdLst/>
            <a:ahLst/>
            <a:cxnLst/>
            <a:rect l="l" t="t" r="r" b="b"/>
            <a:pathLst>
              <a:path w="8990965" h="1828800">
                <a:moveTo>
                  <a:pt x="8990848" y="914323"/>
                </a:moveTo>
                <a:lnTo>
                  <a:pt x="8989584" y="865538"/>
                </a:lnTo>
                <a:lnTo>
                  <a:pt x="8985832" y="817443"/>
                </a:lnTo>
                <a:lnTo>
                  <a:pt x="8979654" y="770100"/>
                </a:lnTo>
                <a:lnTo>
                  <a:pt x="8971114" y="723569"/>
                </a:lnTo>
                <a:lnTo>
                  <a:pt x="8960273" y="677914"/>
                </a:lnTo>
                <a:lnTo>
                  <a:pt x="8947194" y="633194"/>
                </a:lnTo>
                <a:lnTo>
                  <a:pt x="8931939" y="589473"/>
                </a:lnTo>
                <a:lnTo>
                  <a:pt x="8914570" y="546812"/>
                </a:lnTo>
                <a:lnTo>
                  <a:pt x="8895149" y="505273"/>
                </a:lnTo>
                <a:lnTo>
                  <a:pt x="8873740" y="464916"/>
                </a:lnTo>
                <a:lnTo>
                  <a:pt x="8850404" y="425805"/>
                </a:lnTo>
                <a:lnTo>
                  <a:pt x="8825203" y="388000"/>
                </a:lnTo>
                <a:lnTo>
                  <a:pt x="8798200" y="351564"/>
                </a:lnTo>
                <a:lnTo>
                  <a:pt x="8769457" y="316557"/>
                </a:lnTo>
                <a:lnTo>
                  <a:pt x="8739037" y="283042"/>
                </a:lnTo>
                <a:lnTo>
                  <a:pt x="8707001" y="251081"/>
                </a:lnTo>
                <a:lnTo>
                  <a:pt x="8673412" y="220734"/>
                </a:lnTo>
                <a:lnTo>
                  <a:pt x="8638333" y="192064"/>
                </a:lnTo>
                <a:lnTo>
                  <a:pt x="8601825" y="165133"/>
                </a:lnTo>
                <a:lnTo>
                  <a:pt x="8563952" y="140001"/>
                </a:lnTo>
                <a:lnTo>
                  <a:pt x="8524774" y="116731"/>
                </a:lnTo>
                <a:lnTo>
                  <a:pt x="8484355" y="95385"/>
                </a:lnTo>
                <a:lnTo>
                  <a:pt x="8442757" y="76024"/>
                </a:lnTo>
                <a:lnTo>
                  <a:pt x="8400042" y="58709"/>
                </a:lnTo>
                <a:lnTo>
                  <a:pt x="8356273" y="43503"/>
                </a:lnTo>
                <a:lnTo>
                  <a:pt x="8311511" y="30467"/>
                </a:lnTo>
                <a:lnTo>
                  <a:pt x="8265820" y="19664"/>
                </a:lnTo>
                <a:lnTo>
                  <a:pt x="8219261" y="11153"/>
                </a:lnTo>
                <a:lnTo>
                  <a:pt x="8171896" y="4998"/>
                </a:lnTo>
                <a:lnTo>
                  <a:pt x="8123789" y="1259"/>
                </a:lnTo>
                <a:lnTo>
                  <a:pt x="8078049" y="78"/>
                </a:lnTo>
                <a:lnTo>
                  <a:pt x="0" y="0"/>
                </a:lnTo>
                <a:lnTo>
                  <a:pt x="0" y="1828647"/>
                </a:lnTo>
                <a:lnTo>
                  <a:pt x="8078049" y="1828647"/>
                </a:lnTo>
                <a:lnTo>
                  <a:pt x="8126551" y="1827240"/>
                </a:lnTo>
                <a:lnTo>
                  <a:pt x="8174391" y="1823355"/>
                </a:lnTo>
                <a:lnTo>
                  <a:pt x="8221507" y="1817055"/>
                </a:lnTo>
                <a:lnTo>
                  <a:pt x="8267834" y="1808402"/>
                </a:lnTo>
                <a:lnTo>
                  <a:pt x="8313310" y="1797460"/>
                </a:lnTo>
                <a:lnTo>
                  <a:pt x="8357872" y="1784290"/>
                </a:lnTo>
                <a:lnTo>
                  <a:pt x="8401457" y="1768956"/>
                </a:lnTo>
                <a:lnTo>
                  <a:pt x="8444002" y="1751519"/>
                </a:lnTo>
                <a:lnTo>
                  <a:pt x="8485445" y="1732043"/>
                </a:lnTo>
                <a:lnTo>
                  <a:pt x="8525722" y="1710591"/>
                </a:lnTo>
                <a:lnTo>
                  <a:pt x="8564770" y="1687224"/>
                </a:lnTo>
                <a:lnTo>
                  <a:pt x="8602527" y="1662005"/>
                </a:lnTo>
                <a:lnTo>
                  <a:pt x="8638930" y="1634998"/>
                </a:lnTo>
                <a:lnTo>
                  <a:pt x="8673915" y="1606264"/>
                </a:lnTo>
                <a:lnTo>
                  <a:pt x="8707420" y="1575866"/>
                </a:lnTo>
                <a:lnTo>
                  <a:pt x="8739382" y="1543867"/>
                </a:lnTo>
                <a:lnTo>
                  <a:pt x="8769738" y="1510330"/>
                </a:lnTo>
                <a:lnTo>
                  <a:pt x="8798425" y="1475317"/>
                </a:lnTo>
                <a:lnTo>
                  <a:pt x="8825380" y="1438890"/>
                </a:lnTo>
                <a:lnTo>
                  <a:pt x="8850540" y="1401113"/>
                </a:lnTo>
                <a:lnTo>
                  <a:pt x="8873842" y="1362048"/>
                </a:lnTo>
                <a:lnTo>
                  <a:pt x="8895224" y="1321757"/>
                </a:lnTo>
                <a:lnTo>
                  <a:pt x="8914622" y="1280303"/>
                </a:lnTo>
                <a:lnTo>
                  <a:pt x="8931974" y="1237749"/>
                </a:lnTo>
                <a:lnTo>
                  <a:pt x="8947216" y="1194157"/>
                </a:lnTo>
                <a:lnTo>
                  <a:pt x="8960286" y="1149591"/>
                </a:lnTo>
                <a:lnTo>
                  <a:pt x="8971121" y="1104112"/>
                </a:lnTo>
                <a:lnTo>
                  <a:pt x="8979657" y="1057783"/>
                </a:lnTo>
                <a:lnTo>
                  <a:pt x="8985833" y="1010667"/>
                </a:lnTo>
                <a:lnTo>
                  <a:pt x="8989584" y="962826"/>
                </a:lnTo>
                <a:lnTo>
                  <a:pt x="8990848" y="914323"/>
                </a:lnTo>
                <a:close/>
              </a:path>
            </a:pathLst>
          </a:custGeom>
          <a:solidFill>
            <a:srgbClr val="65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3773" y="3524475"/>
            <a:ext cx="8305165" cy="0"/>
          </a:xfrm>
          <a:custGeom>
            <a:avLst/>
            <a:gdLst/>
            <a:ahLst/>
            <a:cxnLst/>
            <a:rect l="l" t="t" r="r" b="b"/>
            <a:pathLst>
              <a:path w="8305165">
                <a:moveTo>
                  <a:pt x="0" y="0"/>
                </a:moveTo>
                <a:lnTo>
                  <a:pt x="8305114" y="0"/>
                </a:lnTo>
              </a:path>
            </a:pathLst>
          </a:custGeom>
          <a:ln w="502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00455" marR="5080" indent="-108839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Taylor’s Special </a:t>
            </a:r>
            <a:r>
              <a:rPr spc="-5" dirty="0"/>
              <a:t>Care  </a:t>
            </a:r>
            <a:r>
              <a:rPr spc="-10" dirty="0"/>
              <a:t>Services,</a:t>
            </a:r>
            <a:r>
              <a:rPr spc="25" dirty="0"/>
              <a:t> </a:t>
            </a:r>
            <a:r>
              <a:rPr spc="-5" dirty="0"/>
              <a:t>Inc.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09216" y="3828593"/>
            <a:ext cx="6416675" cy="15373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b="1" spc="-5" dirty="0">
                <a:latin typeface="Arial"/>
                <a:cs typeface="Arial"/>
              </a:rPr>
              <a:t>MEDICATION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ts val="3460"/>
              </a:lnSpc>
              <a:spcBef>
                <a:spcPts val="815"/>
              </a:spcBef>
            </a:pPr>
            <a:r>
              <a:rPr sz="3200" b="1" spc="-5" dirty="0">
                <a:latin typeface="Arial"/>
                <a:cs typeface="Arial"/>
              </a:rPr>
              <a:t>ADMINISTRATION,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MONITORING  AND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DOCUMENTATION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3600" y="6103619"/>
            <a:ext cx="1924648" cy="51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9690" y="6271672"/>
            <a:ext cx="1878330" cy="60134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45"/>
              </a:spcBef>
            </a:pPr>
            <a:r>
              <a:rPr sz="2000" b="1" spc="114" dirty="0">
                <a:latin typeface="Verdana"/>
                <a:cs typeface="Verdana"/>
              </a:rPr>
              <a:t>TSCS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850" spc="45" dirty="0">
                <a:latin typeface="Arial Black"/>
                <a:cs typeface="Arial Black"/>
              </a:rPr>
              <a:t>Taylor </a:t>
            </a:r>
            <a:r>
              <a:rPr sz="850" spc="50" dirty="0">
                <a:latin typeface="Arial Black"/>
                <a:cs typeface="Arial Black"/>
              </a:rPr>
              <a:t>Special Care</a:t>
            </a:r>
            <a:r>
              <a:rPr sz="850" spc="-65" dirty="0">
                <a:latin typeface="Arial Black"/>
                <a:cs typeface="Arial Black"/>
              </a:rPr>
              <a:t> </a:t>
            </a:r>
            <a:r>
              <a:rPr sz="850" spc="45" dirty="0">
                <a:latin typeface="Arial Black"/>
                <a:cs typeface="Arial Black"/>
              </a:rPr>
              <a:t>Services</a:t>
            </a:r>
            <a:endParaRPr sz="850">
              <a:latin typeface="Arial Black"/>
              <a:cs typeface="Arial Black"/>
            </a:endParaRPr>
          </a:p>
          <a:p>
            <a:pPr marR="15875" algn="ctr">
              <a:lnSpc>
                <a:spcPct val="100000"/>
              </a:lnSpc>
              <a:spcBef>
                <a:spcPts val="60"/>
              </a:spcBef>
            </a:pPr>
            <a:r>
              <a:rPr sz="600" spc="20" dirty="0">
                <a:latin typeface="Arial"/>
                <a:cs typeface="Arial"/>
              </a:rPr>
              <a:t>housing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15" dirty="0">
                <a:latin typeface="Arial"/>
                <a:cs typeface="Arial"/>
              </a:rPr>
              <a:t>staffing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counseling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on-going</a:t>
            </a:r>
            <a:r>
              <a:rPr sz="600" spc="-90" dirty="0">
                <a:latin typeface="Arial"/>
                <a:cs typeface="Arial"/>
              </a:rPr>
              <a:t> </a:t>
            </a:r>
            <a:r>
              <a:rPr sz="600" spc="20" dirty="0">
                <a:latin typeface="Arial"/>
                <a:cs typeface="Arial"/>
              </a:rPr>
              <a:t>support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59982" y="6181344"/>
            <a:ext cx="411444" cy="3885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8458" y="6181344"/>
            <a:ext cx="413384" cy="388620"/>
          </a:xfrm>
          <a:custGeom>
            <a:avLst/>
            <a:gdLst/>
            <a:ahLst/>
            <a:cxnLst/>
            <a:rect l="l" t="t" r="r" b="b"/>
            <a:pathLst>
              <a:path w="413384" h="388620">
                <a:moveTo>
                  <a:pt x="103619" y="0"/>
                </a:moveTo>
                <a:lnTo>
                  <a:pt x="0" y="388589"/>
                </a:lnTo>
                <a:lnTo>
                  <a:pt x="309341" y="388589"/>
                </a:lnTo>
                <a:lnTo>
                  <a:pt x="412968" y="0"/>
                </a:lnTo>
                <a:lnTo>
                  <a:pt x="103619" y="0"/>
                </a:lnTo>
                <a:close/>
              </a:path>
            </a:pathLst>
          </a:custGeom>
          <a:ln w="3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3600" y="6905183"/>
            <a:ext cx="1924648" cy="51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1310" y="6025911"/>
            <a:ext cx="2089785" cy="1009015"/>
          </a:xfrm>
          <a:custGeom>
            <a:avLst/>
            <a:gdLst/>
            <a:ahLst/>
            <a:cxnLst/>
            <a:rect l="l" t="t" r="r" b="b"/>
            <a:pathLst>
              <a:path w="2089785" h="1009015">
                <a:moveTo>
                  <a:pt x="0" y="0"/>
                </a:moveTo>
                <a:lnTo>
                  <a:pt x="0" y="1008804"/>
                </a:lnTo>
                <a:lnTo>
                  <a:pt x="2089221" y="1008804"/>
                </a:lnTo>
                <a:lnTo>
                  <a:pt x="20892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3600" y="6103619"/>
            <a:ext cx="1924648" cy="51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50669" y="6271672"/>
            <a:ext cx="777875" cy="31496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2000" b="1" spc="105" dirty="0">
                <a:latin typeface="Verdana"/>
                <a:cs typeface="Verdana"/>
              </a:rPr>
              <a:t>TS</a:t>
            </a:r>
            <a:r>
              <a:rPr sz="2000" b="1" spc="120" dirty="0">
                <a:latin typeface="Verdana"/>
                <a:cs typeface="Verdana"/>
              </a:rPr>
              <a:t>CS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6990" y="6619330"/>
            <a:ext cx="1903730" cy="2654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850" spc="45" dirty="0">
                <a:latin typeface="Arial Black"/>
                <a:cs typeface="Arial Black"/>
              </a:rPr>
              <a:t>Taylor </a:t>
            </a:r>
            <a:r>
              <a:rPr sz="850" spc="50" dirty="0">
                <a:latin typeface="Arial Black"/>
                <a:cs typeface="Arial Black"/>
              </a:rPr>
              <a:t>Special Care</a:t>
            </a:r>
            <a:r>
              <a:rPr sz="850" spc="-60" dirty="0">
                <a:latin typeface="Arial Black"/>
                <a:cs typeface="Arial Black"/>
              </a:rPr>
              <a:t> </a:t>
            </a:r>
            <a:r>
              <a:rPr sz="850" spc="45" dirty="0">
                <a:latin typeface="Arial Black"/>
                <a:cs typeface="Arial Black"/>
              </a:rPr>
              <a:t>Services</a:t>
            </a:r>
            <a:endParaRPr sz="8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20" dirty="0">
                <a:latin typeface="Arial"/>
                <a:cs typeface="Arial"/>
              </a:rPr>
              <a:t>housing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15" dirty="0">
                <a:latin typeface="Arial"/>
                <a:cs typeface="Arial"/>
              </a:rPr>
              <a:t>staffing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counseling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on-going</a:t>
            </a:r>
            <a:r>
              <a:rPr sz="600" spc="-85" dirty="0">
                <a:latin typeface="Arial"/>
                <a:cs typeface="Arial"/>
              </a:rPr>
              <a:t> </a:t>
            </a:r>
            <a:r>
              <a:rPr sz="600" spc="20" dirty="0">
                <a:latin typeface="Arial"/>
                <a:cs typeface="Arial"/>
              </a:rPr>
              <a:t>support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59982" y="6181344"/>
            <a:ext cx="411444" cy="3885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3600" y="6905183"/>
            <a:ext cx="1924648" cy="51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6266" y="6144768"/>
            <a:ext cx="1278529" cy="4404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6659" y="6457167"/>
            <a:ext cx="908227" cy="1249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89136" y="6456407"/>
            <a:ext cx="845819" cy="0"/>
          </a:xfrm>
          <a:custGeom>
            <a:avLst/>
            <a:gdLst/>
            <a:ahLst/>
            <a:cxnLst/>
            <a:rect l="l" t="t" r="r" b="b"/>
            <a:pathLst>
              <a:path w="845819">
                <a:moveTo>
                  <a:pt x="0" y="0"/>
                </a:moveTo>
                <a:lnTo>
                  <a:pt x="845748" y="0"/>
                </a:lnTo>
              </a:path>
            </a:pathLst>
          </a:custGeom>
          <a:ln w="2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59400" y="6025905"/>
            <a:ext cx="621740" cy="10148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01227" y="6292582"/>
            <a:ext cx="1958181" cy="7482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39998" y="6025905"/>
            <a:ext cx="615644" cy="10148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1366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Administration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7282" y="1807319"/>
            <a:ext cx="8360409" cy="45789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30"/>
              </a:spcBef>
              <a:buClr>
                <a:srgbClr val="996565"/>
              </a:buClr>
              <a:buSzPct val="7777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following procedure </a:t>
            </a:r>
            <a:r>
              <a:rPr sz="1800" spc="-5" dirty="0">
                <a:latin typeface="Arial"/>
                <a:cs typeface="Arial"/>
              </a:rPr>
              <a:t>MUST be </a:t>
            </a:r>
            <a:r>
              <a:rPr sz="1800" spc="-15" dirty="0">
                <a:latin typeface="Arial"/>
                <a:cs typeface="Arial"/>
              </a:rPr>
              <a:t>followed </a:t>
            </a:r>
            <a:r>
              <a:rPr sz="1800" spc="-20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Dispensing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Medications: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Dispense </a:t>
            </a:r>
            <a:r>
              <a:rPr sz="1800" spc="-10" dirty="0">
                <a:latin typeface="Arial"/>
                <a:cs typeface="Arial"/>
              </a:rPr>
              <a:t>medications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clean, well-lighted place, </a:t>
            </a:r>
            <a:r>
              <a:rPr sz="1800" spc="-15" dirty="0">
                <a:latin typeface="Arial"/>
                <a:cs typeface="Arial"/>
              </a:rPr>
              <a:t>away </a:t>
            </a:r>
            <a:r>
              <a:rPr sz="1800" spc="-5" dirty="0">
                <a:latin typeface="Arial"/>
                <a:cs typeface="Arial"/>
              </a:rPr>
              <a:t>from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others.</a:t>
            </a:r>
            <a:endParaRPr sz="1800">
              <a:latin typeface="Arial"/>
              <a:cs typeface="Arial"/>
            </a:endParaRPr>
          </a:p>
          <a:p>
            <a:pPr marL="756285" marR="675640" lvl="1" indent="-287020">
              <a:lnSpc>
                <a:spcPct val="100000"/>
              </a:lnSpc>
              <a:spcBef>
                <a:spcPts val="434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Make sure others know </a:t>
            </a:r>
            <a:r>
              <a:rPr sz="1800" spc="-15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0" dirty="0">
                <a:latin typeface="Arial"/>
                <a:cs typeface="Arial"/>
              </a:rPr>
              <a:t>about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administer medications </a:t>
            </a:r>
            <a:r>
              <a:rPr sz="1800" spc="-10" dirty="0">
                <a:latin typeface="Arial"/>
                <a:cs typeface="Arial"/>
              </a:rPr>
              <a:t>and  cannot 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interrupted.</a:t>
            </a:r>
            <a:endParaRPr sz="1800">
              <a:latin typeface="Arial"/>
              <a:cs typeface="Arial"/>
            </a:endParaRPr>
          </a:p>
          <a:p>
            <a:pPr marL="756285" marR="42545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at </a:t>
            </a:r>
            <a:r>
              <a:rPr sz="1800" spc="-10" dirty="0">
                <a:latin typeface="Arial"/>
                <a:cs typeface="Arial"/>
              </a:rPr>
              <a:t>any </a:t>
            </a:r>
            <a:r>
              <a:rPr sz="1800" spc="-5" dirty="0">
                <a:latin typeface="Arial"/>
                <a:cs typeface="Arial"/>
              </a:rPr>
              <a:t>time </a:t>
            </a:r>
            <a:r>
              <a:rPr sz="1800" spc="-15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must leave the area in the process of giving medications,  </a:t>
            </a:r>
            <a:r>
              <a:rPr sz="1800" spc="-15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must lock all </a:t>
            </a:r>
            <a:r>
              <a:rPr sz="1800" spc="-10" dirty="0">
                <a:latin typeface="Arial"/>
                <a:cs typeface="Arial"/>
              </a:rPr>
              <a:t>medications </a:t>
            </a:r>
            <a:r>
              <a:rPr sz="1800" spc="-5" dirty="0">
                <a:latin typeface="Arial"/>
                <a:cs typeface="Arial"/>
              </a:rPr>
              <a:t>in the </a:t>
            </a:r>
            <a:r>
              <a:rPr sz="1800" spc="-10" dirty="0">
                <a:latin typeface="Arial"/>
                <a:cs typeface="Arial"/>
              </a:rPr>
              <a:t>cabinet </a:t>
            </a:r>
            <a:r>
              <a:rPr sz="1800" spc="-5" dirty="0">
                <a:latin typeface="Arial"/>
                <a:cs typeface="Arial"/>
              </a:rPr>
              <a:t>before leaving the area  (licensed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settings).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Make sure </a:t>
            </a:r>
            <a:r>
              <a:rPr sz="1800" spc="-10" dirty="0">
                <a:latin typeface="Arial"/>
                <a:cs typeface="Arial"/>
              </a:rPr>
              <a:t>hands </a:t>
            </a:r>
            <a:r>
              <a:rPr sz="1800" spc="-5" dirty="0">
                <a:latin typeface="Arial"/>
                <a:cs typeface="Arial"/>
              </a:rPr>
              <a:t>are clean before </a:t>
            </a:r>
            <a:r>
              <a:rPr sz="1800" spc="-10" dirty="0">
                <a:latin typeface="Arial"/>
                <a:cs typeface="Arial"/>
              </a:rPr>
              <a:t>preparing and </a:t>
            </a:r>
            <a:r>
              <a:rPr sz="1800" spc="-5" dirty="0">
                <a:latin typeface="Arial"/>
                <a:cs typeface="Arial"/>
              </a:rPr>
              <a:t>administering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medication.</a:t>
            </a:r>
            <a:endParaRPr sz="1800">
              <a:latin typeface="Arial"/>
              <a:cs typeface="Arial"/>
            </a:endParaRPr>
          </a:p>
          <a:p>
            <a:pPr marL="756285" marR="541020" lvl="1" indent="-287020">
              <a:lnSpc>
                <a:spcPct val="100000"/>
              </a:lnSpc>
              <a:spcBef>
                <a:spcPts val="434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Check the medication record </a:t>
            </a:r>
            <a:r>
              <a:rPr sz="1800" spc="-10" dirty="0">
                <a:latin typeface="Arial"/>
                <a:cs typeface="Arial"/>
              </a:rPr>
              <a:t>sheet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make sure </a:t>
            </a:r>
            <a:r>
              <a:rPr sz="1800" spc="-10" dirty="0">
                <a:latin typeface="Arial"/>
                <a:cs typeface="Arial"/>
              </a:rPr>
              <a:t>another staff has not  already </a:t>
            </a:r>
            <a:r>
              <a:rPr sz="1800" spc="-5" dirty="0">
                <a:latin typeface="Arial"/>
                <a:cs typeface="Arial"/>
              </a:rPr>
              <a:t>given the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medication.</a:t>
            </a:r>
            <a:endParaRPr sz="1800">
              <a:latin typeface="Arial"/>
              <a:cs typeface="Arial"/>
            </a:endParaRPr>
          </a:p>
          <a:p>
            <a:pPr marL="756285" marR="208915" lvl="1" indent="-287020" algn="just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Check the medication record </a:t>
            </a:r>
            <a:r>
              <a:rPr sz="1800" spc="-10" dirty="0">
                <a:latin typeface="Arial"/>
                <a:cs typeface="Arial"/>
              </a:rPr>
              <a:t>sheet </a:t>
            </a:r>
            <a:r>
              <a:rPr sz="1800" spc="-5" dirty="0">
                <a:latin typeface="Arial"/>
                <a:cs typeface="Arial"/>
              </a:rPr>
              <a:t>for the </a:t>
            </a:r>
            <a:r>
              <a:rPr sz="1800" spc="-15" dirty="0">
                <a:latin typeface="Arial"/>
                <a:cs typeface="Arial"/>
              </a:rPr>
              <a:t>person’s </a:t>
            </a:r>
            <a:r>
              <a:rPr sz="1800" spc="-5" dirty="0">
                <a:latin typeface="Arial"/>
                <a:cs typeface="Arial"/>
              </a:rPr>
              <a:t>medication </a:t>
            </a:r>
            <a:r>
              <a:rPr sz="1800" spc="-10" dirty="0">
                <a:latin typeface="Arial"/>
                <a:cs typeface="Arial"/>
              </a:rPr>
              <a:t>type, </a:t>
            </a:r>
            <a:r>
              <a:rPr sz="1800" spc="-5" dirty="0">
                <a:latin typeface="Arial"/>
                <a:cs typeface="Arial"/>
              </a:rPr>
              <a:t>time  </a:t>
            </a:r>
            <a:r>
              <a:rPr sz="1800" spc="-10" dirty="0">
                <a:latin typeface="Arial"/>
                <a:cs typeface="Arial"/>
              </a:rPr>
              <a:t>and dose. </a:t>
            </a:r>
            <a:r>
              <a:rPr sz="1800" spc="-5" dirty="0">
                <a:latin typeface="Arial"/>
                <a:cs typeface="Arial"/>
              </a:rPr>
              <a:t>Make sure it is </a:t>
            </a:r>
            <a:r>
              <a:rPr sz="1800" spc="-10" dirty="0">
                <a:latin typeface="Arial"/>
                <a:cs typeface="Arial"/>
              </a:rPr>
              <a:t>not different </a:t>
            </a:r>
            <a:r>
              <a:rPr sz="1800" spc="-5" dirty="0">
                <a:latin typeface="Arial"/>
                <a:cs typeface="Arial"/>
              </a:rPr>
              <a:t>from the last time </a:t>
            </a:r>
            <a:r>
              <a:rPr sz="1800" spc="-15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passed this  </a:t>
            </a:r>
            <a:r>
              <a:rPr sz="1800" spc="-10" dirty="0">
                <a:latin typeface="Arial"/>
                <a:cs typeface="Arial"/>
              </a:rPr>
              <a:t>medication!</a:t>
            </a:r>
            <a:endParaRPr sz="1800">
              <a:latin typeface="Arial"/>
              <a:cs typeface="Arial"/>
            </a:endParaRPr>
          </a:p>
          <a:p>
            <a:pPr marL="756285" marR="29209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Check the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label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 the medication </a:t>
            </a:r>
            <a:r>
              <a:rPr sz="1800" spc="-10" dirty="0">
                <a:latin typeface="Arial"/>
                <a:cs typeface="Arial"/>
              </a:rPr>
              <a:t>container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make sure that this matches  the Med </a:t>
            </a:r>
            <a:r>
              <a:rPr sz="1800" spc="-10" dirty="0">
                <a:latin typeface="Arial"/>
                <a:cs typeface="Arial"/>
              </a:rPr>
              <a:t>Sheet </a:t>
            </a:r>
            <a:r>
              <a:rPr sz="1800" dirty="0">
                <a:latin typeface="Arial"/>
                <a:cs typeface="Arial"/>
              </a:rPr>
              <a:t>so </a:t>
            </a:r>
            <a:r>
              <a:rPr sz="1800" spc="-5" dirty="0">
                <a:latin typeface="Arial"/>
                <a:cs typeface="Arial"/>
              </a:rPr>
              <a:t>that the </a:t>
            </a:r>
            <a:r>
              <a:rPr sz="1800" spc="-10" dirty="0">
                <a:latin typeface="Arial"/>
                <a:cs typeface="Arial"/>
              </a:rPr>
              <a:t>Right </a:t>
            </a:r>
            <a:r>
              <a:rPr sz="1800" spc="-5" dirty="0">
                <a:latin typeface="Arial"/>
                <a:cs typeface="Arial"/>
              </a:rPr>
              <a:t>Medication in the Right Dose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given.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1366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Administration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476" y="1862181"/>
            <a:ext cx="8147050" cy="474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36550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7777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following procedure </a:t>
            </a:r>
            <a:r>
              <a:rPr sz="1800" spc="-5" dirty="0">
                <a:latin typeface="Arial"/>
                <a:cs typeface="Arial"/>
              </a:rPr>
              <a:t>MUST be </a:t>
            </a:r>
            <a:r>
              <a:rPr sz="1800" spc="-15" dirty="0">
                <a:latin typeface="Arial"/>
                <a:cs typeface="Arial"/>
              </a:rPr>
              <a:t>followed </a:t>
            </a:r>
            <a:r>
              <a:rPr sz="1800" spc="-20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Dispensing </a:t>
            </a:r>
            <a:r>
              <a:rPr sz="1800" spc="-10" dirty="0">
                <a:latin typeface="Arial"/>
                <a:cs typeface="Arial"/>
              </a:rPr>
              <a:t>Medications  </a:t>
            </a:r>
            <a:r>
              <a:rPr sz="1800" spc="-5" dirty="0">
                <a:latin typeface="Arial"/>
                <a:cs typeface="Arial"/>
              </a:rPr>
              <a:t>(Cont’d):</a:t>
            </a:r>
            <a:endParaRPr sz="1800">
              <a:latin typeface="Arial"/>
              <a:cs typeface="Arial"/>
            </a:endParaRPr>
          </a:p>
          <a:p>
            <a:pPr marL="756285" marR="71755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Follow directions for </a:t>
            </a:r>
            <a:r>
              <a:rPr sz="1800" spc="-10" dirty="0">
                <a:latin typeface="Arial"/>
                <a:cs typeface="Arial"/>
              </a:rPr>
              <a:t>dispensing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medication. </a:t>
            </a:r>
            <a:r>
              <a:rPr sz="1800" spc="-5" dirty="0">
                <a:latin typeface="Arial"/>
                <a:cs typeface="Arial"/>
              </a:rPr>
              <a:t>There may be  instructions such as, “Shake </a:t>
            </a:r>
            <a:r>
              <a:rPr sz="1800" spc="-15" dirty="0">
                <a:latin typeface="Arial"/>
                <a:cs typeface="Arial"/>
              </a:rPr>
              <a:t>Well” </a:t>
            </a:r>
            <a:r>
              <a:rPr sz="1800" spc="-5" dirty="0">
                <a:latin typeface="Arial"/>
                <a:cs typeface="Arial"/>
              </a:rPr>
              <a:t>or “Give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full glass of </a:t>
            </a:r>
            <a:r>
              <a:rPr sz="1800" spc="-25" dirty="0">
                <a:latin typeface="Arial"/>
                <a:cs typeface="Arial"/>
              </a:rPr>
              <a:t>water.” </a:t>
            </a:r>
            <a:r>
              <a:rPr sz="1800" dirty="0">
                <a:latin typeface="Arial"/>
                <a:cs typeface="Arial"/>
              </a:rPr>
              <a:t>If a  </a:t>
            </a:r>
            <a:r>
              <a:rPr sz="1800" spc="-5" dirty="0">
                <a:latin typeface="Arial"/>
                <a:cs typeface="Arial"/>
              </a:rPr>
              <a:t>measured dose is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 given such as,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liquid </a:t>
            </a:r>
            <a:r>
              <a:rPr sz="1800" spc="-5" dirty="0">
                <a:latin typeface="Arial"/>
                <a:cs typeface="Arial"/>
              </a:rPr>
              <a:t>medication,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always 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use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measuring </a:t>
            </a:r>
            <a:r>
              <a:rPr sz="1800" spc="-10" dirty="0">
                <a:latin typeface="Arial"/>
                <a:cs typeface="Arial"/>
              </a:rPr>
              <a:t>spoon/cup/dropper designed </a:t>
            </a:r>
            <a:r>
              <a:rPr sz="1800" spc="-5" dirty="0">
                <a:latin typeface="Arial"/>
                <a:cs typeface="Arial"/>
              </a:rPr>
              <a:t>for that </a:t>
            </a:r>
            <a:r>
              <a:rPr sz="1800" spc="-10" dirty="0">
                <a:latin typeface="Arial"/>
                <a:cs typeface="Arial"/>
              </a:rPr>
              <a:t>purpose, never </a:t>
            </a:r>
            <a:r>
              <a:rPr sz="1800" dirty="0">
                <a:latin typeface="Arial"/>
                <a:cs typeface="Arial"/>
              </a:rPr>
              <a:t>a  </a:t>
            </a:r>
            <a:r>
              <a:rPr sz="1800" spc="-5" dirty="0">
                <a:latin typeface="Arial"/>
                <a:cs typeface="Arial"/>
              </a:rPr>
              <a:t>kitchen </a:t>
            </a:r>
            <a:r>
              <a:rPr sz="1800" spc="-10" dirty="0">
                <a:latin typeface="Arial"/>
                <a:cs typeface="Arial"/>
              </a:rPr>
              <a:t>teaspoon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tablespoon.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Do </a:t>
            </a:r>
            <a:r>
              <a:rPr sz="1800" spc="-10" dirty="0">
                <a:latin typeface="Arial"/>
                <a:cs typeface="Arial"/>
              </a:rPr>
              <a:t>not prepare </a:t>
            </a:r>
            <a:r>
              <a:rPr sz="1800" spc="-5" dirty="0">
                <a:latin typeface="Arial"/>
                <a:cs typeface="Arial"/>
              </a:rPr>
              <a:t>more than </a:t>
            </a:r>
            <a:r>
              <a:rPr sz="1800" spc="-10" dirty="0">
                <a:latin typeface="Arial"/>
                <a:cs typeface="Arial"/>
              </a:rPr>
              <a:t>one </a:t>
            </a:r>
            <a:r>
              <a:rPr sz="1800" spc="-5" dirty="0">
                <a:latin typeface="Arial"/>
                <a:cs typeface="Arial"/>
              </a:rPr>
              <a:t>medication at the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time!</a:t>
            </a:r>
            <a:endParaRPr sz="1800">
              <a:latin typeface="Arial"/>
              <a:cs typeface="Arial"/>
            </a:endParaRPr>
          </a:p>
          <a:p>
            <a:pPr marL="756285" marR="550545" lvl="1" indent="-287020">
              <a:lnSpc>
                <a:spcPct val="100000"/>
              </a:lnSpc>
              <a:spcBef>
                <a:spcPts val="434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Make sure </a:t>
            </a:r>
            <a:r>
              <a:rPr sz="1800" spc="-15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have the </a:t>
            </a:r>
            <a:r>
              <a:rPr sz="1800" spc="-10" dirty="0">
                <a:latin typeface="Arial"/>
                <a:cs typeface="Arial"/>
              </a:rPr>
              <a:t>Right </a:t>
            </a:r>
            <a:r>
              <a:rPr sz="1800" spc="-5" dirty="0">
                <a:latin typeface="Arial"/>
                <a:cs typeface="Arial"/>
              </a:rPr>
              <a:t>Person. Have the person came or be  </a:t>
            </a:r>
            <a:r>
              <a:rPr sz="1800" spc="-10" dirty="0">
                <a:latin typeface="Arial"/>
                <a:cs typeface="Arial"/>
              </a:rPr>
              <a:t>brought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you.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Give the medication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person.</a:t>
            </a:r>
            <a:endParaRPr sz="1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oral </a:t>
            </a:r>
            <a:r>
              <a:rPr sz="1800" spc="-10" dirty="0">
                <a:latin typeface="Arial"/>
                <a:cs typeface="Arial"/>
              </a:rPr>
              <a:t>medication, </a:t>
            </a:r>
            <a:r>
              <a:rPr sz="1800" spc="-5" dirty="0">
                <a:latin typeface="Arial"/>
                <a:cs typeface="Arial"/>
              </a:rPr>
              <a:t>make sure the person </a:t>
            </a:r>
            <a:r>
              <a:rPr sz="1800" spc="-10" dirty="0">
                <a:latin typeface="Arial"/>
                <a:cs typeface="Arial"/>
              </a:rPr>
              <a:t>has swallowed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medication, 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enough </a:t>
            </a:r>
            <a:r>
              <a:rPr sz="1800" spc="-15" dirty="0">
                <a:latin typeface="Arial"/>
                <a:cs typeface="Arial"/>
              </a:rPr>
              <a:t>water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help </a:t>
            </a:r>
            <a:r>
              <a:rPr sz="1800" spc="-5" dirty="0">
                <a:latin typeface="Arial"/>
                <a:cs typeface="Arial"/>
              </a:rPr>
              <a:t>it be carried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stomach,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just part of the  </a:t>
            </a:r>
            <a:r>
              <a:rPr sz="1800" spc="-15" dirty="0">
                <a:latin typeface="Arial"/>
                <a:cs typeface="Arial"/>
              </a:rPr>
              <a:t>way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down.</a:t>
            </a:r>
            <a:endParaRPr sz="1800">
              <a:latin typeface="Arial"/>
              <a:cs typeface="Arial"/>
            </a:endParaRPr>
          </a:p>
          <a:p>
            <a:pPr marL="756285" marR="462915" lvl="1" indent="-287020">
              <a:lnSpc>
                <a:spcPct val="100000"/>
              </a:lnSpc>
              <a:spcBef>
                <a:spcPts val="434"/>
              </a:spcBef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Sign the medication record </a:t>
            </a:r>
            <a:r>
              <a:rPr sz="1800" spc="-10" dirty="0">
                <a:latin typeface="Arial"/>
                <a:cs typeface="Arial"/>
              </a:rPr>
              <a:t>sheet </a:t>
            </a:r>
            <a:r>
              <a:rPr sz="1800" spc="-5" dirty="0">
                <a:latin typeface="Arial"/>
                <a:cs typeface="Arial"/>
              </a:rPr>
              <a:t>immediately after the medication is  </a:t>
            </a:r>
            <a:r>
              <a:rPr sz="1800" spc="-10" dirty="0">
                <a:latin typeface="Arial"/>
                <a:cs typeface="Arial"/>
              </a:rPr>
              <a:t>given.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1366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Administration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476" y="1860659"/>
            <a:ext cx="811657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91540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following </a:t>
            </a:r>
            <a:r>
              <a:rPr sz="2000" dirty="0">
                <a:latin typeface="Arial"/>
                <a:cs typeface="Arial"/>
              </a:rPr>
              <a:t>procedure MUST be </a:t>
            </a:r>
            <a:r>
              <a:rPr sz="2000" spc="-5" dirty="0">
                <a:latin typeface="Arial"/>
                <a:cs typeface="Arial"/>
              </a:rPr>
              <a:t>followed </a:t>
            </a:r>
            <a:r>
              <a:rPr sz="2000" dirty="0">
                <a:latin typeface="Arial"/>
                <a:cs typeface="Arial"/>
              </a:rPr>
              <a:t>when Dispensing  Medications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(Cont’d):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Never </a:t>
            </a:r>
            <a:r>
              <a:rPr sz="2000" b="1" dirty="0">
                <a:latin typeface="Arial"/>
                <a:cs typeface="Arial"/>
              </a:rPr>
              <a:t>sign a </a:t>
            </a:r>
            <a:r>
              <a:rPr sz="2000" b="1" spc="-5" dirty="0">
                <a:latin typeface="Arial"/>
                <a:cs typeface="Arial"/>
              </a:rPr>
              <a:t>med </a:t>
            </a:r>
            <a:r>
              <a:rPr sz="2000" b="1" dirty="0">
                <a:latin typeface="Arial"/>
                <a:cs typeface="Arial"/>
              </a:rPr>
              <a:t>sheet before the medication </a:t>
            </a:r>
            <a:r>
              <a:rPr sz="2000" b="1" spc="-5" dirty="0">
                <a:latin typeface="Arial"/>
                <a:cs typeface="Arial"/>
              </a:rPr>
              <a:t>is </a:t>
            </a:r>
            <a:r>
              <a:rPr sz="2000" b="1" dirty="0">
                <a:latin typeface="Arial"/>
                <a:cs typeface="Arial"/>
              </a:rPr>
              <a:t>actually  </a:t>
            </a:r>
            <a:r>
              <a:rPr sz="2000" b="1" spc="-5" dirty="0">
                <a:latin typeface="Arial"/>
                <a:cs typeface="Arial"/>
              </a:rPr>
              <a:t>given, in </a:t>
            </a:r>
            <a:r>
              <a:rPr sz="2000" b="1" dirty="0">
                <a:latin typeface="Arial"/>
                <a:cs typeface="Arial"/>
              </a:rPr>
              <a:t>case something happens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dirty="0">
                <a:latin typeface="Arial"/>
                <a:cs typeface="Arial"/>
              </a:rPr>
              <a:t>the process of </a:t>
            </a:r>
            <a:r>
              <a:rPr sz="2000" b="1" spc="-5" dirty="0">
                <a:latin typeface="Arial"/>
                <a:cs typeface="Arial"/>
              </a:rPr>
              <a:t>giving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it.</a:t>
            </a:r>
            <a:endParaRPr sz="2000">
              <a:latin typeface="Arial"/>
              <a:cs typeface="Arial"/>
            </a:endParaRPr>
          </a:p>
          <a:p>
            <a:pPr marL="756285" marR="264160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person refuses or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unable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take the medication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  reason, </a:t>
            </a:r>
            <a:r>
              <a:rPr sz="2000" spc="-5" dirty="0">
                <a:latin typeface="Arial"/>
                <a:cs typeface="Arial"/>
              </a:rPr>
              <a:t>follow </a:t>
            </a:r>
            <a:r>
              <a:rPr sz="2000" dirty="0">
                <a:latin typeface="Arial"/>
                <a:cs typeface="Arial"/>
              </a:rPr>
              <a:t>the missed medication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procedure.</a:t>
            </a:r>
            <a:endParaRPr sz="2000">
              <a:latin typeface="Arial"/>
              <a:cs typeface="Arial"/>
            </a:endParaRPr>
          </a:p>
          <a:p>
            <a:pPr marL="756285" marR="975994" lvl="1" indent="-287020" algn="just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Make sure that </a:t>
            </a: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medication </a:t>
            </a:r>
            <a:r>
              <a:rPr sz="2000" spc="-5" dirty="0">
                <a:latin typeface="Arial"/>
                <a:cs typeface="Arial"/>
              </a:rPr>
              <a:t>is given, </a:t>
            </a:r>
            <a:r>
              <a:rPr sz="2000" dirty="0">
                <a:latin typeface="Arial"/>
                <a:cs typeface="Arial"/>
              </a:rPr>
              <a:t>the container </a:t>
            </a:r>
            <a:r>
              <a:rPr sz="2000" spc="-5" dirty="0">
                <a:latin typeface="Arial"/>
                <a:cs typeface="Arial"/>
              </a:rPr>
              <a:t>is  </a:t>
            </a:r>
            <a:r>
              <a:rPr sz="2000" dirty="0">
                <a:latin typeface="Arial"/>
                <a:cs typeface="Arial"/>
              </a:rPr>
              <a:t>secured, any </a:t>
            </a:r>
            <a:r>
              <a:rPr sz="2000" spc="-5" dirty="0">
                <a:latin typeface="Arial"/>
                <a:cs typeface="Arial"/>
              </a:rPr>
              <a:t>spills </a:t>
            </a:r>
            <a:r>
              <a:rPr sz="2000" dirty="0">
                <a:latin typeface="Arial"/>
                <a:cs typeface="Arial"/>
              </a:rPr>
              <a:t>are cleaned up, and the medication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  </a:t>
            </a:r>
            <a:r>
              <a:rPr sz="2000" dirty="0">
                <a:latin typeface="Arial"/>
                <a:cs typeface="Arial"/>
              </a:rPr>
              <a:t>returned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the proper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place.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44878" y="5035399"/>
            <a:ext cx="1447679" cy="1430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7350759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Major </a:t>
            </a:r>
            <a:r>
              <a:rPr sz="4200" b="0" spc="-5" dirty="0">
                <a:latin typeface="Arial"/>
                <a:cs typeface="Arial"/>
              </a:rPr>
              <a:t>Routes </a:t>
            </a:r>
            <a:r>
              <a:rPr sz="4200" b="0" dirty="0">
                <a:latin typeface="Arial"/>
                <a:cs typeface="Arial"/>
              </a:rPr>
              <a:t>&amp; Dosage</a:t>
            </a:r>
            <a:r>
              <a:rPr sz="4200" b="0" spc="-90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Forms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476" y="1860659"/>
            <a:ext cx="8002905" cy="447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970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The oral (by mouth) method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the most prescribed method of</a:t>
            </a:r>
            <a:r>
              <a:rPr sz="2000" spc="-2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taking  medications. </a:t>
            </a:r>
            <a:r>
              <a:rPr sz="2000" spc="-5" dirty="0">
                <a:latin typeface="Arial"/>
                <a:cs typeface="Arial"/>
              </a:rPr>
              <a:t>Review with </a:t>
            </a:r>
            <a:r>
              <a:rPr sz="2000" dirty="0">
                <a:latin typeface="Arial"/>
                <a:cs typeface="Arial"/>
              </a:rPr>
              <a:t>manager how </a:t>
            </a:r>
            <a:r>
              <a:rPr sz="2000" spc="-5" dirty="0">
                <a:latin typeface="Arial"/>
                <a:cs typeface="Arial"/>
              </a:rPr>
              <a:t>to give </a:t>
            </a:r>
            <a:r>
              <a:rPr sz="2000" dirty="0">
                <a:latin typeface="Arial"/>
                <a:cs typeface="Arial"/>
              </a:rPr>
              <a:t>the topical, </a:t>
            </a:r>
            <a:r>
              <a:rPr sz="2000" spc="-5" dirty="0">
                <a:latin typeface="Arial"/>
                <a:cs typeface="Arial"/>
              </a:rPr>
              <a:t>eye, </a:t>
            </a:r>
            <a:r>
              <a:rPr sz="2000" spc="-25" dirty="0">
                <a:latin typeface="Arial"/>
                <a:cs typeface="Arial"/>
              </a:rPr>
              <a:t>ear,  </a:t>
            </a:r>
            <a:r>
              <a:rPr sz="2000" dirty="0">
                <a:latin typeface="Arial"/>
                <a:cs typeface="Arial"/>
              </a:rPr>
              <a:t>nose, rectal and </a:t>
            </a:r>
            <a:r>
              <a:rPr sz="2000" spc="-5" dirty="0">
                <a:latin typeface="Arial"/>
                <a:cs typeface="Arial"/>
              </a:rPr>
              <a:t>vaginal </a:t>
            </a:r>
            <a:r>
              <a:rPr sz="2000" dirty="0">
                <a:latin typeface="Arial"/>
                <a:cs typeface="Arial"/>
              </a:rPr>
              <a:t>medications. </a:t>
            </a:r>
            <a:r>
              <a:rPr sz="2000" spc="-5" dirty="0">
                <a:latin typeface="Arial"/>
                <a:cs typeface="Arial"/>
              </a:rPr>
              <a:t>Always review </a:t>
            </a:r>
            <a:r>
              <a:rPr sz="2000" dirty="0">
                <a:latin typeface="Arial"/>
                <a:cs typeface="Arial"/>
              </a:rPr>
              <a:t>the correct  procedure before </a:t>
            </a:r>
            <a:r>
              <a:rPr sz="2000" spc="-5" dirty="0">
                <a:latin typeface="Arial"/>
                <a:cs typeface="Arial"/>
              </a:rPr>
              <a:t>giving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medications.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96565"/>
              </a:buClr>
              <a:buFont typeface="Wingdings"/>
              <a:buChar char=""/>
            </a:pPr>
            <a:endParaRPr sz="29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Dosage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Forms: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35" dirty="0">
                <a:latin typeface="Arial"/>
                <a:cs typeface="Arial"/>
              </a:rPr>
              <a:t>Tablets </a:t>
            </a:r>
            <a:r>
              <a:rPr sz="2000" dirty="0">
                <a:latin typeface="Arial"/>
                <a:cs typeface="Arial"/>
              </a:rPr>
              <a:t>– such as aspirin 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Tylenol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Capsules – such as some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vitamins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Ointments/Creams </a:t>
            </a:r>
            <a:r>
              <a:rPr sz="2000" dirty="0">
                <a:latin typeface="Arial"/>
                <a:cs typeface="Arial"/>
              </a:rPr>
              <a:t>– these stay on the skin and dissolve </a:t>
            </a:r>
            <a:r>
              <a:rPr sz="2000" spc="-5" dirty="0">
                <a:latin typeface="Arial"/>
                <a:cs typeface="Arial"/>
              </a:rPr>
              <a:t>into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skin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Suppositories – such as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Dulcolax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Liquids – such as cough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syrup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Inhalers – such as some asthma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medication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35255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Dosage</a:t>
            </a:r>
            <a:r>
              <a:rPr sz="4200" b="0" spc="-100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Forms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476" y="1800321"/>
            <a:ext cx="8100695" cy="392684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Dosage Forms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(Cont’d):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Patches – such as heart medication </a:t>
            </a:r>
            <a:r>
              <a:rPr sz="2000" spc="-5" dirty="0">
                <a:latin typeface="Arial"/>
                <a:cs typeface="Arial"/>
              </a:rPr>
              <a:t>[***Note: NEVER </a:t>
            </a:r>
            <a:r>
              <a:rPr sz="2000" dirty="0">
                <a:latin typeface="Arial"/>
                <a:cs typeface="Arial"/>
              </a:rPr>
              <a:t>touch the  part of the patch where the medication is. </a:t>
            </a:r>
            <a:r>
              <a:rPr sz="2000" spc="-60" dirty="0">
                <a:latin typeface="Arial"/>
                <a:cs typeface="Arial"/>
              </a:rPr>
              <a:t>You </a:t>
            </a:r>
            <a:r>
              <a:rPr sz="2000" dirty="0">
                <a:latin typeface="Arial"/>
                <a:cs typeface="Arial"/>
              </a:rPr>
              <a:t>may only touch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sticky adhesive. Otherwise, the medication could be absorbed  through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your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skin.]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9CCFF"/>
              </a:buClr>
              <a:buFont typeface="Wingdings"/>
              <a:buChar char=""/>
            </a:pPr>
            <a:endParaRPr sz="2900">
              <a:latin typeface="Times New Roman"/>
              <a:cs typeface="Times New Roman"/>
            </a:endParaRPr>
          </a:p>
          <a:p>
            <a:pPr marL="756285" marR="56515" lvl="1" indent="-287020">
              <a:lnSpc>
                <a:spcPct val="100000"/>
              </a:lnSpc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Medications can </a:t>
            </a:r>
            <a:r>
              <a:rPr sz="2000" spc="-5" dirty="0">
                <a:latin typeface="Arial"/>
                <a:cs typeface="Arial"/>
              </a:rPr>
              <a:t>have </a:t>
            </a:r>
            <a:r>
              <a:rPr sz="2000" dirty="0">
                <a:latin typeface="Arial"/>
                <a:cs typeface="Arial"/>
              </a:rPr>
              <a:t>a thick outer coating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protect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from  stomach acids. Those medications are meant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dissolve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the  small intestine. Do not crush or cut 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medication </a:t>
            </a:r>
            <a:r>
              <a:rPr sz="2000" spc="-5" dirty="0">
                <a:latin typeface="Arial"/>
                <a:cs typeface="Arial"/>
              </a:rPr>
              <a:t>in half. </a:t>
            </a:r>
            <a:r>
              <a:rPr sz="2000" dirty="0">
                <a:latin typeface="Arial"/>
                <a:cs typeface="Arial"/>
              </a:rPr>
              <a:t>Also,  capsules may </a:t>
            </a:r>
            <a:r>
              <a:rPr sz="2000" spc="-5" dirty="0">
                <a:latin typeface="Arial"/>
                <a:cs typeface="Arial"/>
              </a:rPr>
              <a:t>have time </a:t>
            </a:r>
            <a:r>
              <a:rPr sz="2000" dirty="0">
                <a:latin typeface="Arial"/>
                <a:cs typeface="Arial"/>
              </a:rPr>
              <a:t>released medications that should not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  broken. </a:t>
            </a:r>
            <a:r>
              <a:rPr sz="2000" spc="-5" dirty="0">
                <a:latin typeface="Arial"/>
                <a:cs typeface="Arial"/>
              </a:rPr>
              <a:t>It will </a:t>
            </a:r>
            <a:r>
              <a:rPr sz="2000" dirty="0">
                <a:latin typeface="Arial"/>
                <a:cs typeface="Arial"/>
              </a:rPr>
              <a:t>be noted on the medication sheet </a:t>
            </a: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medication  can be safely crushed or cut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half.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59893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Abbreviations</a:t>
            </a:r>
            <a:endParaRPr sz="4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476" y="1860659"/>
            <a:ext cx="754507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Medical </a:t>
            </a:r>
            <a:r>
              <a:rPr sz="2000" spc="-5" dirty="0">
                <a:latin typeface="Arial"/>
                <a:cs typeface="Arial"/>
              </a:rPr>
              <a:t>abbreviations </a:t>
            </a:r>
            <a:r>
              <a:rPr sz="2000" dirty="0">
                <a:latin typeface="Arial"/>
                <a:cs typeface="Arial"/>
              </a:rPr>
              <a:t>are used by doctors and pharmacists on  prescriptions and labels. </a:t>
            </a:r>
            <a:r>
              <a:rPr sz="2000" spc="-5" dirty="0">
                <a:latin typeface="Arial"/>
                <a:cs typeface="Arial"/>
              </a:rPr>
              <a:t>NEVER </a:t>
            </a:r>
            <a:r>
              <a:rPr sz="2000" dirty="0">
                <a:latin typeface="Arial"/>
                <a:cs typeface="Arial"/>
              </a:rPr>
              <a:t>guess at what an abbreviation  stands </a:t>
            </a:r>
            <a:r>
              <a:rPr sz="2000" spc="-30" dirty="0">
                <a:latin typeface="Arial"/>
                <a:cs typeface="Arial"/>
              </a:rPr>
              <a:t>for. </a:t>
            </a:r>
            <a:r>
              <a:rPr sz="2000" dirty="0">
                <a:latin typeface="Arial"/>
                <a:cs typeface="Arial"/>
              </a:rPr>
              <a:t>A serious error can occur because</a:t>
            </a:r>
            <a:r>
              <a:rPr sz="2000" spc="-3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abbreviation </a:t>
            </a:r>
            <a:r>
              <a:rPr sz="2000" dirty="0">
                <a:latin typeface="Arial"/>
                <a:cs typeface="Arial"/>
              </a:rPr>
              <a:t>or  symbol was read </a:t>
            </a:r>
            <a:r>
              <a:rPr sz="2000" spc="-15" dirty="0">
                <a:latin typeface="Arial"/>
                <a:cs typeface="Arial"/>
              </a:rPr>
              <a:t>incorrectly. </a:t>
            </a:r>
            <a:r>
              <a:rPr sz="2000" spc="-60" dirty="0">
                <a:latin typeface="Arial"/>
                <a:cs typeface="Arial"/>
              </a:rPr>
              <a:t>You </a:t>
            </a:r>
            <a:r>
              <a:rPr sz="2000" spc="-5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need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refer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list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abbreviations in </a:t>
            </a:r>
            <a:r>
              <a:rPr sz="2000" dirty="0">
                <a:latin typeface="Arial"/>
                <a:cs typeface="Arial"/>
              </a:rPr>
              <a:t>order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read the directions. Below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list </a:t>
            </a:r>
            <a:r>
              <a:rPr sz="2000" dirty="0">
                <a:latin typeface="Arial"/>
                <a:cs typeface="Arial"/>
              </a:rPr>
              <a:t>of  common medical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abbreviations: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Medication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Times: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7226" y="4522248"/>
            <a:ext cx="2927985" cy="202501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a.c. = Before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meals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BID = </a:t>
            </a:r>
            <a:r>
              <a:rPr sz="1600" spc="-25" dirty="0">
                <a:latin typeface="Arial"/>
                <a:cs typeface="Arial"/>
              </a:rPr>
              <a:t>Twice </a:t>
            </a:r>
            <a:r>
              <a:rPr sz="1600" spc="-5" dirty="0">
                <a:latin typeface="Arial"/>
                <a:cs typeface="Arial"/>
              </a:rPr>
              <a:t>a day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10" dirty="0">
                <a:latin typeface="Arial"/>
                <a:cs typeface="Arial"/>
              </a:rPr>
              <a:t>HR </a:t>
            </a:r>
            <a:r>
              <a:rPr sz="1600" spc="-5" dirty="0">
                <a:latin typeface="Arial"/>
                <a:cs typeface="Arial"/>
              </a:rPr>
              <a:t>= Hourly or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Hour</a:t>
            </a:r>
            <a:endParaRPr sz="1600">
              <a:latin typeface="Arial"/>
              <a:cs typeface="Arial"/>
            </a:endParaRPr>
          </a:p>
          <a:p>
            <a:pPr marL="240665" marR="72961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hs = Hour of </a:t>
            </a:r>
            <a:r>
              <a:rPr sz="1600" dirty="0">
                <a:latin typeface="Arial"/>
                <a:cs typeface="Arial"/>
              </a:rPr>
              <a:t>sleep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(at  bedtime)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p.c. = After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meals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q 12 hrs = Given every 12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3454" y="4522248"/>
            <a:ext cx="2914015" cy="20739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PRN = When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necessary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10" dirty="0">
                <a:latin typeface="Arial"/>
                <a:cs typeface="Arial"/>
              </a:rPr>
              <a:t>QD </a:t>
            </a:r>
            <a:r>
              <a:rPr sz="1600" spc="-5" dirty="0">
                <a:latin typeface="Arial"/>
                <a:cs typeface="Arial"/>
              </a:rPr>
              <a:t>= Every Day (once 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day)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10" dirty="0">
                <a:latin typeface="Arial"/>
                <a:cs typeface="Arial"/>
              </a:rPr>
              <a:t>QID </a:t>
            </a:r>
            <a:r>
              <a:rPr sz="1600" spc="-5" dirty="0">
                <a:latin typeface="Arial"/>
                <a:cs typeface="Arial"/>
              </a:rPr>
              <a:t>= Four times a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10" dirty="0">
                <a:latin typeface="Arial"/>
                <a:cs typeface="Arial"/>
              </a:rPr>
              <a:t>QOD </a:t>
            </a:r>
            <a:r>
              <a:rPr sz="1600" spc="-5" dirty="0">
                <a:latin typeface="Arial"/>
                <a:cs typeface="Arial"/>
              </a:rPr>
              <a:t>= Every 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TID = Three times 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q 6 hrs = Given every 6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hrs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q 4 hrs = Given every 4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hrs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59893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Abbreviations</a:t>
            </a:r>
            <a:endParaRPr sz="4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80629" y="2165434"/>
            <a:ext cx="40189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Routes and Other Medical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Terms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5" dirty="0"/>
              <a:t>cap. =</a:t>
            </a:r>
            <a:r>
              <a:rPr spc="10" dirty="0"/>
              <a:t> </a:t>
            </a:r>
            <a:r>
              <a:rPr spc="-5" dirty="0"/>
              <a:t>Capsule</a:t>
            </a: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dirty="0"/>
              <a:t>cc </a:t>
            </a:r>
            <a:r>
              <a:rPr spc="-5" dirty="0"/>
              <a:t>= Cubic</a:t>
            </a:r>
            <a:r>
              <a:rPr spc="5" dirty="0"/>
              <a:t> </a:t>
            </a:r>
            <a:r>
              <a:rPr spc="-5" dirty="0"/>
              <a:t>centimeter</a:t>
            </a: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dirty="0"/>
              <a:t>conc. </a:t>
            </a:r>
            <a:r>
              <a:rPr spc="-5" dirty="0"/>
              <a:t>=</a:t>
            </a:r>
            <a:r>
              <a:rPr spc="5" dirty="0"/>
              <a:t> </a:t>
            </a:r>
            <a:r>
              <a:rPr spc="-5" dirty="0"/>
              <a:t>Concentrate</a:t>
            </a:r>
          </a:p>
          <a:p>
            <a:pPr marL="240665" marR="18097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5" dirty="0"/>
              <a:t>DC’d or DC’ed or </a:t>
            </a:r>
            <a:r>
              <a:rPr spc="-10" dirty="0"/>
              <a:t>DC </a:t>
            </a:r>
            <a:r>
              <a:rPr spc="-5" dirty="0"/>
              <a:t>or dc =  Discontinue or</a:t>
            </a:r>
            <a:r>
              <a:rPr spc="5" dirty="0"/>
              <a:t> </a:t>
            </a:r>
            <a:r>
              <a:rPr spc="-5" dirty="0"/>
              <a:t>discontinued</a:t>
            </a:r>
          </a:p>
          <a:p>
            <a:pPr marL="240665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5" dirty="0"/>
              <a:t>gm. =</a:t>
            </a:r>
            <a:r>
              <a:rPr spc="20" dirty="0"/>
              <a:t> </a:t>
            </a:r>
            <a:r>
              <a:rPr spc="-5" dirty="0"/>
              <a:t>gram</a:t>
            </a: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35" dirty="0"/>
              <a:t>gr. </a:t>
            </a:r>
            <a:r>
              <a:rPr spc="-5" dirty="0"/>
              <a:t>=</a:t>
            </a:r>
            <a:r>
              <a:rPr spc="55" dirty="0"/>
              <a:t> </a:t>
            </a:r>
            <a:r>
              <a:rPr spc="-5" dirty="0"/>
              <a:t>Grain</a:t>
            </a:r>
          </a:p>
          <a:p>
            <a:pPr marL="240665" marR="7175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10" dirty="0"/>
              <a:t>GTTS </a:t>
            </a:r>
            <a:r>
              <a:rPr spc="-5" dirty="0"/>
              <a:t>or gtts or gtt = Drops of  medicine</a:t>
            </a: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5" dirty="0"/>
              <a:t>mg. =</a:t>
            </a:r>
            <a:r>
              <a:rPr spc="-20" dirty="0"/>
              <a:t> </a:t>
            </a:r>
            <a:r>
              <a:rPr spc="-5" dirty="0"/>
              <a:t>Milligram</a:t>
            </a:r>
          </a:p>
          <a:p>
            <a:pPr marL="240665" marR="48895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5" dirty="0"/>
              <a:t>O.S. or O.L. = Put medicine </a:t>
            </a:r>
            <a:r>
              <a:rPr dirty="0"/>
              <a:t>in  </a:t>
            </a:r>
            <a:r>
              <a:rPr spc="-5" dirty="0"/>
              <a:t>the left</a:t>
            </a:r>
            <a:r>
              <a:rPr spc="20" dirty="0"/>
              <a:t> </a:t>
            </a:r>
            <a:r>
              <a:rPr spc="-10" dirty="0"/>
              <a:t>eye</a:t>
            </a:r>
          </a:p>
          <a:p>
            <a:pPr marL="240665" marR="5080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pc="-10" dirty="0"/>
              <a:t>O.D. </a:t>
            </a:r>
            <a:r>
              <a:rPr spc="-5" dirty="0"/>
              <a:t>or </a:t>
            </a:r>
            <a:r>
              <a:rPr spc="-10" dirty="0"/>
              <a:t>O.R. </a:t>
            </a:r>
            <a:r>
              <a:rPr spc="-5" dirty="0"/>
              <a:t>= Put medicine </a:t>
            </a:r>
            <a:r>
              <a:rPr dirty="0"/>
              <a:t>in  </a:t>
            </a:r>
            <a:r>
              <a:rPr spc="-5" dirty="0"/>
              <a:t>the right</a:t>
            </a:r>
            <a:r>
              <a:rPr spc="20" dirty="0"/>
              <a:t> </a:t>
            </a:r>
            <a:r>
              <a:rPr spc="-10" dirty="0"/>
              <a:t>eye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42709" y="2842034"/>
            <a:ext cx="3032125" cy="3389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290830" indent="-227965">
              <a:lnSpc>
                <a:spcPct val="100000"/>
              </a:lnSpc>
              <a:spcBef>
                <a:spcPts val="9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10" dirty="0">
                <a:latin typeface="Arial"/>
                <a:cs typeface="Arial"/>
              </a:rPr>
              <a:t>O.U. </a:t>
            </a:r>
            <a:r>
              <a:rPr sz="1600" spc="-5" dirty="0">
                <a:latin typeface="Arial"/>
                <a:cs typeface="Arial"/>
              </a:rPr>
              <a:t>= Put medicine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both  </a:t>
            </a:r>
            <a:r>
              <a:rPr sz="1600" spc="-10" dirty="0">
                <a:latin typeface="Arial"/>
                <a:cs typeface="Arial"/>
              </a:rPr>
              <a:t>eyes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oz. =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ounce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p.o. = Orally or by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mouth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R. or Rect. = Insert into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rectum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s =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Without</a:t>
            </a:r>
            <a:endParaRPr sz="1600">
              <a:latin typeface="Arial"/>
              <a:cs typeface="Arial"/>
            </a:endParaRPr>
          </a:p>
          <a:p>
            <a:pPr marL="240665" marR="228600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95" dirty="0">
                <a:latin typeface="Arial"/>
                <a:cs typeface="Arial"/>
              </a:rPr>
              <a:t>T. </a:t>
            </a:r>
            <a:r>
              <a:rPr sz="1600" spc="-5" dirty="0">
                <a:latin typeface="Arial"/>
                <a:cs typeface="Arial"/>
              </a:rPr>
              <a:t>or </a:t>
            </a:r>
            <a:r>
              <a:rPr sz="1600" spc="-50" dirty="0">
                <a:latin typeface="Arial"/>
                <a:cs typeface="Arial"/>
              </a:rPr>
              <a:t>Top. </a:t>
            </a:r>
            <a:r>
              <a:rPr sz="1600" spc="-10" dirty="0">
                <a:latin typeface="Arial"/>
                <a:cs typeface="Arial"/>
              </a:rPr>
              <a:t>Or </a:t>
            </a:r>
            <a:r>
              <a:rPr sz="1600" spc="-40" dirty="0">
                <a:latin typeface="Arial"/>
                <a:cs typeface="Arial"/>
              </a:rPr>
              <a:t>Topi. </a:t>
            </a:r>
            <a:r>
              <a:rPr sz="1600" spc="-5" dirty="0">
                <a:latin typeface="Arial"/>
                <a:cs typeface="Arial"/>
              </a:rPr>
              <a:t>= Apply to  the surface of the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skin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TBSP =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Tablespoon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65" dirty="0">
                <a:latin typeface="Arial"/>
                <a:cs typeface="Arial"/>
              </a:rPr>
              <a:t>Tsp </a:t>
            </a: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Teaspoon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tx =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Treatment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600" spc="-5" dirty="0">
                <a:latin typeface="Arial"/>
                <a:cs typeface="Arial"/>
              </a:rPr>
              <a:t>vag. = insert into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vagina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462343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8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Storage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80629" y="2165434"/>
            <a:ext cx="7689850" cy="435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68985" indent="-286385">
              <a:lnSpc>
                <a:spcPct val="100000"/>
              </a:lnSpc>
              <a:spcBef>
                <a:spcPts val="10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8450" algn="l"/>
                <a:tab pos="299085" algn="l"/>
              </a:tabLst>
            </a:pPr>
            <a:r>
              <a:rPr sz="2000" spc="-5" dirty="0">
                <a:latin typeface="Arial"/>
                <a:cs typeface="Arial"/>
              </a:rPr>
              <a:t>All </a:t>
            </a:r>
            <a:r>
              <a:rPr sz="2000" dirty="0">
                <a:latin typeface="Arial"/>
                <a:cs typeface="Arial"/>
              </a:rPr>
              <a:t>medications must be stored </a:t>
            </a:r>
            <a:r>
              <a:rPr sz="2000" spc="-20" dirty="0">
                <a:latin typeface="Arial"/>
                <a:cs typeface="Arial"/>
              </a:rPr>
              <a:t>properly. </a:t>
            </a:r>
            <a:r>
              <a:rPr sz="2000" dirty="0">
                <a:latin typeface="Arial"/>
                <a:cs typeface="Arial"/>
              </a:rPr>
              <a:t>Medication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  </a:t>
            </a:r>
            <a:r>
              <a:rPr sz="2000" spc="-5" dirty="0">
                <a:latin typeface="Arial"/>
                <a:cs typeface="Arial"/>
              </a:rPr>
              <a:t>NEVER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left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unattended.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Medications must be kept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 locked place </a:t>
            </a:r>
            <a:r>
              <a:rPr sz="2000" spc="-5" dirty="0">
                <a:latin typeface="Arial"/>
                <a:cs typeface="Arial"/>
              </a:rPr>
              <a:t>(i.e., </a:t>
            </a:r>
            <a:r>
              <a:rPr sz="2000" dirty="0">
                <a:latin typeface="Arial"/>
                <a:cs typeface="Arial"/>
              </a:rPr>
              <a:t>licensed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setting).</a:t>
            </a:r>
            <a:endParaRPr sz="2000">
              <a:latin typeface="Arial"/>
              <a:cs typeface="Arial"/>
            </a:endParaRPr>
          </a:p>
          <a:p>
            <a:pPr marL="299085" marR="584200" indent="-286385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Refrigerated medications must be kept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 locked box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</a:t>
            </a:r>
            <a:r>
              <a:rPr sz="2000" spc="-10" dirty="0">
                <a:latin typeface="Arial"/>
                <a:cs typeface="Arial"/>
              </a:rPr>
              <a:t>refrigerator.</a:t>
            </a:r>
            <a:endParaRPr sz="2000">
              <a:latin typeface="Arial"/>
              <a:cs typeface="Arial"/>
            </a:endParaRPr>
          </a:p>
          <a:p>
            <a:pPr marL="299085" marR="116205" indent="-286385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Medications are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kept stored under proper temperature  controls and should not be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warm or damp places in the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house.</a:t>
            </a:r>
            <a:endParaRPr sz="2000">
              <a:latin typeface="Arial"/>
              <a:cs typeface="Arial"/>
            </a:endParaRPr>
          </a:p>
          <a:p>
            <a:pPr marL="299085" marR="189865" indent="-286385" algn="just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720" algn="l"/>
              </a:tabLst>
            </a:pPr>
            <a:r>
              <a:rPr sz="2000" spc="-5" dirty="0">
                <a:latin typeface="Arial"/>
                <a:cs typeface="Arial"/>
              </a:rPr>
              <a:t>External </a:t>
            </a:r>
            <a:r>
              <a:rPr sz="2000" dirty="0">
                <a:latin typeface="Arial"/>
                <a:cs typeface="Arial"/>
              </a:rPr>
              <a:t>medications (ointments, creams, etc.) should be stored  separate from the internal medications, and must also be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locked  up.</a:t>
            </a:r>
            <a:endParaRPr sz="2000">
              <a:latin typeface="Arial"/>
              <a:cs typeface="Arial"/>
            </a:endParaRPr>
          </a:p>
          <a:p>
            <a:pPr marL="299085" marR="78740" indent="-286385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The keys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the locked storage areas must be kept on the</a:t>
            </a:r>
            <a:r>
              <a:rPr sz="2000" spc="-2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  of the assigned “med. passing </a:t>
            </a:r>
            <a:r>
              <a:rPr sz="2000" spc="-10" dirty="0">
                <a:latin typeface="Arial"/>
                <a:cs typeface="Arial"/>
              </a:rPr>
              <a:t>staff” </a:t>
            </a:r>
            <a:r>
              <a:rPr sz="2000" dirty="0">
                <a:latin typeface="Arial"/>
                <a:cs typeface="Arial"/>
              </a:rPr>
              <a:t>at </a:t>
            </a:r>
            <a:r>
              <a:rPr sz="2000" spc="-5" dirty="0">
                <a:latin typeface="Arial"/>
                <a:cs typeface="Arial"/>
              </a:rPr>
              <a:t>all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times.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spc="-5" dirty="0">
                <a:latin typeface="Arial"/>
                <a:cs typeface="Arial"/>
              </a:rPr>
              <a:t>NEVER leave </a:t>
            </a:r>
            <a:r>
              <a:rPr sz="2000" dirty="0">
                <a:latin typeface="Arial"/>
                <a:cs typeface="Arial"/>
              </a:rPr>
              <a:t>the keys out where someone </a:t>
            </a:r>
            <a:r>
              <a:rPr sz="2000" spc="-5" dirty="0">
                <a:latin typeface="Arial"/>
                <a:cs typeface="Arial"/>
              </a:rPr>
              <a:t>might </a:t>
            </a:r>
            <a:r>
              <a:rPr sz="2000" dirty="0">
                <a:latin typeface="Arial"/>
                <a:cs typeface="Arial"/>
              </a:rPr>
              <a:t>pick them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25947"/>
            <a:ext cx="78479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0" dirty="0">
                <a:latin typeface="Arial"/>
                <a:cs typeface="Arial"/>
              </a:rPr>
              <a:t>THE </a:t>
            </a:r>
            <a:r>
              <a:rPr sz="3900" b="0" spc="-5" dirty="0">
                <a:latin typeface="Arial"/>
                <a:cs typeface="Arial"/>
              </a:rPr>
              <a:t>“5 </a:t>
            </a:r>
            <a:r>
              <a:rPr sz="3900" b="0" dirty="0">
                <a:latin typeface="Arial"/>
                <a:cs typeface="Arial"/>
              </a:rPr>
              <a:t>RIGHTS” OF</a:t>
            </a:r>
            <a:r>
              <a:rPr sz="3900" b="0" spc="-30" dirty="0">
                <a:latin typeface="Arial"/>
                <a:cs typeface="Arial"/>
              </a:rPr>
              <a:t> </a:t>
            </a:r>
            <a:r>
              <a:rPr sz="3900" b="0" spc="-5" dirty="0">
                <a:latin typeface="Arial"/>
                <a:cs typeface="Arial"/>
              </a:rPr>
              <a:t>MEDICATION</a:t>
            </a:r>
            <a:endParaRPr sz="3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2058" y="2013047"/>
            <a:ext cx="7802880" cy="4685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5875" indent="-286385">
              <a:lnSpc>
                <a:spcPct val="100000"/>
              </a:lnSpc>
              <a:spcBef>
                <a:spcPts val="10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MEDICATION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MISTAKES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CAN BE </a:t>
            </a:r>
            <a:r>
              <a:rPr sz="2000" b="1" spc="-30" dirty="0">
                <a:solidFill>
                  <a:srgbClr val="FF0000"/>
                </a:solidFill>
                <a:latin typeface="Arial"/>
                <a:cs typeface="Arial"/>
              </a:rPr>
              <a:t>DEADLY! </a:t>
            </a:r>
            <a:r>
              <a:rPr sz="2000" b="1" spc="-65" dirty="0">
                <a:solidFill>
                  <a:srgbClr val="FF0000"/>
                </a:solidFill>
                <a:latin typeface="Arial"/>
                <a:cs typeface="Arial"/>
              </a:rPr>
              <a:t>ALWAYS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MAKE  SURE YOU ARE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THE “RIGHT” BY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GIVING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MEDICATION</a:t>
            </a:r>
            <a:r>
              <a:rPr sz="2000" b="1" spc="-2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TO:</a:t>
            </a:r>
            <a:endParaRPr sz="2000">
              <a:latin typeface="Arial"/>
              <a:cs typeface="Arial"/>
            </a:endParaRPr>
          </a:p>
          <a:p>
            <a:pPr marL="697865" marR="239395" lvl="1" indent="-228600" algn="just">
              <a:lnSpc>
                <a:spcPct val="100000"/>
              </a:lnSpc>
              <a:spcBef>
                <a:spcPts val="40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698500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RIGHT PERSON</a:t>
            </a:r>
            <a:r>
              <a:rPr sz="1600" b="1" spc="-10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make sure that </a:t>
            </a:r>
            <a:r>
              <a:rPr sz="1600" spc="-10" dirty="0">
                <a:latin typeface="Arial"/>
                <a:cs typeface="Arial"/>
              </a:rPr>
              <a:t>you </a:t>
            </a:r>
            <a:r>
              <a:rPr sz="1600" spc="-5" dirty="0">
                <a:latin typeface="Arial"/>
                <a:cs typeface="Arial"/>
              </a:rPr>
              <a:t>know the person before </a:t>
            </a:r>
            <a:r>
              <a:rPr sz="1600" spc="-10" dirty="0">
                <a:latin typeface="Arial"/>
                <a:cs typeface="Arial"/>
              </a:rPr>
              <a:t>you </a:t>
            </a:r>
            <a:r>
              <a:rPr sz="1600" dirty="0">
                <a:latin typeface="Arial"/>
                <a:cs typeface="Arial"/>
              </a:rPr>
              <a:t>give  </a:t>
            </a:r>
            <a:r>
              <a:rPr sz="1600" spc="-5" dirty="0">
                <a:latin typeface="Arial"/>
                <a:cs typeface="Arial"/>
              </a:rPr>
              <a:t>them medication. If </a:t>
            </a:r>
            <a:r>
              <a:rPr sz="1600" spc="-10" dirty="0">
                <a:latin typeface="Arial"/>
                <a:cs typeface="Arial"/>
              </a:rPr>
              <a:t>you </a:t>
            </a:r>
            <a:r>
              <a:rPr sz="1600" spc="-5" dirty="0">
                <a:latin typeface="Arial"/>
                <a:cs typeface="Arial"/>
              </a:rPr>
              <a:t>are not sure, ask a </a:t>
            </a:r>
            <a:r>
              <a:rPr sz="1600" spc="-10" dirty="0">
                <a:latin typeface="Arial"/>
                <a:cs typeface="Arial"/>
              </a:rPr>
              <a:t>staff </a:t>
            </a:r>
            <a:r>
              <a:rPr sz="1600" spc="-5" dirty="0">
                <a:latin typeface="Arial"/>
                <a:cs typeface="Arial"/>
              </a:rPr>
              <a:t>person </a:t>
            </a:r>
            <a:r>
              <a:rPr sz="1600" spc="-10" dirty="0">
                <a:latin typeface="Arial"/>
                <a:cs typeface="Arial"/>
              </a:rPr>
              <a:t>who </a:t>
            </a:r>
            <a:r>
              <a:rPr sz="1600" spc="-5" dirty="0">
                <a:latin typeface="Arial"/>
                <a:cs typeface="Arial"/>
              </a:rPr>
              <a:t>does know that  person.</a:t>
            </a:r>
            <a:endParaRPr sz="1600">
              <a:latin typeface="Arial"/>
              <a:cs typeface="Arial"/>
            </a:endParaRPr>
          </a:p>
          <a:p>
            <a:pPr marL="697865" marR="5080" lvl="1" indent="-228600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697865" algn="l"/>
                <a:tab pos="698500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RIGHT </a:t>
            </a:r>
            <a:r>
              <a:rPr sz="16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MEDICATION</a:t>
            </a:r>
            <a:r>
              <a:rPr sz="1600" b="1" spc="-20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compare the pharmacy label to the medication  sheet. Read the name </a:t>
            </a:r>
            <a:r>
              <a:rPr sz="1600" spc="-15" dirty="0">
                <a:latin typeface="Arial"/>
                <a:cs typeface="Arial"/>
              </a:rPr>
              <a:t>carefully, </a:t>
            </a:r>
            <a:r>
              <a:rPr sz="1600" spc="-5" dirty="0">
                <a:latin typeface="Arial"/>
                <a:cs typeface="Arial"/>
              </a:rPr>
              <a:t>because 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5" dirty="0">
                <a:latin typeface="Arial"/>
                <a:cs typeface="Arial"/>
              </a:rPr>
              <a:t>may be a generic name or a brand  name. For example, the </a:t>
            </a:r>
            <a:r>
              <a:rPr sz="1600" spc="-10" dirty="0">
                <a:latin typeface="Arial"/>
                <a:cs typeface="Arial"/>
              </a:rPr>
              <a:t>words </a:t>
            </a:r>
            <a:r>
              <a:rPr sz="1600" spc="-5" dirty="0">
                <a:latin typeface="Arial"/>
                <a:cs typeface="Arial"/>
              </a:rPr>
              <a:t>Thorazine, Thiothixene, and Thiazide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look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alike,  </a:t>
            </a:r>
            <a:r>
              <a:rPr sz="1600" spc="-5" dirty="0">
                <a:latin typeface="Arial"/>
                <a:cs typeface="Arial"/>
              </a:rPr>
              <a:t>but are very different drugs.) </a:t>
            </a:r>
            <a:r>
              <a:rPr sz="1600" spc="-60" dirty="0">
                <a:latin typeface="Arial"/>
                <a:cs typeface="Arial"/>
              </a:rPr>
              <a:t>ALWAYS </a:t>
            </a:r>
            <a:r>
              <a:rPr sz="1600" spc="-5" dirty="0">
                <a:latin typeface="Arial"/>
                <a:cs typeface="Arial"/>
              </a:rPr>
              <a:t>read the labels a couple of times to be  sure </a:t>
            </a:r>
            <a:r>
              <a:rPr sz="1600" spc="-10" dirty="0">
                <a:latin typeface="Arial"/>
                <a:cs typeface="Arial"/>
              </a:rPr>
              <a:t>you </a:t>
            </a:r>
            <a:r>
              <a:rPr sz="1600" spc="-5" dirty="0">
                <a:latin typeface="Arial"/>
                <a:cs typeface="Arial"/>
              </a:rPr>
              <a:t>have 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5" dirty="0">
                <a:latin typeface="Arial"/>
                <a:cs typeface="Arial"/>
              </a:rPr>
              <a:t>right. Sometimes a pharmacy will send out a medicine that </a:t>
            </a:r>
            <a:r>
              <a:rPr sz="1600" dirty="0">
                <a:latin typeface="Arial"/>
                <a:cs typeface="Arial"/>
              </a:rPr>
              <a:t>is  </a:t>
            </a:r>
            <a:r>
              <a:rPr sz="1600" spc="-5" dirty="0">
                <a:latin typeface="Arial"/>
                <a:cs typeface="Arial"/>
              </a:rPr>
              <a:t>different </a:t>
            </a:r>
            <a:r>
              <a:rPr sz="1600" dirty="0">
                <a:latin typeface="Arial"/>
                <a:cs typeface="Arial"/>
              </a:rPr>
              <a:t>in color </a:t>
            </a:r>
            <a:r>
              <a:rPr sz="1600" spc="-5" dirty="0">
                <a:latin typeface="Arial"/>
                <a:cs typeface="Arial"/>
              </a:rPr>
              <a:t>or shape or </a:t>
            </a:r>
            <a:r>
              <a:rPr sz="1600" dirty="0">
                <a:latin typeface="Arial"/>
                <a:cs typeface="Arial"/>
              </a:rPr>
              <a:t>size </a:t>
            </a:r>
            <a:r>
              <a:rPr sz="1600" spc="-5" dirty="0">
                <a:latin typeface="Arial"/>
                <a:cs typeface="Arial"/>
              </a:rPr>
              <a:t>from </a:t>
            </a:r>
            <a:r>
              <a:rPr sz="1600" spc="-10" dirty="0">
                <a:latin typeface="Arial"/>
                <a:cs typeface="Arial"/>
              </a:rPr>
              <a:t>what 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5" dirty="0">
                <a:latin typeface="Arial"/>
                <a:cs typeface="Arial"/>
              </a:rPr>
              <a:t>sent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past. Sometimes </a:t>
            </a:r>
            <a:r>
              <a:rPr sz="1600" dirty="0">
                <a:latin typeface="Arial"/>
                <a:cs typeface="Arial"/>
              </a:rPr>
              <a:t>it is  </a:t>
            </a:r>
            <a:r>
              <a:rPr sz="1600" spc="-5" dirty="0">
                <a:latin typeface="Arial"/>
                <a:cs typeface="Arial"/>
              </a:rPr>
              <a:t>correct, and sometimes a pharmacy makes a </a:t>
            </a:r>
            <a:r>
              <a:rPr sz="1600" dirty="0">
                <a:latin typeface="Arial"/>
                <a:cs typeface="Arial"/>
              </a:rPr>
              <a:t>mistake. </a:t>
            </a:r>
            <a:r>
              <a:rPr sz="1600" spc="-5" dirty="0">
                <a:latin typeface="Arial"/>
                <a:cs typeface="Arial"/>
              </a:rPr>
              <a:t>If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doubt, </a:t>
            </a:r>
            <a:r>
              <a:rPr sz="1600" dirty="0">
                <a:latin typeface="Arial"/>
                <a:cs typeface="Arial"/>
              </a:rPr>
              <a:t>call </a:t>
            </a:r>
            <a:r>
              <a:rPr sz="1600" spc="-5" dirty="0">
                <a:latin typeface="Arial"/>
                <a:cs typeface="Arial"/>
              </a:rPr>
              <a:t>the  pharmacy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before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giving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medication.</a:t>
            </a:r>
            <a:endParaRPr sz="1600">
              <a:latin typeface="Arial"/>
              <a:cs typeface="Arial"/>
            </a:endParaRPr>
          </a:p>
          <a:p>
            <a:pPr marL="697865" marR="48260" lvl="1" indent="-228600">
              <a:lnSpc>
                <a:spcPct val="100000"/>
              </a:lnSpc>
              <a:spcBef>
                <a:spcPts val="384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697865" algn="l"/>
                <a:tab pos="698500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RIGTH DOSE</a:t>
            </a:r>
            <a:r>
              <a:rPr sz="1600" b="1" spc="-10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Again, compare the pharmacy label to the medication  sheet. Look at the dosage of each </a:t>
            </a:r>
            <a:r>
              <a:rPr sz="1600" dirty="0">
                <a:latin typeface="Arial"/>
                <a:cs typeface="Arial"/>
              </a:rPr>
              <a:t>pill </a:t>
            </a:r>
            <a:r>
              <a:rPr sz="1600" spc="-5" dirty="0">
                <a:latin typeface="Arial"/>
                <a:cs typeface="Arial"/>
              </a:rPr>
              <a:t>to make sure how many </a:t>
            </a:r>
            <a:r>
              <a:rPr sz="1600" dirty="0">
                <a:latin typeface="Arial"/>
                <a:cs typeface="Arial"/>
              </a:rPr>
              <a:t>pills </a:t>
            </a:r>
            <a:r>
              <a:rPr sz="1600" spc="-5" dirty="0">
                <a:latin typeface="Arial"/>
                <a:cs typeface="Arial"/>
              </a:rPr>
              <a:t>to </a:t>
            </a:r>
            <a:r>
              <a:rPr sz="1600" dirty="0">
                <a:latin typeface="Arial"/>
                <a:cs typeface="Arial"/>
              </a:rPr>
              <a:t>give.  </a:t>
            </a:r>
            <a:r>
              <a:rPr sz="1600" spc="-5" dirty="0">
                <a:latin typeface="Arial"/>
                <a:cs typeface="Arial"/>
              </a:rPr>
              <a:t>Sometimes the pharmacy changes the </a:t>
            </a:r>
            <a:r>
              <a:rPr sz="1600" dirty="0">
                <a:latin typeface="Arial"/>
                <a:cs typeface="Arial"/>
              </a:rPr>
              <a:t>pill </a:t>
            </a:r>
            <a:r>
              <a:rPr sz="1600" spc="-5" dirty="0">
                <a:latin typeface="Arial"/>
                <a:cs typeface="Arial"/>
              </a:rPr>
              <a:t>dosage </a:t>
            </a:r>
            <a:r>
              <a:rPr sz="1600" spc="-10" dirty="0">
                <a:latin typeface="Arial"/>
                <a:cs typeface="Arial"/>
              </a:rPr>
              <a:t>when </a:t>
            </a:r>
            <a:r>
              <a:rPr sz="1600" spc="-5" dirty="0">
                <a:latin typeface="Arial"/>
                <a:cs typeface="Arial"/>
              </a:rPr>
              <a:t>the prescription </a:t>
            </a:r>
            <a:r>
              <a:rPr sz="1600" dirty="0">
                <a:latin typeface="Arial"/>
                <a:cs typeface="Arial"/>
              </a:rPr>
              <a:t>is  </a:t>
            </a:r>
            <a:r>
              <a:rPr sz="1600" spc="-5" dirty="0">
                <a:latin typeface="Arial"/>
                <a:cs typeface="Arial"/>
              </a:rPr>
              <a:t>refilled; therefore the number of </a:t>
            </a:r>
            <a:r>
              <a:rPr sz="1600" dirty="0">
                <a:latin typeface="Arial"/>
                <a:cs typeface="Arial"/>
              </a:rPr>
              <a:t>pills given </a:t>
            </a:r>
            <a:r>
              <a:rPr sz="1600" spc="-5" dirty="0">
                <a:latin typeface="Arial"/>
                <a:cs typeface="Arial"/>
              </a:rPr>
              <a:t>may change from before, </a:t>
            </a:r>
            <a:r>
              <a:rPr sz="1600" dirty="0">
                <a:latin typeface="Arial"/>
                <a:cs typeface="Arial"/>
              </a:rPr>
              <a:t>so </a:t>
            </a:r>
            <a:r>
              <a:rPr sz="1600" spc="-10" dirty="0">
                <a:latin typeface="Arial"/>
                <a:cs typeface="Arial"/>
              </a:rPr>
              <a:t>always  </a:t>
            </a:r>
            <a:r>
              <a:rPr sz="1600" spc="-5" dirty="0">
                <a:latin typeface="Arial"/>
                <a:cs typeface="Arial"/>
              </a:rPr>
              <a:t>double-check.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25947"/>
            <a:ext cx="78479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0" dirty="0">
                <a:latin typeface="Arial"/>
                <a:cs typeface="Arial"/>
              </a:rPr>
              <a:t>THE </a:t>
            </a:r>
            <a:r>
              <a:rPr sz="3900" b="0" spc="-5" dirty="0">
                <a:latin typeface="Arial"/>
                <a:cs typeface="Arial"/>
              </a:rPr>
              <a:t>“5 </a:t>
            </a:r>
            <a:r>
              <a:rPr sz="3900" b="0" dirty="0">
                <a:latin typeface="Arial"/>
                <a:cs typeface="Arial"/>
              </a:rPr>
              <a:t>RIGHTS” OF</a:t>
            </a:r>
            <a:r>
              <a:rPr sz="3900" b="0" spc="-30" dirty="0">
                <a:latin typeface="Arial"/>
                <a:cs typeface="Arial"/>
              </a:rPr>
              <a:t> </a:t>
            </a:r>
            <a:r>
              <a:rPr sz="3900" b="0" spc="-5" dirty="0">
                <a:latin typeface="Arial"/>
                <a:cs typeface="Arial"/>
              </a:rPr>
              <a:t>MEDICATION</a:t>
            </a:r>
            <a:endParaRPr sz="3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2058" y="2013047"/>
            <a:ext cx="7785100" cy="408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81915" indent="-286385">
              <a:lnSpc>
                <a:spcPct val="100000"/>
              </a:lnSpc>
              <a:spcBef>
                <a:spcPts val="10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MEDICATION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MISTAKES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CAN BE </a:t>
            </a:r>
            <a:r>
              <a:rPr sz="2000" b="1" spc="-30" dirty="0">
                <a:solidFill>
                  <a:srgbClr val="FF0000"/>
                </a:solidFill>
                <a:latin typeface="Arial"/>
                <a:cs typeface="Arial"/>
              </a:rPr>
              <a:t>DEADLY! </a:t>
            </a:r>
            <a:r>
              <a:rPr sz="2000" b="1" spc="-65" dirty="0">
                <a:solidFill>
                  <a:srgbClr val="FF0000"/>
                </a:solidFill>
                <a:latin typeface="Arial"/>
                <a:cs typeface="Arial"/>
              </a:rPr>
              <a:t>ALWAYS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MAKE  SURE YOU ARE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THE “RIGHT” BY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GIVING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MEDICATION</a:t>
            </a:r>
            <a:r>
              <a:rPr sz="2000" b="1" spc="-2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TO 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(Cont’d):</a:t>
            </a:r>
            <a:endParaRPr sz="2000">
              <a:latin typeface="Arial"/>
              <a:cs typeface="Arial"/>
            </a:endParaRPr>
          </a:p>
          <a:p>
            <a:pPr marL="697865" marR="5080" lvl="1" indent="-228600">
              <a:lnSpc>
                <a:spcPct val="100000"/>
              </a:lnSpc>
              <a:spcBef>
                <a:spcPts val="40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697865" algn="l"/>
                <a:tab pos="698500" algn="l"/>
              </a:tabLst>
            </a:pPr>
            <a:r>
              <a:rPr sz="16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RIGHT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TIME</a:t>
            </a:r>
            <a:r>
              <a:rPr sz="1600" b="1" spc="-5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The time </a:t>
            </a:r>
            <a:r>
              <a:rPr sz="1600" dirty="0">
                <a:latin typeface="Arial"/>
                <a:cs typeface="Arial"/>
              </a:rPr>
              <a:t>listed </a:t>
            </a:r>
            <a:r>
              <a:rPr sz="1600" spc="-5" dirty="0">
                <a:latin typeface="Arial"/>
                <a:cs typeface="Arial"/>
              </a:rPr>
              <a:t>on the medication sheet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10" dirty="0">
                <a:latin typeface="Arial"/>
                <a:cs typeface="Arial"/>
              </a:rPr>
              <a:t>when </a:t>
            </a:r>
            <a:r>
              <a:rPr sz="1600" spc="-5" dirty="0">
                <a:latin typeface="Arial"/>
                <a:cs typeface="Arial"/>
              </a:rPr>
              <a:t>to pass  the medication. </a:t>
            </a:r>
            <a:r>
              <a:rPr sz="1600" spc="-60" dirty="0">
                <a:latin typeface="Arial"/>
                <a:cs typeface="Arial"/>
              </a:rPr>
              <a:t>You </a:t>
            </a:r>
            <a:r>
              <a:rPr sz="1600" spc="-5" dirty="0">
                <a:latin typeface="Arial"/>
                <a:cs typeface="Arial"/>
              </a:rPr>
              <a:t>may </a:t>
            </a:r>
            <a:r>
              <a:rPr sz="1600" dirty="0">
                <a:latin typeface="Arial"/>
                <a:cs typeface="Arial"/>
              </a:rPr>
              <a:t>give </a:t>
            </a:r>
            <a:r>
              <a:rPr sz="1600" spc="-5" dirty="0">
                <a:latin typeface="Arial"/>
                <a:cs typeface="Arial"/>
              </a:rPr>
              <a:t>the medication not more than 1 hour before or 1  hour after that time. If the medication </a:t>
            </a:r>
            <a:r>
              <a:rPr sz="1600" spc="-10" dirty="0">
                <a:latin typeface="Arial"/>
                <a:cs typeface="Arial"/>
              </a:rPr>
              <a:t>was </a:t>
            </a:r>
            <a:r>
              <a:rPr sz="1600" spc="-5" dirty="0">
                <a:latin typeface="Arial"/>
                <a:cs typeface="Arial"/>
              </a:rPr>
              <a:t>not passed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that time, </a:t>
            </a:r>
            <a:r>
              <a:rPr sz="1600" spc="-10" dirty="0">
                <a:latin typeface="Arial"/>
                <a:cs typeface="Arial"/>
              </a:rPr>
              <a:t>you </a:t>
            </a:r>
            <a:r>
              <a:rPr sz="1600" spc="-5" dirty="0">
                <a:latin typeface="Arial"/>
                <a:cs typeface="Arial"/>
              </a:rPr>
              <a:t>must  follow the </a:t>
            </a:r>
            <a:r>
              <a:rPr sz="1600" dirty="0">
                <a:latin typeface="Arial"/>
                <a:cs typeface="Arial"/>
              </a:rPr>
              <a:t>missed </a:t>
            </a:r>
            <a:r>
              <a:rPr sz="1600" spc="-5" dirty="0">
                <a:latin typeface="Arial"/>
                <a:cs typeface="Arial"/>
              </a:rPr>
              <a:t>medication procedure. This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a </a:t>
            </a:r>
            <a:r>
              <a:rPr sz="1600" dirty="0">
                <a:latin typeface="Arial"/>
                <a:cs typeface="Arial"/>
              </a:rPr>
              <a:t>Medication </a:t>
            </a:r>
            <a:r>
              <a:rPr sz="1600" spc="-20" dirty="0">
                <a:latin typeface="Arial"/>
                <a:cs typeface="Arial"/>
              </a:rPr>
              <a:t>Error. </a:t>
            </a:r>
            <a:r>
              <a:rPr sz="1600" spc="-5" dirty="0">
                <a:latin typeface="Arial"/>
                <a:cs typeface="Arial"/>
              </a:rPr>
              <a:t>Know </a:t>
            </a:r>
            <a:r>
              <a:rPr sz="1600" spc="-10" dirty="0">
                <a:latin typeface="Arial"/>
                <a:cs typeface="Arial"/>
              </a:rPr>
              <a:t>what  </a:t>
            </a:r>
            <a:r>
              <a:rPr sz="1600" spc="-5" dirty="0">
                <a:latin typeface="Arial"/>
                <a:cs typeface="Arial"/>
              </a:rPr>
              <a:t>times meds are required to be </a:t>
            </a:r>
            <a:r>
              <a:rPr sz="1600" dirty="0">
                <a:latin typeface="Arial"/>
                <a:cs typeface="Arial"/>
              </a:rPr>
              <a:t>given </a:t>
            </a:r>
            <a:r>
              <a:rPr sz="1600" spc="-5" dirty="0">
                <a:latin typeface="Arial"/>
                <a:cs typeface="Arial"/>
              </a:rPr>
              <a:t>by </a:t>
            </a:r>
            <a:r>
              <a:rPr sz="1600" dirty="0">
                <a:latin typeface="Arial"/>
                <a:cs typeface="Arial"/>
              </a:rPr>
              <a:t>checking </a:t>
            </a:r>
            <a:r>
              <a:rPr sz="1600" spc="-5" dirty="0">
                <a:latin typeface="Arial"/>
                <a:cs typeface="Arial"/>
              </a:rPr>
              <a:t>this at the beginning of each  </a:t>
            </a:r>
            <a:r>
              <a:rPr sz="1600" dirty="0">
                <a:latin typeface="Arial"/>
                <a:cs typeface="Arial"/>
              </a:rPr>
              <a:t>shift.</a:t>
            </a:r>
            <a:endParaRPr sz="1600">
              <a:latin typeface="Arial"/>
              <a:cs typeface="Arial"/>
            </a:endParaRPr>
          </a:p>
          <a:p>
            <a:pPr marL="697865" marR="139065" lvl="1" indent="-228600">
              <a:lnSpc>
                <a:spcPct val="100000"/>
              </a:lnSpc>
              <a:spcBef>
                <a:spcPts val="385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697865" algn="l"/>
                <a:tab pos="698500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 THE RIGHT ROUTE</a:t>
            </a:r>
            <a:r>
              <a:rPr sz="1600" b="1" spc="-10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This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how the medicine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given: by mouth, topical  ointment,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etc.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512445" marR="84455" indent="-512445">
              <a:lnSpc>
                <a:spcPct val="100000"/>
              </a:lnSpc>
              <a:buClr>
                <a:srgbClr val="99CCFF"/>
              </a:buClr>
              <a:buSzPct val="68750"/>
              <a:buFont typeface="Wingdings"/>
              <a:buChar char=""/>
              <a:tabLst>
                <a:tab pos="512445" algn="l"/>
              </a:tabLst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MUST 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CHECK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“5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RIGHTS” 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EVERY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TIME  YOU GIVE</a:t>
            </a:r>
            <a:r>
              <a:rPr sz="2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MEDICATIONS!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42810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INTRODUCTION </a:t>
            </a:r>
            <a:r>
              <a:rPr sz="4200" b="0" dirty="0">
                <a:latin typeface="Arial"/>
                <a:cs typeface="Arial"/>
              </a:rPr>
              <a:t>-</a:t>
            </a:r>
            <a:r>
              <a:rPr sz="4200" b="0" spc="-4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Agenda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9650" y="3180314"/>
            <a:ext cx="4370705" cy="348170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650875" indent="-342900">
              <a:lnSpc>
                <a:spcPct val="100000"/>
              </a:lnSpc>
              <a:spcBef>
                <a:spcPts val="600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650875" algn="l"/>
                <a:tab pos="651510" algn="l"/>
              </a:tabLst>
            </a:pPr>
            <a:r>
              <a:rPr sz="2100" b="1" spc="-5" dirty="0">
                <a:latin typeface="Arial"/>
                <a:cs typeface="Arial"/>
              </a:rPr>
              <a:t>Medication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Documentation</a:t>
            </a:r>
            <a:endParaRPr sz="2100">
              <a:latin typeface="Arial"/>
              <a:cs typeface="Arial"/>
            </a:endParaRPr>
          </a:p>
          <a:p>
            <a:pPr marL="977265" lvl="1" indent="-342900">
              <a:lnSpc>
                <a:spcPct val="100000"/>
              </a:lnSpc>
              <a:spcBef>
                <a:spcPts val="505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976630" algn="l"/>
                <a:tab pos="977900" algn="l"/>
              </a:tabLst>
            </a:pPr>
            <a:r>
              <a:rPr sz="2100" b="1" spc="-5" dirty="0">
                <a:latin typeface="Arial"/>
                <a:cs typeface="Arial"/>
              </a:rPr>
              <a:t>Refusal </a:t>
            </a:r>
            <a:r>
              <a:rPr sz="2100" b="1" dirty="0">
                <a:latin typeface="Arial"/>
                <a:cs typeface="Arial"/>
              </a:rPr>
              <a:t>of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Medication</a:t>
            </a:r>
            <a:endParaRPr sz="2100">
              <a:latin typeface="Arial"/>
              <a:cs typeface="Arial"/>
            </a:endParaRPr>
          </a:p>
          <a:p>
            <a:pPr marL="509270" indent="-342900">
              <a:lnSpc>
                <a:spcPct val="100000"/>
              </a:lnSpc>
              <a:spcBef>
                <a:spcPts val="505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509270" algn="l"/>
                <a:tab pos="509905" algn="l"/>
              </a:tabLst>
            </a:pPr>
            <a:r>
              <a:rPr sz="2100" b="1" spc="-5" dirty="0">
                <a:latin typeface="Arial"/>
                <a:cs typeface="Arial"/>
              </a:rPr>
              <a:t>When Not to Give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Medication</a:t>
            </a:r>
            <a:endParaRPr sz="2100">
              <a:latin typeface="Arial"/>
              <a:cs typeface="Arial"/>
            </a:endParaRPr>
          </a:p>
          <a:p>
            <a:pPr marL="1221105" lvl="1" indent="-342900">
              <a:lnSpc>
                <a:spcPct val="100000"/>
              </a:lnSpc>
              <a:spcBef>
                <a:spcPts val="505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1220470" algn="l"/>
                <a:tab pos="1221740" algn="l"/>
              </a:tabLst>
            </a:pPr>
            <a:r>
              <a:rPr sz="2100" b="1" spc="-5" dirty="0">
                <a:latin typeface="Arial"/>
                <a:cs typeface="Arial"/>
              </a:rPr>
              <a:t>Medication</a:t>
            </a:r>
            <a:r>
              <a:rPr sz="2100" b="1" spc="1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Errors</a:t>
            </a:r>
            <a:endParaRPr sz="2100">
              <a:latin typeface="Arial"/>
              <a:cs typeface="Arial"/>
            </a:endParaRPr>
          </a:p>
          <a:p>
            <a:pPr marL="680085" indent="-342900">
              <a:lnSpc>
                <a:spcPct val="100000"/>
              </a:lnSpc>
              <a:spcBef>
                <a:spcPts val="500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680085" algn="l"/>
                <a:tab pos="680720" algn="l"/>
              </a:tabLst>
            </a:pPr>
            <a:r>
              <a:rPr sz="2100" b="1" spc="-5" dirty="0">
                <a:latin typeface="Arial"/>
                <a:cs typeface="Arial"/>
              </a:rPr>
              <a:t>Medication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Administration</a:t>
            </a:r>
            <a:endParaRPr sz="2100">
              <a:latin typeface="Arial"/>
              <a:cs typeface="Arial"/>
            </a:endParaRPr>
          </a:p>
          <a:p>
            <a:pPr marL="524510" indent="-342900">
              <a:lnSpc>
                <a:spcPct val="100000"/>
              </a:lnSpc>
              <a:spcBef>
                <a:spcPts val="505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524510" algn="l"/>
                <a:tab pos="525145" algn="l"/>
              </a:tabLst>
            </a:pPr>
            <a:r>
              <a:rPr sz="2100" b="1" dirty="0">
                <a:latin typeface="Arial"/>
                <a:cs typeface="Arial"/>
              </a:rPr>
              <a:t>The “5 </a:t>
            </a:r>
            <a:r>
              <a:rPr sz="2100" b="1" spc="-5" dirty="0">
                <a:latin typeface="Arial"/>
                <a:cs typeface="Arial"/>
              </a:rPr>
              <a:t>Rights” </a:t>
            </a:r>
            <a:r>
              <a:rPr sz="2100" b="1" dirty="0">
                <a:latin typeface="Arial"/>
                <a:cs typeface="Arial"/>
              </a:rPr>
              <a:t>of</a:t>
            </a:r>
            <a:r>
              <a:rPr sz="2100" b="1" spc="-5" dirty="0">
                <a:latin typeface="Arial"/>
                <a:cs typeface="Arial"/>
              </a:rPr>
              <a:t> Medication</a:t>
            </a:r>
            <a:endParaRPr sz="2100">
              <a:latin typeface="Arial"/>
              <a:cs typeface="Arial"/>
            </a:endParaRPr>
          </a:p>
          <a:p>
            <a:pPr marL="1089660" lvl="1" indent="-342900">
              <a:lnSpc>
                <a:spcPct val="100000"/>
              </a:lnSpc>
              <a:spcBef>
                <a:spcPts val="505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1089660" algn="l"/>
                <a:tab pos="1090295" algn="l"/>
              </a:tabLst>
            </a:pPr>
            <a:r>
              <a:rPr sz="2100" b="1" spc="-5" dirty="0">
                <a:latin typeface="Arial"/>
                <a:cs typeface="Arial"/>
              </a:rPr>
              <a:t>General Procedures</a:t>
            </a:r>
            <a:endParaRPr sz="21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05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100" b="1" spc="-5" dirty="0">
                <a:latin typeface="Arial"/>
                <a:cs typeface="Arial"/>
              </a:rPr>
              <a:t>Standing Medical Orders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(SMO)</a:t>
            </a:r>
            <a:endParaRPr sz="2100">
              <a:latin typeface="Arial"/>
              <a:cs typeface="Arial"/>
            </a:endParaRPr>
          </a:p>
          <a:p>
            <a:pPr marL="2066289" lvl="1" indent="-342900">
              <a:lnSpc>
                <a:spcPct val="100000"/>
              </a:lnSpc>
              <a:spcBef>
                <a:spcPts val="500"/>
              </a:spcBef>
              <a:buClr>
                <a:srgbClr val="996565"/>
              </a:buClr>
              <a:buSzPct val="78571"/>
              <a:buFont typeface="Wingdings"/>
              <a:buChar char=""/>
              <a:tabLst>
                <a:tab pos="2066289" algn="l"/>
                <a:tab pos="2066925" algn="l"/>
              </a:tabLst>
            </a:pPr>
            <a:r>
              <a:rPr sz="2100" b="1" spc="-5" dirty="0">
                <a:latin typeface="Arial"/>
                <a:cs typeface="Arial"/>
              </a:rPr>
              <a:t>Quiz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73463" y="1911458"/>
            <a:ext cx="1277005" cy="1417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48038" y="5038209"/>
            <a:ext cx="1374978" cy="1317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1611" y="5187583"/>
            <a:ext cx="1144807" cy="1219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2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4858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GENERAL</a:t>
            </a:r>
            <a:r>
              <a:rPr sz="4200" b="0" spc="-6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PROCEDURES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2058" y="2019131"/>
            <a:ext cx="7896225" cy="4517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410209" indent="-286385">
              <a:lnSpc>
                <a:spcPct val="100000"/>
              </a:lnSpc>
              <a:spcBef>
                <a:spcPts val="95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Dispensing Medications for School, </a:t>
            </a:r>
            <a:r>
              <a:rPr sz="2200" b="1" spc="-15" dirty="0">
                <a:latin typeface="Arial"/>
                <a:cs typeface="Arial"/>
              </a:rPr>
              <a:t>Work, </a:t>
            </a:r>
            <a:r>
              <a:rPr sz="2200" b="1" spc="-5" dirty="0">
                <a:latin typeface="Arial"/>
                <a:cs typeface="Arial"/>
              </a:rPr>
              <a:t>Program or  Leave of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Absence</a:t>
            </a:r>
            <a:endParaRPr sz="2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25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Administering Medication During Community</a:t>
            </a:r>
            <a:r>
              <a:rPr sz="2200" b="1" spc="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Activities</a:t>
            </a:r>
            <a:endParaRPr sz="22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spcBef>
                <a:spcPts val="530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Standing Medical Orders </a:t>
            </a:r>
            <a:r>
              <a:rPr sz="2200" b="1" spc="-20" dirty="0">
                <a:latin typeface="Arial"/>
                <a:cs typeface="Arial"/>
              </a:rPr>
              <a:t>(SMO’s): </a:t>
            </a:r>
            <a:r>
              <a:rPr sz="2200" spc="-5" dirty="0">
                <a:latin typeface="Arial"/>
                <a:cs typeface="Arial"/>
              </a:rPr>
              <a:t>are orders that  authorize the </a:t>
            </a:r>
            <a:r>
              <a:rPr sz="2200" spc="-10" dirty="0">
                <a:latin typeface="Arial"/>
                <a:cs typeface="Arial"/>
              </a:rPr>
              <a:t>home staff </a:t>
            </a:r>
            <a:r>
              <a:rPr sz="2200" spc="-5" dirty="0">
                <a:latin typeface="Arial"/>
                <a:cs typeface="Arial"/>
              </a:rPr>
              <a:t>to administer medical treatments  that are often “over the counter” medications that can be  bought without a prescription, and are used to treat minor  illnesses (headache, </a:t>
            </a:r>
            <a:r>
              <a:rPr sz="2200" spc="-25" dirty="0">
                <a:latin typeface="Arial"/>
                <a:cs typeface="Arial"/>
              </a:rPr>
              <a:t>fever, </a:t>
            </a:r>
            <a:r>
              <a:rPr sz="2200" spc="-5" dirty="0">
                <a:latin typeface="Arial"/>
                <a:cs typeface="Arial"/>
              </a:rPr>
              <a:t>etc). These are sometimes also  called “Protocol Orders.” Each person who lives in the house  has </a:t>
            </a:r>
            <a:r>
              <a:rPr sz="2200" spc="-15" dirty="0">
                <a:latin typeface="Arial"/>
                <a:cs typeface="Arial"/>
              </a:rPr>
              <a:t>SMO’s </a:t>
            </a:r>
            <a:r>
              <a:rPr sz="2200" spc="-5" dirty="0">
                <a:latin typeface="Arial"/>
                <a:cs typeface="Arial"/>
              </a:rPr>
              <a:t>to help </a:t>
            </a:r>
            <a:r>
              <a:rPr sz="2200" spc="-10" dirty="0">
                <a:latin typeface="Arial"/>
                <a:cs typeface="Arial"/>
              </a:rPr>
              <a:t>you </a:t>
            </a:r>
            <a:r>
              <a:rPr sz="2200" spc="-5" dirty="0">
                <a:latin typeface="Arial"/>
                <a:cs typeface="Arial"/>
              </a:rPr>
              <a:t>decide what the best care for the  person should be. These are always authorized by a licensed  health care professional to give the care they prescribe when  </a:t>
            </a:r>
            <a:r>
              <a:rPr sz="2200" spc="-10" dirty="0">
                <a:latin typeface="Arial"/>
                <a:cs typeface="Arial"/>
              </a:rPr>
              <a:t>symptoms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occur.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4858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GENERAL</a:t>
            </a:r>
            <a:r>
              <a:rPr sz="4200" b="0" spc="-6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PROCEDURES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26150" y="1714926"/>
            <a:ext cx="7897495" cy="494855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40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Standing Medical Orders</a:t>
            </a:r>
            <a:r>
              <a:rPr sz="2200" b="1" spc="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(Cont’d):</a:t>
            </a:r>
            <a:endParaRPr sz="2200">
              <a:latin typeface="Arial"/>
              <a:cs typeface="Arial"/>
            </a:endParaRPr>
          </a:p>
          <a:p>
            <a:pPr marL="697865" marR="5080" lvl="1" indent="-228600">
              <a:lnSpc>
                <a:spcPct val="100000"/>
              </a:lnSpc>
              <a:spcBef>
                <a:spcPts val="450"/>
              </a:spcBef>
              <a:buClr>
                <a:srgbClr val="659999"/>
              </a:buClr>
              <a:buSzPct val="63888"/>
              <a:buFont typeface="Wingdings"/>
              <a:buChar char=""/>
              <a:tabLst>
                <a:tab pos="698500" algn="l"/>
              </a:tabLst>
            </a:pPr>
            <a:r>
              <a:rPr sz="1800" spc="-10" dirty="0">
                <a:latin typeface="Arial"/>
                <a:cs typeface="Arial"/>
              </a:rPr>
              <a:t>SMO’s </a:t>
            </a:r>
            <a:r>
              <a:rPr sz="1800" spc="-5" dirty="0">
                <a:latin typeface="Arial"/>
                <a:cs typeface="Arial"/>
              </a:rPr>
              <a:t>must be </a:t>
            </a:r>
            <a:r>
              <a:rPr sz="1800" spc="-15" dirty="0">
                <a:latin typeface="Arial"/>
                <a:cs typeface="Arial"/>
              </a:rPr>
              <a:t>followed </a:t>
            </a:r>
            <a:r>
              <a:rPr sz="1800" spc="-20" dirty="0">
                <a:latin typeface="Arial"/>
                <a:cs typeface="Arial"/>
              </a:rPr>
              <a:t>when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person is ill.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15" dirty="0">
                <a:latin typeface="Arial"/>
                <a:cs typeface="Arial"/>
              </a:rPr>
              <a:t>you work with </a:t>
            </a:r>
            <a:r>
              <a:rPr sz="1800" spc="-5" dirty="0">
                <a:latin typeface="Arial"/>
                <a:cs typeface="Arial"/>
              </a:rPr>
              <a:t>the  </a:t>
            </a:r>
            <a:r>
              <a:rPr sz="1800" spc="-10" dirty="0">
                <a:latin typeface="Arial"/>
                <a:cs typeface="Arial"/>
              </a:rPr>
              <a:t>people </a:t>
            </a:r>
            <a:r>
              <a:rPr sz="1800" spc="-20" dirty="0">
                <a:latin typeface="Arial"/>
                <a:cs typeface="Arial"/>
              </a:rPr>
              <a:t>who </a:t>
            </a:r>
            <a:r>
              <a:rPr sz="1800" spc="-5" dirty="0">
                <a:latin typeface="Arial"/>
                <a:cs typeface="Arial"/>
              </a:rPr>
              <a:t>live in the </a:t>
            </a:r>
            <a:r>
              <a:rPr sz="1800" spc="-10" dirty="0">
                <a:latin typeface="Arial"/>
                <a:cs typeface="Arial"/>
              </a:rPr>
              <a:t>home, </a:t>
            </a:r>
            <a:r>
              <a:rPr sz="1800" spc="-15" dirty="0">
                <a:latin typeface="Arial"/>
                <a:cs typeface="Arial"/>
              </a:rPr>
              <a:t>you will </a:t>
            </a:r>
            <a:r>
              <a:rPr sz="1800" spc="-5" dirty="0">
                <a:latin typeface="Arial"/>
                <a:cs typeface="Arial"/>
              </a:rPr>
              <a:t>learn their normal patterns in their  </a:t>
            </a:r>
            <a:r>
              <a:rPr sz="1800" spc="-10" dirty="0">
                <a:latin typeface="Arial"/>
                <a:cs typeface="Arial"/>
              </a:rPr>
              <a:t>daily </a:t>
            </a:r>
            <a:r>
              <a:rPr sz="1800" spc="-5" dirty="0">
                <a:latin typeface="Arial"/>
                <a:cs typeface="Arial"/>
              </a:rPr>
              <a:t>living.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is important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 sensitive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any changes </a:t>
            </a:r>
            <a:r>
              <a:rPr sz="1800" spc="-5" dirty="0">
                <a:latin typeface="Arial"/>
                <a:cs typeface="Arial"/>
              </a:rPr>
              <a:t>from normal,  or complaints or comments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can indicate problems. </a:t>
            </a:r>
            <a:r>
              <a:rPr sz="1800" spc="-60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may see 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change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eating </a:t>
            </a:r>
            <a:r>
              <a:rPr sz="1800" spc="-5" dirty="0">
                <a:latin typeface="Arial"/>
                <a:cs typeface="Arial"/>
              </a:rPr>
              <a:t>habits, or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runny nose, </a:t>
            </a:r>
            <a:r>
              <a:rPr sz="1800" spc="-5" dirty="0">
                <a:latin typeface="Arial"/>
                <a:cs typeface="Arial"/>
              </a:rPr>
              <a:t>or the person may be more  tired than </a:t>
            </a:r>
            <a:r>
              <a:rPr sz="1800" spc="-10" dirty="0">
                <a:latin typeface="Arial"/>
                <a:cs typeface="Arial"/>
              </a:rPr>
              <a:t>usual. </a:t>
            </a:r>
            <a:r>
              <a:rPr sz="1800" spc="-5" dirty="0">
                <a:latin typeface="Arial"/>
                <a:cs typeface="Arial"/>
              </a:rPr>
              <a:t>Sometimes the </a:t>
            </a:r>
            <a:r>
              <a:rPr sz="1800" spc="-10" dirty="0">
                <a:latin typeface="Arial"/>
                <a:cs typeface="Arial"/>
              </a:rPr>
              <a:t>people </a:t>
            </a:r>
            <a:r>
              <a:rPr sz="1800" spc="-25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serve may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be </a:t>
            </a:r>
            <a:r>
              <a:rPr sz="1800" spc="-10" dirty="0">
                <a:latin typeface="Arial"/>
                <a:cs typeface="Arial"/>
              </a:rPr>
              <a:t>able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tell </a:t>
            </a:r>
            <a:r>
              <a:rPr sz="1800" spc="-15" dirty="0">
                <a:latin typeface="Arial"/>
                <a:cs typeface="Arial"/>
              </a:rPr>
              <a:t>you </a:t>
            </a:r>
            <a:r>
              <a:rPr sz="1800" spc="-20" dirty="0">
                <a:latin typeface="Arial"/>
                <a:cs typeface="Arial"/>
              </a:rPr>
              <a:t>what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5" dirty="0">
                <a:latin typeface="Arial"/>
                <a:cs typeface="Arial"/>
              </a:rPr>
              <a:t>wrong, </a:t>
            </a:r>
            <a:r>
              <a:rPr sz="1800" dirty="0">
                <a:latin typeface="Arial"/>
                <a:cs typeface="Arial"/>
              </a:rPr>
              <a:t>so </a:t>
            </a:r>
            <a:r>
              <a:rPr sz="1800" spc="-5" dirty="0">
                <a:latin typeface="Arial"/>
                <a:cs typeface="Arial"/>
              </a:rPr>
              <a:t>getting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know the person and his/her </a:t>
            </a:r>
            <a:r>
              <a:rPr sz="1800" spc="-10" dirty="0">
                <a:latin typeface="Arial"/>
                <a:cs typeface="Arial"/>
              </a:rPr>
              <a:t>usual  habits </a:t>
            </a:r>
            <a:r>
              <a:rPr sz="1800" spc="-5" dirty="0">
                <a:latin typeface="Arial"/>
                <a:cs typeface="Arial"/>
              </a:rPr>
              <a:t>can be an important step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recognizing </a:t>
            </a:r>
            <a:r>
              <a:rPr sz="1800" spc="-20" dirty="0">
                <a:latin typeface="Arial"/>
                <a:cs typeface="Arial"/>
              </a:rPr>
              <a:t>when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person is ill </a:t>
            </a:r>
            <a:r>
              <a:rPr sz="1800" spc="-10" dirty="0">
                <a:latin typeface="Arial"/>
                <a:cs typeface="Arial"/>
              </a:rPr>
              <a:t>and  </a:t>
            </a:r>
            <a:r>
              <a:rPr sz="1800" spc="-20" dirty="0">
                <a:latin typeface="Arial"/>
                <a:cs typeface="Arial"/>
              </a:rPr>
              <a:t>when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Standing </a:t>
            </a:r>
            <a:r>
              <a:rPr sz="1800" spc="-5" dirty="0">
                <a:latin typeface="Arial"/>
                <a:cs typeface="Arial"/>
              </a:rPr>
              <a:t>Medical Order is called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for.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09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2200" b="1" spc="-25" dirty="0">
                <a:latin typeface="Arial"/>
                <a:cs typeface="Arial"/>
              </a:rPr>
              <a:t>SMO’s </a:t>
            </a:r>
            <a:r>
              <a:rPr sz="2200" b="1" spc="-5" dirty="0">
                <a:latin typeface="Arial"/>
                <a:cs typeface="Arial"/>
              </a:rPr>
              <a:t>must be specific. The physician must</a:t>
            </a:r>
            <a:r>
              <a:rPr sz="2200" b="1" spc="1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indicate:</a:t>
            </a:r>
            <a:endParaRPr sz="2200">
              <a:latin typeface="Arial"/>
              <a:cs typeface="Arial"/>
            </a:endParaRPr>
          </a:p>
          <a:p>
            <a:pPr marL="697865" marR="93345" lvl="1" indent="-228600">
              <a:lnSpc>
                <a:spcPct val="100000"/>
              </a:lnSpc>
              <a:spcBef>
                <a:spcPts val="450"/>
              </a:spcBef>
              <a:buClr>
                <a:srgbClr val="659999"/>
              </a:buClr>
              <a:buSzPct val="63888"/>
              <a:buFont typeface="Wingdings"/>
              <a:buChar char=""/>
              <a:tabLst>
                <a:tab pos="698500" algn="l"/>
              </a:tabLst>
            </a:pPr>
            <a:r>
              <a:rPr sz="1800" dirty="0">
                <a:latin typeface="Arial"/>
                <a:cs typeface="Arial"/>
              </a:rPr>
              <a:t>At </a:t>
            </a:r>
            <a:r>
              <a:rPr sz="1800" spc="-20" dirty="0">
                <a:latin typeface="Arial"/>
                <a:cs typeface="Arial"/>
              </a:rPr>
              <a:t>what </a:t>
            </a:r>
            <a:r>
              <a:rPr sz="1800" spc="-10" dirty="0">
                <a:latin typeface="Arial"/>
                <a:cs typeface="Arial"/>
              </a:rPr>
              <a:t>point </a:t>
            </a:r>
            <a:r>
              <a:rPr sz="1800" spc="-5" dirty="0">
                <a:latin typeface="Arial"/>
                <a:cs typeface="Arial"/>
              </a:rPr>
              <a:t>after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symptom appears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administer the medication or  treatment.</a:t>
            </a:r>
            <a:endParaRPr sz="18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430"/>
              </a:spcBef>
              <a:buClr>
                <a:srgbClr val="659999"/>
              </a:buClr>
              <a:buSzPct val="63888"/>
              <a:buFont typeface="Wingdings"/>
              <a:buChar char=""/>
              <a:tabLst>
                <a:tab pos="698500" algn="l"/>
              </a:tabLst>
            </a:pPr>
            <a:r>
              <a:rPr sz="1800" spc="-5" dirty="0">
                <a:latin typeface="Arial"/>
                <a:cs typeface="Arial"/>
              </a:rPr>
              <a:t>How </a:t>
            </a:r>
            <a:r>
              <a:rPr sz="1800" spc="-10" dirty="0">
                <a:latin typeface="Arial"/>
                <a:cs typeface="Arial"/>
              </a:rPr>
              <a:t>frequently </a:t>
            </a:r>
            <a:r>
              <a:rPr sz="1800" spc="-5" dirty="0">
                <a:latin typeface="Arial"/>
                <a:cs typeface="Arial"/>
              </a:rPr>
              <a:t>the treatment or medication </a:t>
            </a:r>
            <a:r>
              <a:rPr sz="1800" spc="-10" dirty="0">
                <a:latin typeface="Arial"/>
                <a:cs typeface="Arial"/>
              </a:rPr>
              <a:t>should 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administered.</a:t>
            </a:r>
            <a:endParaRPr sz="18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430"/>
              </a:spcBef>
              <a:buClr>
                <a:srgbClr val="659999"/>
              </a:buClr>
              <a:buSzPct val="63888"/>
              <a:buFont typeface="Wingdings"/>
              <a:buChar char=""/>
              <a:tabLst>
                <a:tab pos="698500" algn="l"/>
              </a:tabLst>
            </a:pPr>
            <a:r>
              <a:rPr sz="1800" spc="-5" dirty="0">
                <a:latin typeface="Arial"/>
                <a:cs typeface="Arial"/>
              </a:rPr>
              <a:t>How </a:t>
            </a:r>
            <a:r>
              <a:rPr sz="1800" spc="-10" dirty="0">
                <a:latin typeface="Arial"/>
                <a:cs typeface="Arial"/>
              </a:rPr>
              <a:t>long and exactly </a:t>
            </a:r>
            <a:r>
              <a:rPr sz="1800" spc="-20" dirty="0">
                <a:latin typeface="Arial"/>
                <a:cs typeface="Arial"/>
              </a:rPr>
              <a:t>when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stop the treatment or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medication.</a:t>
            </a:r>
            <a:endParaRPr sz="18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434"/>
              </a:spcBef>
              <a:buClr>
                <a:srgbClr val="659999"/>
              </a:buClr>
              <a:buSzPct val="63888"/>
              <a:buFont typeface="Wingdings"/>
              <a:buChar char=""/>
              <a:tabLst>
                <a:tab pos="698500" algn="l"/>
              </a:tabLst>
            </a:pPr>
            <a:r>
              <a:rPr sz="1800" spc="-5" dirty="0">
                <a:latin typeface="Arial"/>
                <a:cs typeface="Arial"/>
              </a:rPr>
              <a:t>When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contact the </a:t>
            </a:r>
            <a:r>
              <a:rPr sz="1800" spc="-10" dirty="0">
                <a:latin typeface="Arial"/>
                <a:cs typeface="Arial"/>
              </a:rPr>
              <a:t>physician.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4858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GENERAL</a:t>
            </a:r>
            <a:r>
              <a:rPr sz="4200" b="0" spc="-6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PROCEDURES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9766" y="1864720"/>
            <a:ext cx="6336030" cy="105092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705610">
              <a:lnSpc>
                <a:spcPct val="100000"/>
              </a:lnSpc>
              <a:spcBef>
                <a:spcPts val="660"/>
              </a:spcBef>
            </a:pPr>
            <a:r>
              <a:rPr sz="2200" b="1" spc="-5" dirty="0">
                <a:latin typeface="Arial"/>
                <a:cs typeface="Arial"/>
              </a:rPr>
              <a:t>Standing Medical Orders</a:t>
            </a:r>
            <a:r>
              <a:rPr sz="2200" b="1" spc="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Example: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4183379" algn="l"/>
              </a:tabLst>
            </a:pPr>
            <a:r>
              <a:rPr sz="1600" b="1" spc="-5" dirty="0">
                <a:latin typeface="Arial"/>
                <a:cs typeface="Arial"/>
              </a:rPr>
              <a:t>Client Name: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Mary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Johnson	</a:t>
            </a:r>
            <a:r>
              <a:rPr sz="1600" b="1" spc="-10" dirty="0">
                <a:latin typeface="Arial"/>
                <a:cs typeface="Arial"/>
              </a:rPr>
              <a:t>Home: </a:t>
            </a:r>
            <a:r>
              <a:rPr sz="1600" spc="-40" dirty="0">
                <a:latin typeface="Arial"/>
                <a:cs typeface="Arial"/>
              </a:rPr>
              <a:t>Taylor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AFC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600" b="1" spc="-10" dirty="0">
                <a:latin typeface="Arial"/>
                <a:cs typeface="Arial"/>
              </a:rPr>
              <a:t>Allergies: </a:t>
            </a:r>
            <a:r>
              <a:rPr sz="1600" spc="-10" dirty="0">
                <a:latin typeface="Arial"/>
                <a:cs typeface="Arial"/>
              </a:rPr>
              <a:t>No </a:t>
            </a:r>
            <a:r>
              <a:rPr sz="1600" spc="-5" dirty="0">
                <a:latin typeface="Arial"/>
                <a:cs typeface="Arial"/>
              </a:rPr>
              <a:t>known drug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allergies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766" y="6241788"/>
            <a:ext cx="4681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68520" algn="l"/>
              </a:tabLst>
            </a:pPr>
            <a:r>
              <a:rPr sz="1800" b="1" spc="-10" dirty="0">
                <a:latin typeface="Arial"/>
                <a:cs typeface="Arial"/>
              </a:rPr>
              <a:t>Physician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Signature: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4933" y="6241788"/>
            <a:ext cx="2233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9960" algn="l"/>
              </a:tabLst>
            </a:pPr>
            <a:r>
              <a:rPr sz="1800" b="1" spc="-5" dirty="0">
                <a:latin typeface="Arial"/>
                <a:cs typeface="Arial"/>
              </a:rPr>
              <a:t>Date: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95558" y="2971820"/>
          <a:ext cx="7486650" cy="3310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5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CONDITION: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6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Bruises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CFF"/>
                    </a:solidFill>
                  </a:tcPr>
                </a:tc>
                <a:tc>
                  <a:txBody>
                    <a:bodyPr/>
                    <a:lstStyle/>
                    <a:p>
                      <a:pPr marL="433705" marR="297180" indent="-342900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Apply cool compresses 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ice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pack for 15-20 minutes,  being careful to protect person’s</a:t>
                      </a:r>
                      <a:r>
                        <a:rPr sz="16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skin.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33705" marR="251460" indent="-342900">
                        <a:lnSpc>
                          <a:spcPct val="100000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After 24 hours,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desired, can apply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moist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heat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(warm,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moist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compress).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33705" marR="220979" indent="-342900">
                        <a:lnSpc>
                          <a:spcPct val="100000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If bruise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severe or painful swelling develops, contact  doctor to rule out possibility of broken bone or other  serious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injury.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815">
                <a:tc>
                  <a:txBody>
                    <a:bodyPr/>
                    <a:lstStyle/>
                    <a:p>
                      <a:pPr marL="90805" marR="835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Sunburn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89230" indent="-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Apply sunscreen with SPF 15 or higher at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least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30 minutes  before being exposed to sun.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not expose to bright sun  for more than 30 minutes at a</a:t>
                      </a:r>
                      <a:r>
                        <a:rPr sz="16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time.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5468" y="801566"/>
            <a:ext cx="30791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Sample</a:t>
            </a:r>
            <a:r>
              <a:rPr sz="4200" b="0" spc="-7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Quiz</a:t>
            </a:r>
            <a:endParaRPr sz="4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75863" y="1787510"/>
            <a:ext cx="45053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Q1: </a:t>
            </a:r>
            <a:r>
              <a:rPr sz="1100" b="1" spc="-5" dirty="0">
                <a:latin typeface="Arial"/>
                <a:cs typeface="Arial"/>
              </a:rPr>
              <a:t>The </a:t>
            </a:r>
            <a:r>
              <a:rPr sz="1100" b="1" dirty="0">
                <a:latin typeface="Arial"/>
                <a:cs typeface="Arial"/>
              </a:rPr>
              <a:t>“5 </a:t>
            </a:r>
            <a:r>
              <a:rPr sz="1100" b="1" spc="-5" dirty="0">
                <a:latin typeface="Arial"/>
                <a:cs typeface="Arial"/>
              </a:rPr>
              <a:t>RIGHTS” of </a:t>
            </a:r>
            <a:r>
              <a:rPr sz="1100" b="1" dirty="0">
                <a:latin typeface="Arial"/>
                <a:cs typeface="Arial"/>
              </a:rPr>
              <a:t>medication </a:t>
            </a:r>
            <a:r>
              <a:rPr sz="1100" b="1" spc="-5" dirty="0">
                <a:latin typeface="Arial"/>
                <a:cs typeface="Arial"/>
              </a:rPr>
              <a:t>administration </a:t>
            </a:r>
            <a:r>
              <a:rPr sz="1100" b="1" dirty="0">
                <a:latin typeface="Arial"/>
                <a:cs typeface="Arial"/>
              </a:rPr>
              <a:t>are the</a:t>
            </a:r>
            <a:r>
              <a:rPr sz="1100" b="1" spc="-1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4925" y="1955746"/>
            <a:ext cx="1183005" cy="4279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00" b="1" spc="-5" dirty="0">
                <a:latin typeface="Arial"/>
                <a:cs typeface="Arial"/>
              </a:rPr>
              <a:t>The Right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Person</a:t>
            </a:r>
            <a:endParaRPr sz="1100">
              <a:latin typeface="Arial"/>
              <a:cs typeface="Arial"/>
            </a:endParaRPr>
          </a:p>
          <a:p>
            <a:pPr marL="545465">
              <a:lnSpc>
                <a:spcPct val="100000"/>
              </a:lnSpc>
              <a:spcBef>
                <a:spcPts val="265"/>
              </a:spcBef>
            </a:pPr>
            <a:r>
              <a:rPr sz="1100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8319" y="1955746"/>
            <a:ext cx="5350510" cy="4279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1690370" algn="l"/>
                <a:tab pos="3020695" algn="l"/>
                <a:tab pos="4259580" algn="l"/>
              </a:tabLst>
            </a:pPr>
            <a:r>
              <a:rPr sz="1100" b="1" spc="-5" dirty="0">
                <a:latin typeface="Arial"/>
                <a:cs typeface="Arial"/>
              </a:rPr>
              <a:t>The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Right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Medication	</a:t>
            </a:r>
            <a:r>
              <a:rPr sz="1100" b="1" spc="-5" dirty="0">
                <a:latin typeface="Arial"/>
                <a:cs typeface="Arial"/>
              </a:rPr>
              <a:t>The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Right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Dose	</a:t>
            </a:r>
            <a:r>
              <a:rPr sz="1100" b="1" spc="-10" dirty="0">
                <a:latin typeface="Arial"/>
                <a:cs typeface="Arial"/>
              </a:rPr>
              <a:t>The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Right Time	The Right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Route</a:t>
            </a:r>
            <a:endParaRPr sz="1100">
              <a:latin typeface="Arial"/>
              <a:cs typeface="Arial"/>
            </a:endParaRPr>
          </a:p>
          <a:p>
            <a:pPr marL="951230">
              <a:lnSpc>
                <a:spcPct val="100000"/>
              </a:lnSpc>
              <a:spcBef>
                <a:spcPts val="265"/>
              </a:spcBef>
            </a:pP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/>
              <a:t>Q2:</a:t>
            </a:r>
            <a:r>
              <a:rPr spc="-30" dirty="0"/>
              <a:t> </a:t>
            </a:r>
            <a:r>
              <a:rPr spc="-5" dirty="0"/>
              <a:t>Staff</a:t>
            </a:r>
            <a:r>
              <a:rPr spc="-30" dirty="0"/>
              <a:t> </a:t>
            </a:r>
            <a:r>
              <a:rPr spc="-5" dirty="0"/>
              <a:t>must</a:t>
            </a:r>
            <a:r>
              <a:rPr spc="-15" dirty="0"/>
              <a:t> </a:t>
            </a:r>
            <a:r>
              <a:rPr dirty="0"/>
              <a:t>sign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medication</a:t>
            </a:r>
            <a:r>
              <a:rPr spc="-45" dirty="0"/>
              <a:t> </a:t>
            </a:r>
            <a:r>
              <a:rPr spc="-5" dirty="0"/>
              <a:t>record sheet</a:t>
            </a:r>
            <a:r>
              <a:rPr spc="-15" dirty="0"/>
              <a:t> </a:t>
            </a:r>
            <a:r>
              <a:rPr spc="-5" dirty="0"/>
              <a:t>immediately</a:t>
            </a:r>
            <a:r>
              <a:rPr spc="-45" dirty="0"/>
              <a:t> </a:t>
            </a:r>
            <a:r>
              <a:rPr spc="-5" dirty="0"/>
              <a:t>after</a:t>
            </a:r>
            <a:r>
              <a:rPr spc="-3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medication</a:t>
            </a:r>
            <a:r>
              <a:rPr spc="-4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spc="-5" dirty="0"/>
              <a:t>given.</a:t>
            </a:r>
          </a:p>
          <a:p>
            <a:pPr marL="9264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 marR="5080">
              <a:lnSpc>
                <a:spcPct val="100000"/>
              </a:lnSpc>
              <a:spcBef>
                <a:spcPts val="265"/>
              </a:spcBef>
            </a:pPr>
            <a:r>
              <a:rPr dirty="0"/>
              <a:t>Q3: </a:t>
            </a:r>
            <a:r>
              <a:rPr spc="-5" dirty="0"/>
              <a:t>Never </a:t>
            </a:r>
            <a:r>
              <a:rPr dirty="0"/>
              <a:t>sign a med </a:t>
            </a:r>
            <a:r>
              <a:rPr spc="-5" dirty="0"/>
              <a:t>sheet before </a:t>
            </a:r>
            <a:r>
              <a:rPr dirty="0"/>
              <a:t>the medication is actually </a:t>
            </a:r>
            <a:r>
              <a:rPr spc="-5" dirty="0"/>
              <a:t>given, </a:t>
            </a:r>
            <a:r>
              <a:rPr dirty="0"/>
              <a:t>in </a:t>
            </a:r>
            <a:r>
              <a:rPr spc="-5" dirty="0"/>
              <a:t>case </a:t>
            </a:r>
            <a:r>
              <a:rPr dirty="0"/>
              <a:t>something </a:t>
            </a:r>
            <a:r>
              <a:rPr spc="-5" dirty="0"/>
              <a:t>happens </a:t>
            </a:r>
            <a:r>
              <a:rPr dirty="0"/>
              <a:t>in the </a:t>
            </a:r>
            <a:r>
              <a:rPr spc="-5" dirty="0"/>
              <a:t>process of giving  </a:t>
            </a:r>
            <a:r>
              <a:rPr dirty="0"/>
              <a:t>it.</a:t>
            </a:r>
          </a:p>
          <a:p>
            <a:pPr marL="9264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 marR="44450">
              <a:lnSpc>
                <a:spcPct val="100000"/>
              </a:lnSpc>
              <a:spcBef>
                <a:spcPts val="260"/>
              </a:spcBef>
            </a:pPr>
            <a:r>
              <a:rPr dirty="0"/>
              <a:t>Q4: </a:t>
            </a:r>
            <a:r>
              <a:rPr i="1" spc="-5" dirty="0">
                <a:latin typeface="Arial"/>
                <a:cs typeface="Arial"/>
              </a:rPr>
              <a:t>Standing Medical </a:t>
            </a:r>
            <a:r>
              <a:rPr i="1" dirty="0">
                <a:latin typeface="Arial"/>
                <a:cs typeface="Arial"/>
              </a:rPr>
              <a:t>Orders </a:t>
            </a:r>
            <a:r>
              <a:rPr dirty="0"/>
              <a:t>(SMO’s) are </a:t>
            </a:r>
            <a:r>
              <a:rPr spc="-5" dirty="0"/>
              <a:t>orders that </a:t>
            </a:r>
            <a:r>
              <a:rPr dirty="0"/>
              <a:t>authorize the home </a:t>
            </a:r>
            <a:r>
              <a:rPr spc="-5" dirty="0"/>
              <a:t>staff </a:t>
            </a:r>
            <a:r>
              <a:rPr dirty="0"/>
              <a:t>to administer </a:t>
            </a:r>
            <a:r>
              <a:rPr spc="-5" dirty="0"/>
              <a:t>medical treatments that </a:t>
            </a:r>
            <a:r>
              <a:rPr dirty="0"/>
              <a:t>are  </a:t>
            </a:r>
            <a:r>
              <a:rPr spc="-5" dirty="0"/>
              <a:t>often “over </a:t>
            </a:r>
            <a:r>
              <a:rPr dirty="0"/>
              <a:t>the </a:t>
            </a:r>
            <a:r>
              <a:rPr spc="-5" dirty="0"/>
              <a:t>counter” </a:t>
            </a:r>
            <a:r>
              <a:rPr dirty="0"/>
              <a:t>medication </a:t>
            </a:r>
            <a:r>
              <a:rPr spc="-5" dirty="0"/>
              <a:t>that can be bought </a:t>
            </a:r>
            <a:r>
              <a:rPr dirty="0"/>
              <a:t>without prescription </a:t>
            </a:r>
            <a:r>
              <a:rPr spc="-5" dirty="0"/>
              <a:t>and </a:t>
            </a:r>
            <a:r>
              <a:rPr dirty="0"/>
              <a:t>are </a:t>
            </a:r>
            <a:r>
              <a:rPr spc="-5" dirty="0"/>
              <a:t>used </a:t>
            </a:r>
            <a:r>
              <a:rPr dirty="0"/>
              <a:t>to </a:t>
            </a:r>
            <a:r>
              <a:rPr spc="-5" dirty="0"/>
              <a:t>treat </a:t>
            </a:r>
            <a:r>
              <a:rPr dirty="0"/>
              <a:t>minor illnesses (i.e.,  </a:t>
            </a:r>
            <a:r>
              <a:rPr spc="-5" dirty="0"/>
              <a:t>headache, fever,</a:t>
            </a:r>
            <a:r>
              <a:rPr spc="-15" dirty="0"/>
              <a:t> </a:t>
            </a:r>
            <a:r>
              <a:rPr spc="-5" dirty="0"/>
              <a:t>etc).</a:t>
            </a:r>
          </a:p>
          <a:p>
            <a:pPr marL="9645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/>
              <a:t>Q5:</a:t>
            </a:r>
            <a:r>
              <a:rPr spc="-30" dirty="0"/>
              <a:t> </a:t>
            </a:r>
            <a:r>
              <a:rPr spc="-5" dirty="0"/>
              <a:t>Dosage</a:t>
            </a:r>
            <a:r>
              <a:rPr spc="5" dirty="0"/>
              <a:t> </a:t>
            </a:r>
            <a:r>
              <a:rPr dirty="0"/>
              <a:t>forms</a:t>
            </a:r>
            <a:r>
              <a:rPr spc="-15" dirty="0"/>
              <a:t> </a:t>
            </a:r>
            <a:r>
              <a:rPr dirty="0"/>
              <a:t>include,</a:t>
            </a:r>
            <a:r>
              <a:rPr spc="-35" dirty="0"/>
              <a:t> </a:t>
            </a:r>
            <a:r>
              <a:rPr spc="-5" dirty="0"/>
              <a:t>tablets,</a:t>
            </a:r>
            <a:r>
              <a:rPr spc="-35" dirty="0"/>
              <a:t> </a:t>
            </a:r>
            <a:r>
              <a:rPr spc="-5" dirty="0"/>
              <a:t>capsules,</a:t>
            </a:r>
            <a:r>
              <a:rPr spc="-10" dirty="0"/>
              <a:t> </a:t>
            </a:r>
            <a:r>
              <a:rPr dirty="0"/>
              <a:t>ointments,</a:t>
            </a:r>
            <a:r>
              <a:rPr spc="-45" dirty="0"/>
              <a:t> </a:t>
            </a:r>
            <a:r>
              <a:rPr spc="-5" dirty="0"/>
              <a:t>creams,</a:t>
            </a:r>
            <a:r>
              <a:rPr spc="-25" dirty="0"/>
              <a:t> </a:t>
            </a:r>
            <a:r>
              <a:rPr spc="-5" dirty="0"/>
              <a:t>suppositories,</a:t>
            </a:r>
            <a:r>
              <a:rPr spc="-35" dirty="0"/>
              <a:t> </a:t>
            </a:r>
            <a:r>
              <a:rPr dirty="0"/>
              <a:t>liquids,</a:t>
            </a:r>
            <a:r>
              <a:rPr spc="-35" dirty="0"/>
              <a:t> </a:t>
            </a:r>
            <a:r>
              <a:rPr dirty="0"/>
              <a:t>inhalers</a:t>
            </a:r>
            <a:r>
              <a:rPr spc="-30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patches.</a:t>
            </a:r>
          </a:p>
          <a:p>
            <a:pPr marL="9645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 marR="382905" indent="-635">
              <a:lnSpc>
                <a:spcPct val="100000"/>
              </a:lnSpc>
              <a:spcBef>
                <a:spcPts val="260"/>
              </a:spcBef>
            </a:pPr>
            <a:r>
              <a:rPr dirty="0"/>
              <a:t>Q6: It is </a:t>
            </a:r>
            <a:r>
              <a:rPr spc="-5" dirty="0"/>
              <a:t>not </a:t>
            </a:r>
            <a:r>
              <a:rPr dirty="0"/>
              <a:t>important to </a:t>
            </a:r>
            <a:r>
              <a:rPr spc="-5" dirty="0"/>
              <a:t>check </a:t>
            </a:r>
            <a:r>
              <a:rPr dirty="0"/>
              <a:t>the </a:t>
            </a:r>
            <a:r>
              <a:rPr spc="-5" dirty="0"/>
              <a:t>label of </a:t>
            </a:r>
            <a:r>
              <a:rPr dirty="0"/>
              <a:t>medication </a:t>
            </a:r>
            <a:r>
              <a:rPr spc="-5" dirty="0"/>
              <a:t>container as </a:t>
            </a:r>
            <a:r>
              <a:rPr dirty="0"/>
              <a:t>the </a:t>
            </a:r>
            <a:r>
              <a:rPr spc="-5" dirty="0"/>
              <a:t>pharmacy pre-filled </a:t>
            </a:r>
            <a:r>
              <a:rPr dirty="0"/>
              <a:t>the </a:t>
            </a:r>
            <a:r>
              <a:rPr spc="-5" dirty="0"/>
              <a:t>cassettes and they  never </a:t>
            </a:r>
            <a:r>
              <a:rPr dirty="0"/>
              <a:t>make</a:t>
            </a:r>
            <a:r>
              <a:rPr spc="-15" dirty="0"/>
              <a:t> </a:t>
            </a:r>
            <a:r>
              <a:rPr spc="-5" dirty="0"/>
              <a:t>mistakes.</a:t>
            </a:r>
          </a:p>
          <a:p>
            <a:pPr marL="9645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/>
              <a:t>Q7: </a:t>
            </a:r>
            <a:r>
              <a:rPr spc="-5" dirty="0"/>
              <a:t>You can force </a:t>
            </a:r>
            <a:r>
              <a:rPr dirty="0"/>
              <a:t>a </a:t>
            </a:r>
            <a:r>
              <a:rPr spc="-5" dirty="0"/>
              <a:t>person </a:t>
            </a:r>
            <a:r>
              <a:rPr dirty="0"/>
              <a:t>to </a:t>
            </a:r>
            <a:r>
              <a:rPr spc="-5" dirty="0"/>
              <a:t>take</a:t>
            </a:r>
            <a:r>
              <a:rPr spc="-90" dirty="0"/>
              <a:t> </a:t>
            </a:r>
            <a:r>
              <a:rPr dirty="0"/>
              <a:t>medication.</a:t>
            </a:r>
          </a:p>
          <a:p>
            <a:pPr marL="9264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/>
              <a:t>Q8: Give medication </a:t>
            </a:r>
            <a:r>
              <a:rPr spc="-5" dirty="0"/>
              <a:t>even </a:t>
            </a:r>
            <a:r>
              <a:rPr dirty="0"/>
              <a:t>if it </a:t>
            </a:r>
            <a:r>
              <a:rPr spc="-5" dirty="0"/>
              <a:t>appears deteriorated or changed </a:t>
            </a:r>
            <a:r>
              <a:rPr dirty="0"/>
              <a:t>in some</a:t>
            </a:r>
            <a:r>
              <a:rPr spc="-200" dirty="0"/>
              <a:t> </a:t>
            </a:r>
            <a:r>
              <a:rPr spc="-5" dirty="0"/>
              <a:t>way.</a:t>
            </a:r>
          </a:p>
          <a:p>
            <a:pPr marL="926465">
              <a:lnSpc>
                <a:spcPct val="100000"/>
              </a:lnSpc>
              <a:spcBef>
                <a:spcPts val="260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/>
              <a:t>Q9: </a:t>
            </a:r>
            <a:r>
              <a:rPr spc="-5" dirty="0"/>
              <a:t>You do not need </a:t>
            </a:r>
            <a:r>
              <a:rPr dirty="0"/>
              <a:t>to </a:t>
            </a:r>
            <a:r>
              <a:rPr spc="-5" dirty="0"/>
              <a:t>check </a:t>
            </a:r>
            <a:r>
              <a:rPr dirty="0"/>
              <a:t>the </a:t>
            </a:r>
            <a:r>
              <a:rPr spc="-5" dirty="0"/>
              <a:t>label of </a:t>
            </a:r>
            <a:r>
              <a:rPr dirty="0"/>
              <a:t>the </a:t>
            </a:r>
            <a:r>
              <a:rPr spc="-5" dirty="0"/>
              <a:t>medication container and </a:t>
            </a:r>
            <a:r>
              <a:rPr dirty="0"/>
              <a:t>match it to the med</a:t>
            </a:r>
            <a:r>
              <a:rPr spc="-200" dirty="0"/>
              <a:t> </a:t>
            </a:r>
            <a:r>
              <a:rPr spc="-5" dirty="0"/>
              <a:t>sheet.</a:t>
            </a:r>
          </a:p>
          <a:p>
            <a:pPr marL="926465">
              <a:lnSpc>
                <a:spcPct val="100000"/>
              </a:lnSpc>
              <a:spcBef>
                <a:spcPts val="265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/>
              <a:t>Q10: </a:t>
            </a:r>
            <a:r>
              <a:rPr spc="-5" dirty="0"/>
              <a:t>You do not need </a:t>
            </a:r>
            <a:r>
              <a:rPr dirty="0"/>
              <a:t>to </a:t>
            </a:r>
            <a:r>
              <a:rPr spc="-5" dirty="0"/>
              <a:t>check </a:t>
            </a:r>
            <a:r>
              <a:rPr dirty="0"/>
              <a:t>med </a:t>
            </a:r>
            <a:r>
              <a:rPr spc="-5" dirty="0"/>
              <a:t>sheets received </a:t>
            </a:r>
            <a:r>
              <a:rPr dirty="0"/>
              <a:t>from the </a:t>
            </a:r>
            <a:r>
              <a:rPr spc="-5" dirty="0"/>
              <a:t>pharmacy as they </a:t>
            </a:r>
            <a:r>
              <a:rPr dirty="0"/>
              <a:t>are </a:t>
            </a:r>
            <a:r>
              <a:rPr spc="-5" dirty="0"/>
              <a:t>always</a:t>
            </a:r>
            <a:r>
              <a:rPr spc="-130" dirty="0"/>
              <a:t> </a:t>
            </a:r>
            <a:r>
              <a:rPr spc="-5" dirty="0"/>
              <a:t>accurate.</a:t>
            </a:r>
          </a:p>
          <a:p>
            <a:pPr marL="964565">
              <a:lnSpc>
                <a:spcPct val="100000"/>
              </a:lnSpc>
              <a:spcBef>
                <a:spcPts val="260"/>
              </a:spcBef>
              <a:tabLst>
                <a:tab pos="2793365" algn="l"/>
              </a:tabLst>
            </a:pPr>
            <a:r>
              <a:rPr b="0" dirty="0">
                <a:latin typeface="Arial"/>
                <a:cs typeface="Arial"/>
              </a:rPr>
              <a:t>True	</a:t>
            </a:r>
            <a:r>
              <a:rPr b="0" spc="-5" dirty="0">
                <a:latin typeface="Arial"/>
                <a:cs typeface="Arial"/>
              </a:rPr>
              <a:t>False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3455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Documentation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2089237"/>
            <a:ext cx="7554595" cy="302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All medication that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given must be documented.  </a:t>
            </a:r>
            <a:r>
              <a:rPr sz="2400" spc="-5" dirty="0">
                <a:latin typeface="Arial"/>
                <a:cs typeface="Arial"/>
              </a:rPr>
              <a:t>This includes prescription meds or those you can buy  without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prescription, such as Tylenol or cream </a:t>
            </a:r>
            <a:r>
              <a:rPr sz="2400" dirty="0">
                <a:latin typeface="Arial"/>
                <a:cs typeface="Arial"/>
              </a:rPr>
              <a:t>for a  </a:t>
            </a:r>
            <a:r>
              <a:rPr sz="2400" spc="-5" dirty="0">
                <a:latin typeface="Arial"/>
                <a:cs typeface="Arial"/>
              </a:rPr>
              <a:t>rash or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laxative such as Milk of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Magnesia.</a:t>
            </a:r>
            <a:endParaRPr sz="2400">
              <a:latin typeface="Arial"/>
              <a:cs typeface="Arial"/>
            </a:endParaRPr>
          </a:p>
          <a:p>
            <a:pPr marL="354965" marR="1079500" indent="-342265">
              <a:lnSpc>
                <a:spcPct val="100000"/>
              </a:lnSpc>
              <a:spcBef>
                <a:spcPts val="575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Medication Labels: </a:t>
            </a:r>
            <a:r>
              <a:rPr sz="2400" spc="-5" dirty="0">
                <a:latin typeface="Arial"/>
                <a:cs typeface="Arial"/>
              </a:rPr>
              <a:t>The pharmacy container  in which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prescribed medication is  dispensed must at least have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following  </a:t>
            </a:r>
            <a:r>
              <a:rPr sz="2400" spc="-5" dirty="0">
                <a:latin typeface="Arial"/>
                <a:cs typeface="Arial"/>
              </a:rPr>
              <a:t>info: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4074" y="3892494"/>
            <a:ext cx="1295292" cy="1295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6829" y="5213179"/>
            <a:ext cx="368617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Pharmacy name and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Prescription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number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Recipient’s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name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Date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dispensed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3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2709" y="5213184"/>
            <a:ext cx="329374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Prescribing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doctor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Directions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Name of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Medication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Number of </a:t>
            </a:r>
            <a:r>
              <a:rPr sz="2000" spc="-5" dirty="0">
                <a:latin typeface="Arial"/>
                <a:cs typeface="Arial"/>
              </a:rPr>
              <a:t>pills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dispensed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44761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100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Record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4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60659"/>
            <a:ext cx="7761605" cy="487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2069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Each person has his/her own Medication Record that must  document what was </a:t>
            </a:r>
            <a:r>
              <a:rPr sz="2000" spc="-5" dirty="0">
                <a:latin typeface="Arial"/>
                <a:cs typeface="Arial"/>
              </a:rPr>
              <a:t>given </a:t>
            </a:r>
            <a:r>
              <a:rPr sz="2000" dirty="0">
                <a:latin typeface="Arial"/>
                <a:cs typeface="Arial"/>
              </a:rPr>
              <a:t>and when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was </a:t>
            </a:r>
            <a:r>
              <a:rPr sz="2000" spc="-5" dirty="0">
                <a:latin typeface="Arial"/>
                <a:cs typeface="Arial"/>
              </a:rPr>
              <a:t>given. </a:t>
            </a:r>
            <a:r>
              <a:rPr sz="2000" dirty="0">
                <a:latin typeface="Arial"/>
                <a:cs typeface="Arial"/>
              </a:rPr>
              <a:t>Whoever </a:t>
            </a:r>
            <a:r>
              <a:rPr sz="2000" spc="-5" dirty="0">
                <a:latin typeface="Arial"/>
                <a:cs typeface="Arial"/>
              </a:rPr>
              <a:t>gives  </a:t>
            </a:r>
            <a:r>
              <a:rPr sz="2000" dirty="0">
                <a:latin typeface="Arial"/>
                <a:cs typeface="Arial"/>
              </a:rPr>
              <a:t>the medication must be the one who documents that it was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given.</a:t>
            </a:r>
            <a:endParaRPr sz="20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Look at the Medication Book and </a:t>
            </a:r>
            <a:r>
              <a:rPr sz="2000" spc="-5" dirty="0">
                <a:latin typeface="Arial"/>
                <a:cs typeface="Arial"/>
              </a:rPr>
              <a:t>review </a:t>
            </a:r>
            <a:r>
              <a:rPr sz="2000" dirty="0">
                <a:latin typeface="Arial"/>
                <a:cs typeface="Arial"/>
              </a:rPr>
              <a:t>each section of the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book. 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includes 5 </a:t>
            </a:r>
            <a:r>
              <a:rPr sz="2000" spc="-5" dirty="0">
                <a:latin typeface="Arial"/>
                <a:cs typeface="Arial"/>
              </a:rPr>
              <a:t>major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sections:</a:t>
            </a:r>
            <a:endParaRPr sz="2000">
              <a:latin typeface="Arial"/>
              <a:cs typeface="Arial"/>
            </a:endParaRPr>
          </a:p>
          <a:p>
            <a:pPr marL="870585" lvl="1" indent="-457200">
              <a:lnSpc>
                <a:spcPct val="100000"/>
              </a:lnSpc>
              <a:spcBef>
                <a:spcPts val="440"/>
              </a:spcBef>
              <a:buClr>
                <a:srgbClr val="99CCFF"/>
              </a:buClr>
              <a:buSzPct val="69444"/>
              <a:buAutoNum type="arabicPeriod"/>
              <a:tabLst>
                <a:tab pos="869950" algn="l"/>
                <a:tab pos="871219" algn="l"/>
              </a:tabLst>
            </a:pPr>
            <a:r>
              <a:rPr sz="1800" spc="-5" dirty="0">
                <a:latin typeface="Arial"/>
                <a:cs typeface="Arial"/>
              </a:rPr>
              <a:t>Med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sheets</a:t>
            </a:r>
            <a:endParaRPr sz="1800">
              <a:latin typeface="Arial"/>
              <a:cs typeface="Arial"/>
            </a:endParaRPr>
          </a:p>
          <a:p>
            <a:pPr marL="870585" lvl="1" indent="-457200">
              <a:lnSpc>
                <a:spcPct val="100000"/>
              </a:lnSpc>
              <a:spcBef>
                <a:spcPts val="434"/>
              </a:spcBef>
              <a:buClr>
                <a:srgbClr val="99CCFF"/>
              </a:buClr>
              <a:buSzPct val="69444"/>
              <a:buAutoNum type="arabicPeriod"/>
              <a:tabLst>
                <a:tab pos="869950" algn="l"/>
                <a:tab pos="871219" algn="l"/>
              </a:tabLst>
            </a:pPr>
            <a:r>
              <a:rPr sz="1800" spc="-5" dirty="0">
                <a:latin typeface="Arial"/>
                <a:cs typeface="Arial"/>
              </a:rPr>
              <a:t>Scripts</a:t>
            </a:r>
            <a:endParaRPr sz="1800">
              <a:latin typeface="Arial"/>
              <a:cs typeface="Arial"/>
            </a:endParaRPr>
          </a:p>
          <a:p>
            <a:pPr marL="870585" lvl="1" indent="-45720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AutoNum type="arabicPeriod"/>
              <a:tabLst>
                <a:tab pos="869950" algn="l"/>
                <a:tab pos="871219" algn="l"/>
              </a:tabLst>
            </a:pPr>
            <a:r>
              <a:rPr sz="1800" spc="-5" dirty="0">
                <a:latin typeface="Arial"/>
                <a:cs typeface="Arial"/>
              </a:rPr>
              <a:t>D/C Orders</a:t>
            </a:r>
            <a:endParaRPr sz="1800">
              <a:latin typeface="Arial"/>
              <a:cs typeface="Arial"/>
            </a:endParaRPr>
          </a:p>
          <a:p>
            <a:pPr marL="870585" lvl="1" indent="-457200">
              <a:lnSpc>
                <a:spcPct val="100000"/>
              </a:lnSpc>
              <a:spcBef>
                <a:spcPts val="430"/>
              </a:spcBef>
              <a:buClr>
                <a:srgbClr val="99CCFF"/>
              </a:buClr>
              <a:buSzPct val="69444"/>
              <a:buAutoNum type="arabicPeriod"/>
              <a:tabLst>
                <a:tab pos="869950" algn="l"/>
                <a:tab pos="871219" algn="l"/>
              </a:tabLst>
            </a:pPr>
            <a:r>
              <a:rPr sz="1800" spc="-10" dirty="0">
                <a:latin typeface="Arial"/>
                <a:cs typeface="Arial"/>
              </a:rPr>
              <a:t>Consents </a:t>
            </a:r>
            <a:r>
              <a:rPr sz="1800" spc="-5" dirty="0">
                <a:latin typeface="Arial"/>
                <a:cs typeface="Arial"/>
              </a:rPr>
              <a:t>for Use of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Medications</a:t>
            </a:r>
            <a:endParaRPr sz="1800">
              <a:latin typeface="Arial"/>
              <a:cs typeface="Arial"/>
            </a:endParaRPr>
          </a:p>
          <a:p>
            <a:pPr marL="870585" marR="268605" lvl="1" indent="-457200">
              <a:lnSpc>
                <a:spcPct val="100000"/>
              </a:lnSpc>
              <a:spcBef>
                <a:spcPts val="434"/>
              </a:spcBef>
              <a:buClr>
                <a:srgbClr val="99CCFF"/>
              </a:buClr>
              <a:buSzPct val="69444"/>
              <a:buAutoNum type="arabicPeriod"/>
              <a:tabLst>
                <a:tab pos="869950" algn="l"/>
                <a:tab pos="871219" algn="l"/>
              </a:tabLst>
            </a:pPr>
            <a:r>
              <a:rPr sz="1800" spc="-5" dirty="0">
                <a:latin typeface="Arial"/>
                <a:cs typeface="Arial"/>
              </a:rPr>
              <a:t>Other (i.e., </a:t>
            </a:r>
            <a:r>
              <a:rPr sz="1800" spc="-10" dirty="0">
                <a:latin typeface="Arial"/>
                <a:cs typeface="Arial"/>
              </a:rPr>
              <a:t>Standing </a:t>
            </a:r>
            <a:r>
              <a:rPr sz="1800" spc="-5" dirty="0">
                <a:latin typeface="Arial"/>
                <a:cs typeface="Arial"/>
              </a:rPr>
              <a:t>Medical Orders, </a:t>
            </a:r>
            <a:r>
              <a:rPr sz="1800" spc="-10" dirty="0">
                <a:latin typeface="Arial"/>
                <a:cs typeface="Arial"/>
              </a:rPr>
              <a:t>Blood </a:t>
            </a:r>
            <a:r>
              <a:rPr sz="1800" spc="-5" dirty="0">
                <a:latin typeface="Arial"/>
                <a:cs typeface="Arial"/>
              </a:rPr>
              <a:t>Pressure Logs, </a:t>
            </a:r>
            <a:r>
              <a:rPr sz="1800" spc="-10" dirty="0">
                <a:latin typeface="Arial"/>
                <a:cs typeface="Arial"/>
              </a:rPr>
              <a:t>Blood  Sugar Reading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Logs).</a:t>
            </a:r>
            <a:endParaRPr sz="1800">
              <a:latin typeface="Arial"/>
              <a:cs typeface="Arial"/>
            </a:endParaRPr>
          </a:p>
          <a:p>
            <a:pPr marL="354965" marR="148590" indent="-342265">
              <a:lnSpc>
                <a:spcPct val="100000"/>
              </a:lnSpc>
              <a:spcBef>
                <a:spcPts val="47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Check </a:t>
            </a:r>
            <a:r>
              <a:rPr sz="2000" spc="-5" dirty="0">
                <a:latin typeface="Arial"/>
                <a:cs typeface="Arial"/>
              </a:rPr>
              <a:t>all information </a:t>
            </a:r>
            <a:r>
              <a:rPr sz="2000" dirty="0">
                <a:latin typeface="Arial"/>
                <a:cs typeface="Arial"/>
              </a:rPr>
              <a:t>about the medication from label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  sheet.</a:t>
            </a:r>
            <a:endParaRPr sz="2000">
              <a:latin typeface="Arial"/>
              <a:cs typeface="Arial"/>
            </a:endParaRPr>
          </a:p>
          <a:p>
            <a:pPr marL="354965" marR="686435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Compare the prescription </a:t>
            </a:r>
            <a:r>
              <a:rPr sz="2000" spc="-5" dirty="0">
                <a:latin typeface="Arial"/>
                <a:cs typeface="Arial"/>
              </a:rPr>
              <a:t>written </a:t>
            </a:r>
            <a:r>
              <a:rPr sz="2000" dirty="0">
                <a:latin typeface="Arial"/>
                <a:cs typeface="Arial"/>
              </a:rPr>
              <a:t>by the doctor </a:t>
            </a:r>
            <a:r>
              <a:rPr sz="2000" spc="-5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  Sheet and the medication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label.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44761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100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Record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60660"/>
            <a:ext cx="7548880" cy="418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Discuss with manager how to log in a new medication and  discontinue 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medication.</a:t>
            </a:r>
            <a:endParaRPr sz="2200">
              <a:latin typeface="Arial"/>
              <a:cs typeface="Arial"/>
            </a:endParaRPr>
          </a:p>
          <a:p>
            <a:pPr marL="354965" marR="411480" indent="-342265" algn="just">
              <a:lnSpc>
                <a:spcPct val="100000"/>
              </a:lnSpc>
              <a:spcBef>
                <a:spcPts val="52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Learn where </a:t>
            </a:r>
            <a:r>
              <a:rPr sz="2200" spc="-10" dirty="0">
                <a:latin typeface="Arial"/>
                <a:cs typeface="Arial"/>
              </a:rPr>
              <a:t>staff </a:t>
            </a:r>
            <a:r>
              <a:rPr sz="2200" spc="-5" dirty="0">
                <a:latin typeface="Arial"/>
                <a:cs typeface="Arial"/>
              </a:rPr>
              <a:t>signs and initials at the bottom of the  medication sheet to identify him/her as the person who  passes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medications.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Document the following on the </a:t>
            </a:r>
            <a:r>
              <a:rPr sz="2200" spc="-10" dirty="0">
                <a:latin typeface="Arial"/>
                <a:cs typeface="Arial"/>
              </a:rPr>
              <a:t>med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sheet: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25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Medication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given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Medication not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given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25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Medication at work, program or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school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Medication given at </a:t>
            </a:r>
            <a:r>
              <a:rPr sz="2200" spc="-10" dirty="0">
                <a:latin typeface="Arial"/>
                <a:cs typeface="Arial"/>
              </a:rPr>
              <a:t>home </a:t>
            </a:r>
            <a:r>
              <a:rPr sz="2200" spc="-5" dirty="0">
                <a:latin typeface="Arial"/>
                <a:cs typeface="Arial"/>
              </a:rPr>
              <a:t>or Leave of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Absence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Document any known allergies in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red </a:t>
            </a:r>
            <a:r>
              <a:rPr sz="2200" spc="-5" dirty="0">
                <a:latin typeface="Arial"/>
                <a:cs typeface="Arial"/>
              </a:rPr>
              <a:t>on the </a:t>
            </a:r>
            <a:r>
              <a:rPr sz="2200" spc="-10" dirty="0">
                <a:latin typeface="Arial"/>
                <a:cs typeface="Arial"/>
              </a:rPr>
              <a:t>med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sheet.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9789" y="3557241"/>
            <a:ext cx="1127665" cy="14324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5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51574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Refusal </a:t>
            </a:r>
            <a:r>
              <a:rPr sz="4200" b="0" dirty="0">
                <a:latin typeface="Arial"/>
                <a:cs typeface="Arial"/>
              </a:rPr>
              <a:t>of</a:t>
            </a:r>
            <a:r>
              <a:rPr sz="4200" b="0" spc="-85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Medication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6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00321"/>
            <a:ext cx="7884159" cy="47193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60" dirty="0">
                <a:latin typeface="Arial"/>
                <a:cs typeface="Arial"/>
              </a:rPr>
              <a:t>You </a:t>
            </a:r>
            <a:r>
              <a:rPr sz="2000" dirty="0">
                <a:latin typeface="Arial"/>
                <a:cs typeface="Arial"/>
              </a:rPr>
              <a:t>cannot force a person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take a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medication.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25" dirty="0">
                <a:latin typeface="Arial"/>
                <a:cs typeface="Arial"/>
              </a:rPr>
              <a:t>Try </a:t>
            </a:r>
            <a:r>
              <a:rPr sz="2000" spc="-5" dirty="0">
                <a:latin typeface="Arial"/>
                <a:cs typeface="Arial"/>
              </a:rPr>
              <a:t>your </a:t>
            </a:r>
            <a:r>
              <a:rPr sz="2000" dirty="0">
                <a:latin typeface="Arial"/>
                <a:cs typeface="Arial"/>
              </a:rPr>
              <a:t>best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encourage </a:t>
            </a:r>
            <a:r>
              <a:rPr sz="2000" spc="-5" dirty="0">
                <a:latin typeface="Arial"/>
                <a:cs typeface="Arial"/>
              </a:rPr>
              <a:t>him/her to </a:t>
            </a:r>
            <a:r>
              <a:rPr sz="2000" dirty="0">
                <a:latin typeface="Arial"/>
                <a:cs typeface="Arial"/>
              </a:rPr>
              <a:t>take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it.</a:t>
            </a:r>
            <a:endParaRPr sz="20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Remember that the medication has been prescribed </a:t>
            </a:r>
            <a:r>
              <a:rPr sz="2000" spc="-5" dirty="0">
                <a:latin typeface="Arial"/>
                <a:cs typeface="Arial"/>
              </a:rPr>
              <a:t>to improve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</a:t>
            </a:r>
            <a:r>
              <a:rPr sz="2000" spc="-5" dirty="0">
                <a:latin typeface="Arial"/>
                <a:cs typeface="Arial"/>
              </a:rPr>
              <a:t>person’s quality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life </a:t>
            </a:r>
            <a:r>
              <a:rPr sz="2000" dirty="0">
                <a:latin typeface="Arial"/>
                <a:cs typeface="Arial"/>
              </a:rPr>
              <a:t>(health or behavior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related).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Explain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medication’s </a:t>
            </a:r>
            <a:r>
              <a:rPr sz="2000" dirty="0">
                <a:latin typeface="Arial"/>
                <a:cs typeface="Arial"/>
              </a:rPr>
              <a:t>importance and how </a:t>
            </a:r>
            <a:r>
              <a:rPr sz="2000" spc="-5" dirty="0">
                <a:latin typeface="Arial"/>
                <a:cs typeface="Arial"/>
              </a:rPr>
              <a:t>it will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help.</a:t>
            </a:r>
            <a:endParaRPr sz="2000">
              <a:latin typeface="Arial"/>
              <a:cs typeface="Arial"/>
            </a:endParaRPr>
          </a:p>
          <a:p>
            <a:pPr marL="354965" marR="60325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Let the person choose – </a:t>
            </a:r>
            <a:r>
              <a:rPr sz="2000" spc="-5" dirty="0">
                <a:latin typeface="Arial"/>
                <a:cs typeface="Arial"/>
              </a:rPr>
              <a:t>tell </a:t>
            </a:r>
            <a:r>
              <a:rPr sz="2000" dirty="0">
                <a:latin typeface="Arial"/>
                <a:cs typeface="Arial"/>
              </a:rPr>
              <a:t>he/she could take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now or </a:t>
            </a:r>
            <a:r>
              <a:rPr sz="2000" spc="-5" dirty="0">
                <a:latin typeface="Arial"/>
                <a:cs typeface="Arial"/>
              </a:rPr>
              <a:t>you </a:t>
            </a:r>
            <a:r>
              <a:rPr sz="2000" dirty="0">
                <a:latin typeface="Arial"/>
                <a:cs typeface="Arial"/>
              </a:rPr>
              <a:t>could  come back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10 minutes. For any prescribed medication, </a:t>
            </a:r>
            <a:r>
              <a:rPr sz="2000" spc="-5" dirty="0">
                <a:latin typeface="Arial"/>
                <a:cs typeface="Arial"/>
              </a:rPr>
              <a:t>you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may  </a:t>
            </a:r>
            <a:r>
              <a:rPr sz="2000" spc="-5" dirty="0">
                <a:latin typeface="Arial"/>
                <a:cs typeface="Arial"/>
              </a:rPr>
              <a:t>give it </a:t>
            </a:r>
            <a:r>
              <a:rPr sz="2000" dirty="0">
                <a:latin typeface="Arial"/>
                <a:cs typeface="Arial"/>
              </a:rPr>
              <a:t>1 hour before the prescribed </a:t>
            </a:r>
            <a:r>
              <a:rPr sz="2000" spc="-5" dirty="0">
                <a:latin typeface="Arial"/>
                <a:cs typeface="Arial"/>
              </a:rPr>
              <a:t>time, </a:t>
            </a:r>
            <a:r>
              <a:rPr sz="2000" dirty="0">
                <a:latin typeface="Arial"/>
                <a:cs typeface="Arial"/>
              </a:rPr>
              <a:t>or up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1 hour </a:t>
            </a: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that  </a:t>
            </a:r>
            <a:r>
              <a:rPr sz="2000" spc="-5" dirty="0"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 marL="354965" marR="431800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another </a:t>
            </a:r>
            <a:r>
              <a:rPr sz="2000" spc="-10" dirty="0">
                <a:latin typeface="Arial"/>
                <a:cs typeface="Arial"/>
              </a:rPr>
              <a:t>staff </a:t>
            </a:r>
            <a:r>
              <a:rPr sz="2000" spc="-5" dirty="0">
                <a:latin typeface="Arial"/>
                <a:cs typeface="Arial"/>
              </a:rPr>
              <a:t>is available, </a:t>
            </a:r>
            <a:r>
              <a:rPr sz="2000" dirty="0">
                <a:latin typeface="Arial"/>
                <a:cs typeface="Arial"/>
              </a:rPr>
              <a:t>ask that </a:t>
            </a:r>
            <a:r>
              <a:rPr sz="2000" spc="-10" dirty="0">
                <a:latin typeface="Arial"/>
                <a:cs typeface="Arial"/>
              </a:rPr>
              <a:t>staff </a:t>
            </a:r>
            <a:r>
              <a:rPr sz="2000" spc="-5" dirty="0">
                <a:latin typeface="Arial"/>
                <a:cs typeface="Arial"/>
              </a:rPr>
              <a:t>to talk to </a:t>
            </a:r>
            <a:r>
              <a:rPr sz="2000" dirty="0">
                <a:latin typeface="Arial"/>
                <a:cs typeface="Arial"/>
              </a:rPr>
              <a:t>the person.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If  </a:t>
            </a:r>
            <a:r>
              <a:rPr sz="2000" dirty="0">
                <a:latin typeface="Arial"/>
                <a:cs typeface="Arial"/>
              </a:rPr>
              <a:t>numerous </a:t>
            </a:r>
            <a:r>
              <a:rPr sz="2000" spc="-5" dirty="0">
                <a:latin typeface="Arial"/>
                <a:cs typeface="Arial"/>
              </a:rPr>
              <a:t>attempts have </a:t>
            </a:r>
            <a:r>
              <a:rPr sz="2000" dirty="0">
                <a:latin typeface="Arial"/>
                <a:cs typeface="Arial"/>
              </a:rPr>
              <a:t>been made and the 1 hour </a:t>
            </a:r>
            <a:r>
              <a:rPr sz="2000" spc="-5" dirty="0">
                <a:latin typeface="Arial"/>
                <a:cs typeface="Arial"/>
              </a:rPr>
              <a:t>limit </a:t>
            </a:r>
            <a:r>
              <a:rPr sz="2000" dirty="0">
                <a:latin typeface="Arial"/>
                <a:cs typeface="Arial"/>
              </a:rPr>
              <a:t>has  passed, then </a:t>
            </a:r>
            <a:r>
              <a:rPr sz="2000" spc="-5" dirty="0">
                <a:latin typeface="Arial"/>
                <a:cs typeface="Arial"/>
              </a:rPr>
              <a:t>follow </a:t>
            </a:r>
            <a:r>
              <a:rPr sz="2000" dirty="0">
                <a:latin typeface="Arial"/>
                <a:cs typeface="Arial"/>
              </a:rPr>
              <a:t>the Missed Medication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Procedure.</a:t>
            </a:r>
            <a:endParaRPr sz="2000">
              <a:latin typeface="Arial"/>
              <a:cs typeface="Arial"/>
            </a:endParaRPr>
          </a:p>
          <a:p>
            <a:pPr marL="354965" marR="21590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person </a:t>
            </a:r>
            <a:r>
              <a:rPr sz="2000" spc="-5" dirty="0">
                <a:latin typeface="Arial"/>
                <a:cs typeface="Arial"/>
              </a:rPr>
              <a:t>often </a:t>
            </a:r>
            <a:r>
              <a:rPr sz="2000" dirty="0">
                <a:latin typeface="Arial"/>
                <a:cs typeface="Arial"/>
              </a:rPr>
              <a:t>refuses medication, then 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problem should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  addressed </a:t>
            </a:r>
            <a:r>
              <a:rPr sz="2000" spc="-5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the treatment team </a:t>
            </a:r>
            <a:r>
              <a:rPr sz="2000" spc="-5" dirty="0">
                <a:latin typeface="Arial"/>
                <a:cs typeface="Arial"/>
              </a:rPr>
              <a:t>to try to </a:t>
            </a:r>
            <a:r>
              <a:rPr sz="2000" dirty="0">
                <a:latin typeface="Arial"/>
                <a:cs typeface="Arial"/>
              </a:rPr>
              <a:t>correct the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problem.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963409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When </a:t>
            </a:r>
            <a:r>
              <a:rPr sz="4200" b="0" dirty="0">
                <a:latin typeface="Arial"/>
                <a:cs typeface="Arial"/>
              </a:rPr>
              <a:t>Not </a:t>
            </a:r>
            <a:r>
              <a:rPr sz="4200" b="0" spc="-5" dirty="0">
                <a:latin typeface="Arial"/>
                <a:cs typeface="Arial"/>
              </a:rPr>
              <a:t>to Give</a:t>
            </a:r>
            <a:r>
              <a:rPr sz="4200" b="0" spc="-90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Medication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7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476" y="2262958"/>
            <a:ext cx="8059420" cy="393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Do </a:t>
            </a:r>
            <a:r>
              <a:rPr sz="2200" spc="-5" dirty="0">
                <a:latin typeface="Arial"/>
                <a:cs typeface="Arial"/>
              </a:rPr>
              <a:t>not give a medication if any of the following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occur: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96565"/>
              </a:buClr>
              <a:buFont typeface="Wingdings"/>
              <a:buChar char=""/>
            </a:pPr>
            <a:endParaRPr sz="315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you </a:t>
            </a:r>
            <a:r>
              <a:rPr sz="2000" dirty="0">
                <a:latin typeface="Arial"/>
                <a:cs typeface="Arial"/>
              </a:rPr>
              <a:t>are unsure of any of The 5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Rights.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75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person refuses the medication </a:t>
            </a:r>
            <a:r>
              <a:rPr sz="2000" spc="-5" dirty="0">
                <a:latin typeface="Arial"/>
                <a:cs typeface="Arial"/>
              </a:rPr>
              <a:t>(follow </a:t>
            </a:r>
            <a:r>
              <a:rPr sz="2000" dirty="0">
                <a:latin typeface="Arial"/>
                <a:cs typeface="Arial"/>
              </a:rPr>
              <a:t>procedure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missed  medication).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Medication Sheet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missing.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there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no </a:t>
            </a:r>
            <a:r>
              <a:rPr sz="2000" spc="-5" dirty="0">
                <a:latin typeface="Arial"/>
                <a:cs typeface="Arial"/>
              </a:rPr>
              <a:t>legible </a:t>
            </a:r>
            <a:r>
              <a:rPr sz="2000" dirty="0">
                <a:latin typeface="Arial"/>
                <a:cs typeface="Arial"/>
              </a:rPr>
              <a:t>pharmacy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label.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medication appears deteriorating or changed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some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way.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“Discontinue” </a:t>
            </a:r>
            <a:r>
              <a:rPr sz="2000" spc="-5" dirty="0">
                <a:latin typeface="Arial"/>
                <a:cs typeface="Arial"/>
              </a:rPr>
              <a:t>is written </a:t>
            </a:r>
            <a:r>
              <a:rPr sz="2000" dirty="0">
                <a:latin typeface="Arial"/>
                <a:cs typeface="Arial"/>
              </a:rPr>
              <a:t>on the Med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Sheet.</a:t>
            </a:r>
            <a:endParaRPr sz="2000">
              <a:latin typeface="Arial"/>
              <a:cs typeface="Arial"/>
            </a:endParaRPr>
          </a:p>
          <a:p>
            <a:pPr marL="756285" marR="5403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 Medication was dropped or contaminated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some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way  </a:t>
            </a:r>
            <a:r>
              <a:rPr sz="2000" spc="-5" dirty="0">
                <a:latin typeface="Arial"/>
                <a:cs typeface="Arial"/>
              </a:rPr>
              <a:t>(follow </a:t>
            </a:r>
            <a:r>
              <a:rPr sz="2000" dirty="0">
                <a:latin typeface="Arial"/>
                <a:cs typeface="Arial"/>
              </a:rPr>
              <a:t>the disposal/destroyed medication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procedure).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42081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105" dirty="0">
                <a:latin typeface="Arial"/>
                <a:cs typeface="Arial"/>
              </a:rPr>
              <a:t> </a:t>
            </a:r>
            <a:r>
              <a:rPr sz="4200" b="0" dirty="0">
                <a:latin typeface="Arial"/>
                <a:cs typeface="Arial"/>
              </a:rPr>
              <a:t>Errors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8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476" y="1860660"/>
            <a:ext cx="8009890" cy="4627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20065" indent="-342265">
              <a:lnSpc>
                <a:spcPct val="100000"/>
              </a:lnSpc>
              <a:spcBef>
                <a:spcPts val="9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ANY </a:t>
            </a:r>
            <a:r>
              <a:rPr sz="2200" spc="-25" dirty="0">
                <a:latin typeface="Arial"/>
                <a:cs typeface="Arial"/>
              </a:rPr>
              <a:t>DEVIATION </a:t>
            </a:r>
            <a:r>
              <a:rPr sz="2200" spc="-5" dirty="0">
                <a:latin typeface="Arial"/>
                <a:cs typeface="Arial"/>
              </a:rPr>
              <a:t>IN </a:t>
            </a:r>
            <a:r>
              <a:rPr sz="2200" spc="-10" dirty="0">
                <a:latin typeface="Arial"/>
                <a:cs typeface="Arial"/>
              </a:rPr>
              <a:t>PROCEDURE </a:t>
            </a:r>
            <a:r>
              <a:rPr sz="2200" spc="-5" dirty="0">
                <a:latin typeface="Arial"/>
                <a:cs typeface="Arial"/>
              </a:rPr>
              <a:t>CAN </a:t>
            </a:r>
            <a:r>
              <a:rPr sz="2200" spc="-10" dirty="0">
                <a:latin typeface="Arial"/>
                <a:cs typeface="Arial"/>
              </a:rPr>
              <a:t>CONSTITUTE </a:t>
            </a:r>
            <a:r>
              <a:rPr sz="2200" spc="-5" dirty="0">
                <a:latin typeface="Arial"/>
                <a:cs typeface="Arial"/>
              </a:rPr>
              <a:t>A  </a:t>
            </a:r>
            <a:r>
              <a:rPr sz="2200" spc="-25" dirty="0">
                <a:latin typeface="Arial"/>
                <a:cs typeface="Arial"/>
              </a:rPr>
              <a:t>MEDICATION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ERROR.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96565"/>
              </a:buClr>
              <a:buFont typeface="Wingdings"/>
              <a:buChar char=""/>
            </a:pPr>
            <a:endParaRPr sz="24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A </a:t>
            </a:r>
            <a:r>
              <a:rPr sz="2200" spc="-25" dirty="0">
                <a:latin typeface="Arial"/>
                <a:cs typeface="Arial"/>
              </a:rPr>
              <a:t>MEDICATION </a:t>
            </a:r>
            <a:r>
              <a:rPr sz="2200" spc="-10" dirty="0">
                <a:latin typeface="Arial"/>
                <a:cs typeface="Arial"/>
              </a:rPr>
              <a:t>ERROR </a:t>
            </a:r>
            <a:r>
              <a:rPr sz="2200" spc="-5" dirty="0">
                <a:latin typeface="Arial"/>
                <a:cs typeface="Arial"/>
              </a:rPr>
              <a:t>has occurred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when: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The wrong person was </a:t>
            </a:r>
            <a:r>
              <a:rPr sz="2000" spc="-5" dirty="0">
                <a:latin typeface="Arial"/>
                <a:cs typeface="Arial"/>
              </a:rPr>
              <a:t>given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medication.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The wrong medication was </a:t>
            </a:r>
            <a:r>
              <a:rPr sz="2000" spc="-5" dirty="0">
                <a:latin typeface="Arial"/>
                <a:cs typeface="Arial"/>
              </a:rPr>
              <a:t>given to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The wrong dosage was </a:t>
            </a:r>
            <a:r>
              <a:rPr sz="2000" spc="-5" dirty="0">
                <a:latin typeface="Arial"/>
                <a:cs typeface="Arial"/>
              </a:rPr>
              <a:t>given to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person.</a:t>
            </a:r>
            <a:endParaRPr sz="2000">
              <a:latin typeface="Arial"/>
              <a:cs typeface="Arial"/>
            </a:endParaRPr>
          </a:p>
          <a:p>
            <a:pPr marL="756285" marR="1264920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5650" algn="l"/>
                <a:tab pos="756285" algn="l"/>
              </a:tabLst>
            </a:pPr>
            <a:r>
              <a:rPr sz="2000" dirty="0">
                <a:latin typeface="Arial"/>
                <a:cs typeface="Arial"/>
              </a:rPr>
              <a:t>A medication was </a:t>
            </a:r>
            <a:r>
              <a:rPr sz="2000" spc="-5" dirty="0">
                <a:latin typeface="Arial"/>
                <a:cs typeface="Arial"/>
              </a:rPr>
              <a:t>given </a:t>
            </a:r>
            <a:r>
              <a:rPr sz="2000" dirty="0">
                <a:latin typeface="Arial"/>
                <a:cs typeface="Arial"/>
              </a:rPr>
              <a:t>at the wrong </a:t>
            </a:r>
            <a:r>
              <a:rPr sz="2000" spc="-5" dirty="0">
                <a:latin typeface="Arial"/>
                <a:cs typeface="Arial"/>
              </a:rPr>
              <a:t>time, </a:t>
            </a:r>
            <a:r>
              <a:rPr sz="2000" dirty="0">
                <a:latin typeface="Arial"/>
                <a:cs typeface="Arial"/>
              </a:rPr>
              <a:t>or was</a:t>
            </a:r>
            <a:r>
              <a:rPr sz="2000" spc="-2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  administered at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all.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5650" algn="l"/>
                <a:tab pos="756285" algn="l"/>
              </a:tabLst>
            </a:pPr>
            <a:r>
              <a:rPr sz="2000" dirty="0">
                <a:latin typeface="Arial"/>
                <a:cs typeface="Arial"/>
              </a:rPr>
              <a:t>A medication was administered by the wrong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route.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Documentation was absent 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incorrect.</a:t>
            </a:r>
            <a:endParaRPr sz="2000">
              <a:latin typeface="Arial"/>
              <a:cs typeface="Arial"/>
            </a:endParaRPr>
          </a:p>
          <a:p>
            <a:pPr marL="492125" marR="5080" indent="-492125">
              <a:lnSpc>
                <a:spcPct val="100000"/>
              </a:lnSpc>
              <a:spcBef>
                <a:spcPts val="520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492125" algn="l"/>
                <a:tab pos="492759" algn="l"/>
              </a:tabLst>
            </a:pP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EVERY MEDICATION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ERROR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POTENTIALLY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SERIOUS  AND COULD BE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LIFE</a:t>
            </a:r>
            <a:r>
              <a:rPr sz="22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THREATENING!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1366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dirty="0">
                <a:latin typeface="Arial"/>
                <a:cs typeface="Arial"/>
              </a:rPr>
              <a:t>Medication</a:t>
            </a:r>
            <a:r>
              <a:rPr sz="4200" b="0" spc="-5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Administration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9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476" y="1860660"/>
            <a:ext cx="8002905" cy="4584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76200" indent="-342265">
              <a:lnSpc>
                <a:spcPct val="100000"/>
              </a:lnSpc>
              <a:spcBef>
                <a:spcPts val="9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Only trained </a:t>
            </a:r>
            <a:r>
              <a:rPr sz="2200" spc="-10" dirty="0">
                <a:latin typeface="Arial"/>
                <a:cs typeface="Arial"/>
              </a:rPr>
              <a:t>staff </a:t>
            </a:r>
            <a:r>
              <a:rPr sz="2200" spc="-5" dirty="0">
                <a:latin typeface="Arial"/>
                <a:cs typeface="Arial"/>
              </a:rPr>
              <a:t>can administer and monitor </a:t>
            </a:r>
            <a:r>
              <a:rPr sz="2200" dirty="0">
                <a:latin typeface="Arial"/>
                <a:cs typeface="Arial"/>
              </a:rPr>
              <a:t>clients’  </a:t>
            </a:r>
            <a:r>
              <a:rPr sz="2200" spc="-5" dirty="0">
                <a:latin typeface="Arial"/>
                <a:cs typeface="Arial"/>
              </a:rPr>
              <a:t>prescribed medication. </a:t>
            </a:r>
            <a:r>
              <a:rPr sz="2200" spc="-15" dirty="0">
                <a:latin typeface="Arial"/>
                <a:cs typeface="Arial"/>
              </a:rPr>
              <a:t>Training </a:t>
            </a:r>
            <a:r>
              <a:rPr sz="2200" spc="-5" dirty="0">
                <a:latin typeface="Arial"/>
                <a:cs typeface="Arial"/>
              </a:rPr>
              <a:t>includes OCCMHA-approved  training for licensed residential facilities, and TSCS internal  training for SIP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facilities.</a:t>
            </a:r>
            <a:endParaRPr sz="2200">
              <a:latin typeface="Arial"/>
              <a:cs typeface="Arial"/>
            </a:endParaRPr>
          </a:p>
          <a:p>
            <a:pPr marL="354965" marR="316865" indent="-342265">
              <a:lnSpc>
                <a:spcPct val="100000"/>
              </a:lnSpc>
              <a:spcBef>
                <a:spcPts val="52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New hires must be scheduled and complete the Medication  </a:t>
            </a:r>
            <a:r>
              <a:rPr sz="2200" spc="-15" dirty="0">
                <a:latin typeface="Arial"/>
                <a:cs typeface="Arial"/>
              </a:rPr>
              <a:t>Training </a:t>
            </a:r>
            <a:r>
              <a:rPr sz="2200" spc="-5" dirty="0">
                <a:latin typeface="Arial"/>
                <a:cs typeface="Arial"/>
              </a:rPr>
              <a:t>(external or internal) within 30 days of</a:t>
            </a:r>
            <a:r>
              <a:rPr sz="2200" spc="1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hire.</a:t>
            </a:r>
            <a:endParaRPr sz="2200">
              <a:latin typeface="Arial"/>
              <a:cs typeface="Arial"/>
            </a:endParaRPr>
          </a:p>
          <a:p>
            <a:pPr marL="354965" marR="18415" indent="-342265">
              <a:lnSpc>
                <a:spcPct val="100000"/>
              </a:lnSpc>
              <a:spcBef>
                <a:spcPts val="530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Certificates or </a:t>
            </a:r>
            <a:r>
              <a:rPr sz="2200" spc="-10" dirty="0">
                <a:latin typeface="Arial"/>
                <a:cs typeface="Arial"/>
              </a:rPr>
              <a:t>Transcripts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spc="-15" dirty="0">
                <a:latin typeface="Arial"/>
                <a:cs typeface="Arial"/>
              </a:rPr>
              <a:t>Training </a:t>
            </a:r>
            <a:r>
              <a:rPr sz="2200" spc="-5" dirty="0">
                <a:latin typeface="Arial"/>
                <a:cs typeface="Arial"/>
              </a:rPr>
              <a:t>(i.e., TTI / </a:t>
            </a:r>
            <a:r>
              <a:rPr sz="2200" spc="-10" dirty="0">
                <a:latin typeface="Arial"/>
                <a:cs typeface="Arial"/>
              </a:rPr>
              <a:t>MORC </a:t>
            </a:r>
            <a:r>
              <a:rPr sz="2200" spc="-5" dirty="0">
                <a:latin typeface="Arial"/>
                <a:cs typeface="Arial"/>
              </a:rPr>
              <a:t>/  internal in-service/training) must be forwarded to Corporate to  place in employees’ personnel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record.</a:t>
            </a:r>
            <a:endParaRPr sz="2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2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Attendance </a:t>
            </a:r>
            <a:r>
              <a:rPr sz="2200" spc="-15" dirty="0">
                <a:latin typeface="Arial"/>
                <a:cs typeface="Arial"/>
              </a:rPr>
              <a:t>Verification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spc="-15" dirty="0">
                <a:latin typeface="Arial"/>
                <a:cs typeface="Arial"/>
              </a:rPr>
              <a:t>Training </a:t>
            </a:r>
            <a:r>
              <a:rPr sz="2200" spc="-5" dirty="0">
                <a:latin typeface="Arial"/>
                <a:cs typeface="Arial"/>
              </a:rPr>
              <a:t>sheets with appropriate  signatures must be turned in to corporate with timesheets in a  timely manner before anyone can get paid for authorized  training.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2729</Words>
  <Application>Microsoft Office PowerPoint</Application>
  <PresentationFormat>Custom</PresentationFormat>
  <Paragraphs>249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Verdana</vt:lpstr>
      <vt:lpstr>Wingdings</vt:lpstr>
      <vt:lpstr>Office Theme</vt:lpstr>
      <vt:lpstr>Taylor’s Special Care  Services, Inc.</vt:lpstr>
      <vt:lpstr>INTRODUCTION - Agenda</vt:lpstr>
      <vt:lpstr>Medication Documentation</vt:lpstr>
      <vt:lpstr>Medication Record</vt:lpstr>
      <vt:lpstr>Medication Record</vt:lpstr>
      <vt:lpstr>Refusal of Medication</vt:lpstr>
      <vt:lpstr>When Not to Give Medication</vt:lpstr>
      <vt:lpstr>Medication Errors</vt:lpstr>
      <vt:lpstr>Medication Administration</vt:lpstr>
      <vt:lpstr>Medication Administration</vt:lpstr>
      <vt:lpstr>Medication Administration</vt:lpstr>
      <vt:lpstr>Medication Administration</vt:lpstr>
      <vt:lpstr>Major Routes &amp; Dosage Forms</vt:lpstr>
      <vt:lpstr>Dosage Forms</vt:lpstr>
      <vt:lpstr>Medication Abbreviations</vt:lpstr>
      <vt:lpstr>Medication Abbreviations</vt:lpstr>
      <vt:lpstr>Medication Storage</vt:lpstr>
      <vt:lpstr>THE “5 RIGHTS” OF MEDICATION</vt:lpstr>
      <vt:lpstr>THE “5 RIGHTS” OF MEDICATION</vt:lpstr>
      <vt:lpstr>GENERAL PROCEDURES</vt:lpstr>
      <vt:lpstr>GENERAL PROCEDURES</vt:lpstr>
      <vt:lpstr>GENERAL PROCEDURES</vt:lpstr>
      <vt:lpstr>Sample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TSCS MEDICATION ADMINISTRATION, MONITORING &amp; DOCUMENTATION PRESENTATION [Compatibility Mode]</dc:title>
  <dc:creator>spop</dc:creator>
  <cp:lastModifiedBy>Chasity Wood</cp:lastModifiedBy>
  <cp:revision>2</cp:revision>
  <dcterms:created xsi:type="dcterms:W3CDTF">2019-06-06T13:43:03Z</dcterms:created>
  <dcterms:modified xsi:type="dcterms:W3CDTF">2019-06-28T16:28:38Z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2019-06-06T00:00:00Z</vt:filetime>
  </property>
</Properties>
</file>