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860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9965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3265CC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9965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9965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3773" y="463773"/>
            <a:ext cx="9143365" cy="6858000"/>
          </a:xfrm>
          <a:custGeom>
            <a:avLst/>
            <a:gdLst/>
            <a:ahLst/>
            <a:cxnLst/>
            <a:rect l="l" t="t" r="r" b="b"/>
            <a:pathLst>
              <a:path w="9143365" h="6858000">
                <a:moveTo>
                  <a:pt x="0" y="0"/>
                </a:moveTo>
                <a:lnTo>
                  <a:pt x="0" y="6857436"/>
                </a:lnTo>
                <a:lnTo>
                  <a:pt x="9143238" y="6857436"/>
                </a:lnTo>
                <a:lnTo>
                  <a:pt x="9143238" y="0"/>
                </a:lnTo>
                <a:lnTo>
                  <a:pt x="0" y="0"/>
                </a:lnTo>
                <a:close/>
              </a:path>
            </a:pathLst>
          </a:custGeom>
          <a:solidFill>
            <a:srgbClr val="E9E2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63774" y="463772"/>
            <a:ext cx="1219097" cy="685743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10158" y="675080"/>
            <a:ext cx="7838082" cy="10013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996500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40182" y="2471730"/>
            <a:ext cx="8578035" cy="3427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3265CC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308829" y="6757982"/>
            <a:ext cx="229870" cy="2228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11.jpg"/><Relationship Id="rId5" Type="http://schemas.openxmlformats.org/officeDocument/2006/relationships/image" Target="../media/image5.png"/><Relationship Id="rId10" Type="http://schemas.openxmlformats.org/officeDocument/2006/relationships/image" Target="../media/image10.jpg"/><Relationship Id="rId4" Type="http://schemas.openxmlformats.org/officeDocument/2006/relationships/image" Target="../media/image4.png"/><Relationship Id="rId9" Type="http://schemas.openxmlformats.org/officeDocument/2006/relationships/image" Target="../media/image9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3774" y="463772"/>
            <a:ext cx="9143231" cy="68574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729266" y="3197090"/>
            <a:ext cx="6591934" cy="335117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5400" b="1" spc="-5" dirty="0">
                <a:solidFill>
                  <a:srgbClr val="77684F"/>
                </a:solidFill>
                <a:latin typeface="Trebuchet MS"/>
                <a:cs typeface="Trebuchet MS"/>
              </a:rPr>
              <a:t>Recipient Rights</a:t>
            </a:r>
            <a:r>
              <a:rPr sz="5400" b="1" spc="-55" dirty="0">
                <a:solidFill>
                  <a:srgbClr val="77684F"/>
                </a:solidFill>
                <a:latin typeface="Trebuchet MS"/>
                <a:cs typeface="Trebuchet MS"/>
              </a:rPr>
              <a:t> </a:t>
            </a:r>
            <a:r>
              <a:rPr sz="5400" b="1" dirty="0">
                <a:solidFill>
                  <a:srgbClr val="77684F"/>
                </a:solidFill>
                <a:latin typeface="Trebuchet MS"/>
                <a:cs typeface="Trebuchet MS"/>
              </a:rPr>
              <a:t>and  Due </a:t>
            </a:r>
            <a:r>
              <a:rPr sz="5400" b="1" spc="-5" dirty="0">
                <a:solidFill>
                  <a:srgbClr val="77684F"/>
                </a:solidFill>
                <a:latin typeface="Trebuchet MS"/>
                <a:cs typeface="Trebuchet MS"/>
              </a:rPr>
              <a:t>Process  TRAINING</a:t>
            </a:r>
            <a:endParaRPr sz="5400" dirty="0">
              <a:latin typeface="Trebuchet MS"/>
              <a:cs typeface="Trebuchet MS"/>
            </a:endParaRPr>
          </a:p>
          <a:p>
            <a:pPr marL="4308475" marR="33655" indent="604520" algn="r">
              <a:lnSpc>
                <a:spcPct val="120000"/>
              </a:lnSpc>
              <a:spcBef>
                <a:spcPts val="4540"/>
              </a:spcBef>
            </a:pPr>
            <a:endParaRPr sz="16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26731" y="626828"/>
            <a:ext cx="2166929" cy="5836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232812" y="815346"/>
            <a:ext cx="2114550" cy="67881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R="12065" algn="ctr">
              <a:lnSpc>
                <a:spcPct val="100000"/>
              </a:lnSpc>
              <a:spcBef>
                <a:spcPts val="5"/>
              </a:spcBef>
            </a:pPr>
            <a:r>
              <a:rPr sz="2300" b="1" spc="95" dirty="0">
                <a:latin typeface="Verdana"/>
                <a:cs typeface="Verdana"/>
              </a:rPr>
              <a:t>TSCS</a:t>
            </a:r>
            <a:endParaRPr sz="23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495"/>
              </a:spcBef>
            </a:pPr>
            <a:r>
              <a:rPr sz="1000" spc="25" dirty="0">
                <a:latin typeface="Arial Black"/>
                <a:cs typeface="Arial Black"/>
              </a:rPr>
              <a:t>Taylor Special </a:t>
            </a:r>
            <a:r>
              <a:rPr sz="1000" spc="35" dirty="0">
                <a:latin typeface="Arial Black"/>
                <a:cs typeface="Arial Black"/>
              </a:rPr>
              <a:t>Care</a:t>
            </a:r>
            <a:r>
              <a:rPr sz="1000" spc="-20" dirty="0">
                <a:latin typeface="Arial Black"/>
                <a:cs typeface="Arial Black"/>
              </a:rPr>
              <a:t> </a:t>
            </a:r>
            <a:r>
              <a:rPr sz="1000" spc="25" dirty="0">
                <a:latin typeface="Arial Black"/>
                <a:cs typeface="Arial Black"/>
              </a:rPr>
              <a:t>Services</a:t>
            </a:r>
            <a:endParaRPr sz="1000">
              <a:latin typeface="Arial Black"/>
              <a:cs typeface="Arial Black"/>
            </a:endParaRPr>
          </a:p>
          <a:p>
            <a:pPr marR="17780" algn="ctr">
              <a:lnSpc>
                <a:spcPct val="100000"/>
              </a:lnSpc>
              <a:spcBef>
                <a:spcPts val="90"/>
              </a:spcBef>
            </a:pPr>
            <a:r>
              <a:rPr sz="650" spc="40" dirty="0">
                <a:latin typeface="Arial"/>
                <a:cs typeface="Arial"/>
              </a:rPr>
              <a:t>housing </a:t>
            </a:r>
            <a:r>
              <a:rPr sz="650" spc="45" dirty="0">
                <a:latin typeface="Arial"/>
                <a:cs typeface="Arial"/>
              </a:rPr>
              <a:t>● </a:t>
            </a:r>
            <a:r>
              <a:rPr sz="650" spc="30" dirty="0">
                <a:latin typeface="Arial"/>
                <a:cs typeface="Arial"/>
              </a:rPr>
              <a:t>staffing </a:t>
            </a:r>
            <a:r>
              <a:rPr sz="650" spc="45" dirty="0">
                <a:latin typeface="Arial"/>
                <a:cs typeface="Arial"/>
              </a:rPr>
              <a:t>● </a:t>
            </a:r>
            <a:r>
              <a:rPr sz="650" spc="35" dirty="0">
                <a:latin typeface="Arial"/>
                <a:cs typeface="Arial"/>
              </a:rPr>
              <a:t>counseling </a:t>
            </a:r>
            <a:r>
              <a:rPr sz="650" spc="45" dirty="0">
                <a:latin typeface="Arial"/>
                <a:cs typeface="Arial"/>
              </a:rPr>
              <a:t>● </a:t>
            </a:r>
            <a:r>
              <a:rPr sz="650" spc="35" dirty="0">
                <a:latin typeface="Arial"/>
                <a:cs typeface="Arial"/>
              </a:rPr>
              <a:t>on-going</a:t>
            </a:r>
            <a:r>
              <a:rPr sz="650" spc="-114" dirty="0">
                <a:latin typeface="Arial"/>
                <a:cs typeface="Arial"/>
              </a:rPr>
              <a:t> </a:t>
            </a:r>
            <a:r>
              <a:rPr sz="650" spc="35" dirty="0">
                <a:latin typeface="Arial"/>
                <a:cs typeface="Arial"/>
              </a:rPr>
              <a:t>support</a:t>
            </a:r>
            <a:endParaRPr sz="65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289200" y="715214"/>
            <a:ext cx="463250" cy="4373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287676" y="715214"/>
            <a:ext cx="464820" cy="437515"/>
          </a:xfrm>
          <a:custGeom>
            <a:avLst/>
            <a:gdLst/>
            <a:ahLst/>
            <a:cxnLst/>
            <a:rect l="l" t="t" r="r" b="b"/>
            <a:pathLst>
              <a:path w="464820" h="437515">
                <a:moveTo>
                  <a:pt x="115808" y="0"/>
                </a:moveTo>
                <a:lnTo>
                  <a:pt x="0" y="437351"/>
                </a:lnTo>
                <a:lnTo>
                  <a:pt x="348965" y="437351"/>
                </a:lnTo>
                <a:lnTo>
                  <a:pt x="464774" y="0"/>
                </a:lnTo>
                <a:lnTo>
                  <a:pt x="115808" y="0"/>
                </a:lnTo>
                <a:close/>
              </a:path>
            </a:pathLst>
          </a:custGeom>
          <a:ln w="38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226731" y="1530476"/>
            <a:ext cx="2166929" cy="5943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133767" y="539966"/>
            <a:ext cx="2353310" cy="1137285"/>
          </a:xfrm>
          <a:custGeom>
            <a:avLst/>
            <a:gdLst/>
            <a:ahLst/>
            <a:cxnLst/>
            <a:rect l="l" t="t" r="r" b="b"/>
            <a:pathLst>
              <a:path w="2353309" h="1137285">
                <a:moveTo>
                  <a:pt x="0" y="0"/>
                </a:moveTo>
                <a:lnTo>
                  <a:pt x="0" y="1136809"/>
                </a:lnTo>
                <a:lnTo>
                  <a:pt x="2352857" y="1136809"/>
                </a:lnTo>
                <a:lnTo>
                  <a:pt x="235285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26731" y="626828"/>
            <a:ext cx="2166929" cy="5836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842360" y="815346"/>
            <a:ext cx="875665" cy="35433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r>
              <a:rPr sz="2300" b="1" spc="85" dirty="0">
                <a:latin typeface="Verdana"/>
                <a:cs typeface="Verdana"/>
              </a:rPr>
              <a:t>T</a:t>
            </a:r>
            <a:r>
              <a:rPr sz="2300" b="1" spc="100" dirty="0">
                <a:latin typeface="Verdana"/>
                <a:cs typeface="Verdana"/>
              </a:rPr>
              <a:t>S</a:t>
            </a:r>
            <a:r>
              <a:rPr sz="2300" b="1" spc="95" dirty="0">
                <a:latin typeface="Verdana"/>
                <a:cs typeface="Verdana"/>
              </a:rPr>
              <a:t>C</a:t>
            </a:r>
            <a:r>
              <a:rPr sz="2300" b="1" spc="100" dirty="0">
                <a:latin typeface="Verdana"/>
                <a:cs typeface="Verdana"/>
              </a:rPr>
              <a:t>S</a:t>
            </a:r>
            <a:endParaRPr sz="23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133767" y="1209172"/>
            <a:ext cx="2353310" cy="29718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98425">
              <a:lnSpc>
                <a:spcPct val="100000"/>
              </a:lnSpc>
              <a:spcBef>
                <a:spcPts val="160"/>
              </a:spcBef>
            </a:pPr>
            <a:r>
              <a:rPr sz="1000" spc="25" dirty="0">
                <a:latin typeface="Arial Black"/>
                <a:cs typeface="Arial Black"/>
              </a:rPr>
              <a:t>Taylor Special </a:t>
            </a:r>
            <a:r>
              <a:rPr sz="1000" spc="35" dirty="0">
                <a:latin typeface="Arial Black"/>
                <a:cs typeface="Arial Black"/>
              </a:rPr>
              <a:t>Care</a:t>
            </a:r>
            <a:r>
              <a:rPr sz="1000" spc="-20" dirty="0">
                <a:latin typeface="Arial Black"/>
                <a:cs typeface="Arial Black"/>
              </a:rPr>
              <a:t> </a:t>
            </a:r>
            <a:r>
              <a:rPr sz="1000" spc="25" dirty="0">
                <a:latin typeface="Arial Black"/>
                <a:cs typeface="Arial Black"/>
              </a:rPr>
              <a:t>Services</a:t>
            </a:r>
            <a:endParaRPr sz="1000">
              <a:latin typeface="Arial Black"/>
              <a:cs typeface="Arial Black"/>
            </a:endParaRPr>
          </a:p>
          <a:p>
            <a:pPr marL="98425">
              <a:lnSpc>
                <a:spcPct val="100000"/>
              </a:lnSpc>
              <a:spcBef>
                <a:spcPts val="85"/>
              </a:spcBef>
            </a:pPr>
            <a:r>
              <a:rPr sz="650" spc="40" dirty="0">
                <a:latin typeface="Arial"/>
                <a:cs typeface="Arial"/>
              </a:rPr>
              <a:t>housing </a:t>
            </a:r>
            <a:r>
              <a:rPr sz="650" spc="45" dirty="0">
                <a:latin typeface="Arial"/>
                <a:cs typeface="Arial"/>
              </a:rPr>
              <a:t>● </a:t>
            </a:r>
            <a:r>
              <a:rPr sz="650" spc="30" dirty="0">
                <a:latin typeface="Arial"/>
                <a:cs typeface="Arial"/>
              </a:rPr>
              <a:t>staffing </a:t>
            </a:r>
            <a:r>
              <a:rPr sz="650" spc="45" dirty="0">
                <a:latin typeface="Arial"/>
                <a:cs typeface="Arial"/>
              </a:rPr>
              <a:t>● </a:t>
            </a:r>
            <a:r>
              <a:rPr sz="650" spc="35" dirty="0">
                <a:latin typeface="Arial"/>
                <a:cs typeface="Arial"/>
              </a:rPr>
              <a:t>counseling </a:t>
            </a:r>
            <a:r>
              <a:rPr sz="650" spc="45" dirty="0">
                <a:latin typeface="Arial"/>
                <a:cs typeface="Arial"/>
              </a:rPr>
              <a:t>● </a:t>
            </a:r>
            <a:r>
              <a:rPr sz="650" spc="35" dirty="0">
                <a:latin typeface="Arial"/>
                <a:cs typeface="Arial"/>
              </a:rPr>
              <a:t>on-going</a:t>
            </a:r>
            <a:r>
              <a:rPr sz="650" spc="-114" dirty="0">
                <a:latin typeface="Arial"/>
                <a:cs typeface="Arial"/>
              </a:rPr>
              <a:t> </a:t>
            </a:r>
            <a:r>
              <a:rPr sz="650" spc="35" dirty="0">
                <a:latin typeface="Arial"/>
                <a:cs typeface="Arial"/>
              </a:rPr>
              <a:t>support</a:t>
            </a:r>
            <a:endParaRPr sz="65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289200" y="715214"/>
            <a:ext cx="463250" cy="4373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226731" y="1530476"/>
            <a:ext cx="2166929" cy="5943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273960" y="672542"/>
            <a:ext cx="1440061" cy="49830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590921" y="1026082"/>
            <a:ext cx="1020994" cy="14019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661026" y="1025321"/>
            <a:ext cx="951230" cy="0"/>
          </a:xfrm>
          <a:custGeom>
            <a:avLst/>
            <a:gdLst/>
            <a:ahLst/>
            <a:cxnLst/>
            <a:rect l="l" t="t" r="r" b="b"/>
            <a:pathLst>
              <a:path w="951229">
                <a:moveTo>
                  <a:pt x="0" y="0"/>
                </a:moveTo>
                <a:lnTo>
                  <a:pt x="950892" y="0"/>
                </a:lnTo>
              </a:path>
            </a:pathLst>
          </a:custGeom>
          <a:ln w="289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925327" y="2117172"/>
            <a:ext cx="1098712" cy="94023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139516" y="1768207"/>
            <a:ext cx="704028" cy="128919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024039" y="2106506"/>
            <a:ext cx="1115475" cy="95089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797838" y="1768207"/>
            <a:ext cx="694886" cy="128919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5348" y="1132238"/>
            <a:ext cx="6685280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Taylor’s </a:t>
            </a:r>
            <a:r>
              <a:rPr dirty="0"/>
              <a:t>Special </a:t>
            </a:r>
            <a:r>
              <a:rPr spc="-5" dirty="0"/>
              <a:t>Care Services,</a:t>
            </a:r>
            <a:r>
              <a:rPr spc="-70" dirty="0"/>
              <a:t> </a:t>
            </a:r>
            <a:r>
              <a:rPr dirty="0"/>
              <a:t>Inc.</a:t>
            </a:r>
          </a:p>
          <a:p>
            <a:pPr algn="ctr">
              <a:lnSpc>
                <a:spcPct val="100000"/>
              </a:lnSpc>
            </a:pPr>
            <a:r>
              <a:rPr dirty="0"/>
              <a:t>Introduction to Recipient</a:t>
            </a:r>
            <a:r>
              <a:rPr spc="-114" dirty="0"/>
              <a:t> </a:t>
            </a:r>
            <a:r>
              <a:rPr spc="-5" dirty="0"/>
              <a:t>Rights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13990" y="2714644"/>
            <a:ext cx="7452995" cy="197612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000" b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Examples of </a:t>
            </a:r>
            <a:r>
              <a:rPr sz="2000" b="1" i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Rights</a:t>
            </a:r>
            <a:r>
              <a:rPr sz="2000" b="1" i="1" u="heavy" spc="-6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b="1" i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(Cont’d)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:</a:t>
            </a:r>
            <a:endParaRPr sz="2000">
              <a:latin typeface="Trebuchet MS"/>
              <a:cs typeface="Trebuchet MS"/>
            </a:endParaRPr>
          </a:p>
          <a:p>
            <a:pPr marL="354965" marR="5080" indent="-342265">
              <a:lnSpc>
                <a:spcPct val="100000"/>
              </a:lnSpc>
              <a:spcBef>
                <a:spcPts val="480"/>
              </a:spcBef>
              <a:buClr>
                <a:srgbClr val="996500"/>
              </a:buClr>
              <a:buFont typeface="Trebuchet MS"/>
              <a:buChar char="•"/>
              <a:tabLst>
                <a:tab pos="354965" algn="l"/>
                <a:tab pos="355600" algn="l"/>
                <a:tab pos="5098415" algn="l"/>
              </a:tabLst>
            </a:pPr>
            <a:r>
              <a:rPr sz="2000" b="1" dirty="0">
                <a:latin typeface="Trebuchet MS"/>
                <a:cs typeface="Trebuchet MS"/>
              </a:rPr>
              <a:t>Recipients </a:t>
            </a:r>
            <a:r>
              <a:rPr sz="2000" b="1" spc="-5" dirty="0">
                <a:latin typeface="Trebuchet MS"/>
                <a:cs typeface="Trebuchet MS"/>
              </a:rPr>
              <a:t>can’t be </a:t>
            </a:r>
            <a:r>
              <a:rPr sz="2000" b="1" dirty="0">
                <a:latin typeface="Trebuchet MS"/>
                <a:cs typeface="Trebuchet MS"/>
              </a:rPr>
              <a:t>denied</a:t>
            </a:r>
            <a:r>
              <a:rPr sz="2000" b="1" spc="-45" dirty="0">
                <a:latin typeface="Trebuchet MS"/>
                <a:cs typeface="Trebuchet MS"/>
              </a:rPr>
              <a:t> </a:t>
            </a:r>
            <a:r>
              <a:rPr sz="2000" b="1" spc="10" dirty="0">
                <a:latin typeface="Trebuchet MS"/>
                <a:cs typeface="Trebuchet MS"/>
              </a:rPr>
              <a:t>civil</a:t>
            </a:r>
            <a:r>
              <a:rPr sz="2000" b="1" spc="1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rights.	They have the</a:t>
            </a:r>
            <a:r>
              <a:rPr sz="2000" b="1" spc="-13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right  </a:t>
            </a:r>
            <a:r>
              <a:rPr sz="2000" b="1" spc="-5" dirty="0">
                <a:latin typeface="Trebuchet MS"/>
                <a:cs typeface="Trebuchet MS"/>
              </a:rPr>
              <a:t>to </a:t>
            </a:r>
            <a:r>
              <a:rPr sz="2000" b="1" dirty="0">
                <a:latin typeface="Trebuchet MS"/>
                <a:cs typeface="Trebuchet MS"/>
              </a:rPr>
              <a:t>an education, the right </a:t>
            </a:r>
            <a:r>
              <a:rPr sz="2000" b="1" spc="-5" dirty="0">
                <a:latin typeface="Trebuchet MS"/>
                <a:cs typeface="Trebuchet MS"/>
              </a:rPr>
              <a:t>to </a:t>
            </a:r>
            <a:r>
              <a:rPr sz="2000" b="1" dirty="0">
                <a:latin typeface="Trebuchet MS"/>
                <a:cs typeface="Trebuchet MS"/>
              </a:rPr>
              <a:t>vote, and the right </a:t>
            </a:r>
            <a:r>
              <a:rPr sz="2000" b="1" spc="5" dirty="0">
                <a:latin typeface="Trebuchet MS"/>
                <a:cs typeface="Trebuchet MS"/>
              </a:rPr>
              <a:t>not </a:t>
            </a:r>
            <a:r>
              <a:rPr sz="2000" b="1" spc="-5" dirty="0">
                <a:latin typeface="Trebuchet MS"/>
                <a:cs typeface="Trebuchet MS"/>
              </a:rPr>
              <a:t>to be  </a:t>
            </a:r>
            <a:r>
              <a:rPr sz="2000" b="1" dirty="0">
                <a:latin typeface="Trebuchet MS"/>
                <a:cs typeface="Trebuchet MS"/>
              </a:rPr>
              <a:t>discriminated against because of their age, </a:t>
            </a:r>
            <a:r>
              <a:rPr sz="2000" b="1" spc="-40" dirty="0">
                <a:latin typeface="Trebuchet MS"/>
                <a:cs typeface="Trebuchet MS"/>
              </a:rPr>
              <a:t>color, </a:t>
            </a:r>
            <a:r>
              <a:rPr sz="2000" b="1" dirty="0">
                <a:latin typeface="Trebuchet MS"/>
                <a:cs typeface="Trebuchet MS"/>
              </a:rPr>
              <a:t>height,  </a:t>
            </a:r>
            <a:r>
              <a:rPr sz="2000" b="1" spc="-5" dirty="0">
                <a:latin typeface="Trebuchet MS"/>
                <a:cs typeface="Trebuchet MS"/>
              </a:rPr>
              <a:t>national </a:t>
            </a:r>
            <a:r>
              <a:rPr sz="2000" b="1" dirty="0">
                <a:latin typeface="Trebuchet MS"/>
                <a:cs typeface="Trebuchet MS"/>
              </a:rPr>
              <a:t>origin, </a:t>
            </a:r>
            <a:r>
              <a:rPr sz="2000" b="1" spc="-5" dirty="0">
                <a:latin typeface="Trebuchet MS"/>
                <a:cs typeface="Trebuchet MS"/>
              </a:rPr>
              <a:t>physical </a:t>
            </a:r>
            <a:r>
              <a:rPr sz="2000" b="1" dirty="0">
                <a:latin typeface="Trebuchet MS"/>
                <a:cs typeface="Trebuchet MS"/>
              </a:rPr>
              <a:t>or mental </a:t>
            </a:r>
            <a:r>
              <a:rPr sz="2000" b="1" spc="-20" dirty="0">
                <a:latin typeface="Trebuchet MS"/>
                <a:cs typeface="Trebuchet MS"/>
              </a:rPr>
              <a:t>disability, </a:t>
            </a:r>
            <a:r>
              <a:rPr sz="2000" b="1" dirty="0">
                <a:latin typeface="Trebuchet MS"/>
                <a:cs typeface="Trebuchet MS"/>
              </a:rPr>
              <a:t>sex, religion,  </a:t>
            </a:r>
            <a:r>
              <a:rPr sz="2000" b="1" spc="-15" dirty="0">
                <a:latin typeface="Trebuchet MS"/>
                <a:cs typeface="Trebuchet MS"/>
              </a:rPr>
              <a:t>race, </a:t>
            </a:r>
            <a:r>
              <a:rPr sz="2000" b="1" dirty="0">
                <a:latin typeface="Trebuchet MS"/>
                <a:cs typeface="Trebuchet MS"/>
              </a:rPr>
              <a:t>weight.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169815" y="4885522"/>
            <a:ext cx="1599595" cy="13755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62961" y="751274"/>
            <a:ext cx="6685280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Taylor’s </a:t>
            </a:r>
            <a:r>
              <a:rPr dirty="0"/>
              <a:t>Special </a:t>
            </a:r>
            <a:r>
              <a:rPr spc="-5" dirty="0"/>
              <a:t>Care Services,</a:t>
            </a:r>
            <a:r>
              <a:rPr spc="-70" dirty="0"/>
              <a:t> </a:t>
            </a:r>
            <a:r>
              <a:rPr dirty="0"/>
              <a:t>Inc.</a:t>
            </a:r>
          </a:p>
          <a:p>
            <a:pPr algn="ctr">
              <a:lnSpc>
                <a:spcPct val="100000"/>
              </a:lnSpc>
            </a:pPr>
            <a:r>
              <a:rPr dirty="0"/>
              <a:t>Introduction to Recipient</a:t>
            </a:r>
            <a:r>
              <a:rPr spc="-114" dirty="0"/>
              <a:t> </a:t>
            </a:r>
            <a:r>
              <a:rPr spc="-5" dirty="0"/>
              <a:t>Rights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913990" y="2181270"/>
            <a:ext cx="7385684" cy="343916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00" b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Examples of </a:t>
            </a:r>
            <a:r>
              <a:rPr sz="2000" b="1" i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Rights</a:t>
            </a:r>
            <a:r>
              <a:rPr sz="2000" b="1" i="1" u="heavy" spc="-6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b="1" i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(Cont’d)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:</a:t>
            </a:r>
            <a:endParaRPr sz="2000">
              <a:latin typeface="Trebuchet MS"/>
              <a:cs typeface="Trebuchet MS"/>
            </a:endParaRPr>
          </a:p>
          <a:p>
            <a:pPr marL="354965" marR="94615" indent="-342265">
              <a:lnSpc>
                <a:spcPct val="100000"/>
              </a:lnSpc>
              <a:spcBef>
                <a:spcPts val="475"/>
              </a:spcBef>
              <a:buClr>
                <a:srgbClr val="996500"/>
              </a:buClr>
              <a:buFont typeface="Trebuchet MS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Trebuchet MS"/>
                <a:cs typeface="Trebuchet MS"/>
              </a:rPr>
              <a:t>Recipients in a </a:t>
            </a:r>
            <a:r>
              <a:rPr sz="2000" b="1" spc="-5" dirty="0">
                <a:latin typeface="Trebuchet MS"/>
                <a:cs typeface="Trebuchet MS"/>
              </a:rPr>
              <a:t>RESIDENTIAL </a:t>
            </a:r>
            <a:r>
              <a:rPr sz="2000" b="1" dirty="0">
                <a:latin typeface="Trebuchet MS"/>
                <a:cs typeface="Trebuchet MS"/>
              </a:rPr>
              <a:t>or </a:t>
            </a:r>
            <a:r>
              <a:rPr sz="2000" b="1" spc="-45" dirty="0">
                <a:latin typeface="Trebuchet MS"/>
                <a:cs typeface="Trebuchet MS"/>
              </a:rPr>
              <a:t>INPATIENT </a:t>
            </a:r>
            <a:r>
              <a:rPr sz="2000" b="1" dirty="0">
                <a:latin typeface="Trebuchet MS"/>
                <a:cs typeface="Trebuchet MS"/>
              </a:rPr>
              <a:t>setting have</a:t>
            </a:r>
            <a:r>
              <a:rPr sz="2000" b="1" spc="-15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the  right</a:t>
            </a:r>
            <a:r>
              <a:rPr sz="2000" b="1" spc="-2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to:</a:t>
            </a:r>
            <a:endParaRPr sz="2000">
              <a:latin typeface="Trebuchet MS"/>
              <a:cs typeface="Trebuchet MS"/>
            </a:endParaRPr>
          </a:p>
          <a:p>
            <a:pPr marL="756285" marR="320040" lvl="1" indent="-287020">
              <a:lnSpc>
                <a:spcPct val="100000"/>
              </a:lnSpc>
              <a:spcBef>
                <a:spcPts val="480"/>
              </a:spcBef>
              <a:buClr>
                <a:srgbClr val="996500"/>
              </a:buClr>
              <a:buFont typeface="Trebuchet MS"/>
              <a:buChar char="•"/>
              <a:tabLst>
                <a:tab pos="756285" algn="l"/>
                <a:tab pos="756920" algn="l"/>
              </a:tabLst>
            </a:pPr>
            <a:r>
              <a:rPr sz="2000" b="1" dirty="0">
                <a:latin typeface="Trebuchet MS"/>
                <a:cs typeface="Trebuchet MS"/>
              </a:rPr>
              <a:t>Receive or send mail without anyone else opening</a:t>
            </a:r>
            <a:r>
              <a:rPr sz="2000" b="1" spc="-204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or  reading</a:t>
            </a:r>
            <a:r>
              <a:rPr sz="2000" b="1" spc="-45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it.</a:t>
            </a:r>
            <a:endParaRPr sz="200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Clr>
                <a:srgbClr val="996500"/>
              </a:buClr>
              <a:buFont typeface="Trebuchet MS"/>
              <a:buChar char="•"/>
              <a:tabLst>
                <a:tab pos="756285" algn="l"/>
                <a:tab pos="756920" algn="l"/>
              </a:tabLst>
            </a:pPr>
            <a:r>
              <a:rPr sz="2000" b="1" spc="-55" dirty="0">
                <a:latin typeface="Trebuchet MS"/>
                <a:cs typeface="Trebuchet MS"/>
              </a:rPr>
              <a:t>Talk </a:t>
            </a:r>
            <a:r>
              <a:rPr sz="2000" b="1" dirty="0">
                <a:latin typeface="Trebuchet MS"/>
                <a:cs typeface="Trebuchet MS"/>
              </a:rPr>
              <a:t>on the</a:t>
            </a:r>
            <a:r>
              <a:rPr sz="2000" b="1" spc="1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phone.</a:t>
            </a:r>
            <a:endParaRPr sz="200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Clr>
                <a:srgbClr val="996500"/>
              </a:buClr>
              <a:buFont typeface="Trebuchet MS"/>
              <a:buChar char="•"/>
              <a:tabLst>
                <a:tab pos="756285" algn="l"/>
                <a:tab pos="756920" algn="l"/>
              </a:tabLst>
            </a:pPr>
            <a:r>
              <a:rPr sz="2000" b="1" spc="-130" dirty="0">
                <a:latin typeface="Trebuchet MS"/>
                <a:cs typeface="Trebuchet MS"/>
              </a:rPr>
              <a:t>To </a:t>
            </a:r>
            <a:r>
              <a:rPr sz="2000" b="1" dirty="0">
                <a:latin typeface="Trebuchet MS"/>
                <a:cs typeface="Trebuchet MS"/>
              </a:rPr>
              <a:t>see </a:t>
            </a:r>
            <a:r>
              <a:rPr sz="2000" b="1" spc="5" dirty="0">
                <a:latin typeface="Trebuchet MS"/>
                <a:cs typeface="Trebuchet MS"/>
              </a:rPr>
              <a:t>visitors </a:t>
            </a:r>
            <a:r>
              <a:rPr sz="2000" b="1" dirty="0">
                <a:latin typeface="Trebuchet MS"/>
                <a:cs typeface="Trebuchet MS"/>
              </a:rPr>
              <a:t>in</a:t>
            </a:r>
            <a:r>
              <a:rPr sz="2000" b="1" spc="75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private.</a:t>
            </a:r>
            <a:endParaRPr sz="2000">
              <a:latin typeface="Trebuchet MS"/>
              <a:cs typeface="Trebuchet MS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480"/>
              </a:spcBef>
              <a:buClr>
                <a:srgbClr val="996500"/>
              </a:buClr>
              <a:buFont typeface="Trebuchet MS"/>
              <a:buChar char="•"/>
              <a:tabLst>
                <a:tab pos="756285" algn="l"/>
                <a:tab pos="756920" algn="l"/>
              </a:tabLst>
            </a:pPr>
            <a:r>
              <a:rPr sz="2000" b="1" spc="-130" dirty="0">
                <a:latin typeface="Trebuchet MS"/>
                <a:cs typeface="Trebuchet MS"/>
              </a:rPr>
              <a:t>To </a:t>
            </a:r>
            <a:r>
              <a:rPr sz="2000" b="1" dirty="0">
                <a:latin typeface="Trebuchet MS"/>
                <a:cs typeface="Trebuchet MS"/>
              </a:rPr>
              <a:t>watch </a:t>
            </a:r>
            <a:r>
              <a:rPr sz="2000" b="1" spc="-75" dirty="0">
                <a:latin typeface="Trebuchet MS"/>
                <a:cs typeface="Trebuchet MS"/>
              </a:rPr>
              <a:t>TV, </a:t>
            </a:r>
            <a:r>
              <a:rPr sz="2000" b="1" dirty="0">
                <a:latin typeface="Trebuchet MS"/>
                <a:cs typeface="Trebuchet MS"/>
              </a:rPr>
              <a:t>buy and read newspapers, magazines, and  books of their own choice, unless they are limited </a:t>
            </a:r>
            <a:r>
              <a:rPr sz="2000" b="1" spc="-5" dirty="0">
                <a:latin typeface="Trebuchet MS"/>
                <a:cs typeface="Trebuchet MS"/>
              </a:rPr>
              <a:t>by  plan </a:t>
            </a:r>
            <a:r>
              <a:rPr sz="2000" b="1" dirty="0">
                <a:latin typeface="Trebuchet MS"/>
                <a:cs typeface="Trebuchet MS"/>
              </a:rPr>
              <a:t>of </a:t>
            </a:r>
            <a:r>
              <a:rPr sz="2000" b="1" spc="5" dirty="0">
                <a:latin typeface="Trebuchet MS"/>
                <a:cs typeface="Trebuchet MS"/>
              </a:rPr>
              <a:t>services </a:t>
            </a:r>
            <a:r>
              <a:rPr sz="2000" b="1" dirty="0">
                <a:latin typeface="Trebuchet MS"/>
                <a:cs typeface="Trebuchet MS"/>
              </a:rPr>
              <a:t>or </a:t>
            </a:r>
            <a:r>
              <a:rPr sz="2000" b="1" spc="-5" dirty="0">
                <a:latin typeface="Trebuchet MS"/>
                <a:cs typeface="Trebuchet MS"/>
              </a:rPr>
              <a:t>restricted by </a:t>
            </a:r>
            <a:r>
              <a:rPr sz="2000" b="1" spc="-10" dirty="0">
                <a:latin typeface="Trebuchet MS"/>
                <a:cs typeface="Trebuchet MS"/>
              </a:rPr>
              <a:t>program</a:t>
            </a:r>
            <a:r>
              <a:rPr sz="2000" b="1" spc="-10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rules.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62961" y="751274"/>
            <a:ext cx="6685280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Taylor’s </a:t>
            </a:r>
            <a:r>
              <a:rPr dirty="0"/>
              <a:t>Special </a:t>
            </a:r>
            <a:r>
              <a:rPr spc="-5" dirty="0"/>
              <a:t>Care Services,</a:t>
            </a:r>
            <a:r>
              <a:rPr spc="-70" dirty="0"/>
              <a:t> </a:t>
            </a:r>
            <a:r>
              <a:rPr dirty="0"/>
              <a:t>Inc.</a:t>
            </a:r>
          </a:p>
          <a:p>
            <a:pPr algn="ctr">
              <a:lnSpc>
                <a:spcPct val="100000"/>
              </a:lnSpc>
            </a:pPr>
            <a:r>
              <a:rPr dirty="0"/>
              <a:t>Introduction to Recipient</a:t>
            </a:r>
            <a:r>
              <a:rPr spc="-114" dirty="0"/>
              <a:t> </a:t>
            </a:r>
            <a:r>
              <a:rPr spc="-5" dirty="0"/>
              <a:t>Rights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13990" y="1952708"/>
            <a:ext cx="7212330" cy="329311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000" b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Examples of </a:t>
            </a:r>
            <a:r>
              <a:rPr sz="2000" b="1" i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Rights</a:t>
            </a:r>
            <a:r>
              <a:rPr sz="2000" b="1" i="1" u="heavy" spc="-6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b="1" i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(Cont’d)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:</a:t>
            </a:r>
            <a:endParaRPr sz="2000">
              <a:latin typeface="Trebuchet MS"/>
              <a:cs typeface="Trebuchet MS"/>
            </a:endParaRPr>
          </a:p>
          <a:p>
            <a:pPr marL="354965" marR="394335" indent="-342265">
              <a:lnSpc>
                <a:spcPct val="100000"/>
              </a:lnSpc>
              <a:spcBef>
                <a:spcPts val="480"/>
              </a:spcBef>
              <a:buClr>
                <a:srgbClr val="996500"/>
              </a:buClr>
              <a:buFont typeface="Trebuchet MS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Trebuchet MS"/>
                <a:cs typeface="Trebuchet MS"/>
              </a:rPr>
              <a:t>Recipients in a </a:t>
            </a:r>
            <a:r>
              <a:rPr sz="2000" b="1" spc="-5" dirty="0">
                <a:latin typeface="Trebuchet MS"/>
                <a:cs typeface="Trebuchet MS"/>
              </a:rPr>
              <a:t>RESIDENTIAL </a:t>
            </a:r>
            <a:r>
              <a:rPr sz="2000" b="1" dirty="0">
                <a:latin typeface="Trebuchet MS"/>
                <a:cs typeface="Trebuchet MS"/>
              </a:rPr>
              <a:t>or </a:t>
            </a:r>
            <a:r>
              <a:rPr sz="2000" b="1" spc="-45" dirty="0">
                <a:latin typeface="Trebuchet MS"/>
                <a:cs typeface="Trebuchet MS"/>
              </a:rPr>
              <a:t>INPATIENT </a:t>
            </a:r>
            <a:r>
              <a:rPr sz="2000" b="1" dirty="0">
                <a:latin typeface="Trebuchet MS"/>
                <a:cs typeface="Trebuchet MS"/>
              </a:rPr>
              <a:t>setting</a:t>
            </a:r>
            <a:r>
              <a:rPr sz="2000" b="1" spc="-14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have  the right</a:t>
            </a:r>
            <a:r>
              <a:rPr sz="2000" b="1" spc="-4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to:</a:t>
            </a:r>
            <a:endParaRPr sz="200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Clr>
                <a:srgbClr val="996500"/>
              </a:buClr>
              <a:buFont typeface="Trebuchet MS"/>
              <a:buChar char="•"/>
              <a:tabLst>
                <a:tab pos="756285" algn="l"/>
                <a:tab pos="756920" algn="l"/>
              </a:tabLst>
            </a:pPr>
            <a:r>
              <a:rPr sz="2000" b="1" spc="-15" dirty="0">
                <a:latin typeface="Trebuchet MS"/>
                <a:cs typeface="Trebuchet MS"/>
              </a:rPr>
              <a:t>Personal</a:t>
            </a:r>
            <a:r>
              <a:rPr sz="2000" b="1" spc="-35" dirty="0">
                <a:latin typeface="Trebuchet MS"/>
                <a:cs typeface="Trebuchet MS"/>
              </a:rPr>
              <a:t> </a:t>
            </a:r>
            <a:r>
              <a:rPr sz="2000" b="1" spc="-25" dirty="0">
                <a:latin typeface="Trebuchet MS"/>
                <a:cs typeface="Trebuchet MS"/>
              </a:rPr>
              <a:t>Property.</a:t>
            </a:r>
            <a:endParaRPr sz="200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Clr>
                <a:srgbClr val="996500"/>
              </a:buClr>
              <a:buFont typeface="Trebuchet MS"/>
              <a:buChar char="•"/>
              <a:tabLst>
                <a:tab pos="756285" algn="l"/>
                <a:tab pos="756920" algn="l"/>
              </a:tabLst>
            </a:pPr>
            <a:r>
              <a:rPr sz="2000" b="1" spc="-5" dirty="0">
                <a:latin typeface="Trebuchet MS"/>
                <a:cs typeface="Trebuchet MS"/>
              </a:rPr>
              <a:t>Be </a:t>
            </a:r>
            <a:r>
              <a:rPr sz="2000" b="1" dirty="0">
                <a:latin typeface="Trebuchet MS"/>
                <a:cs typeface="Trebuchet MS"/>
              </a:rPr>
              <a:t>paid for work if offered</a:t>
            </a:r>
            <a:r>
              <a:rPr sz="2000" b="1" spc="-10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work.</a:t>
            </a:r>
            <a:endParaRPr sz="200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Clr>
                <a:srgbClr val="996500"/>
              </a:buClr>
              <a:buFont typeface="Trebuchet MS"/>
              <a:buChar char="•"/>
              <a:tabLst>
                <a:tab pos="756285" algn="l"/>
                <a:tab pos="756920" algn="l"/>
              </a:tabLst>
            </a:pPr>
            <a:r>
              <a:rPr sz="2000" b="1" dirty="0">
                <a:latin typeface="Trebuchet MS"/>
                <a:cs typeface="Trebuchet MS"/>
              </a:rPr>
              <a:t>Freedom of</a:t>
            </a:r>
            <a:r>
              <a:rPr sz="2000" b="1" spc="-3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Movement.</a:t>
            </a:r>
            <a:endParaRPr sz="2000">
              <a:latin typeface="Trebuchet MS"/>
              <a:cs typeface="Trebuchet MS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Clr>
                <a:srgbClr val="996500"/>
              </a:buClr>
              <a:buFont typeface="Trebuchet MS"/>
              <a:buChar char="•"/>
            </a:pPr>
            <a:endParaRPr sz="2250">
              <a:latin typeface="Times New Roman"/>
              <a:cs typeface="Times New Roman"/>
            </a:endParaRPr>
          </a:p>
          <a:p>
            <a:pPr marL="354965" marR="5080" indent="-342265">
              <a:lnSpc>
                <a:spcPct val="132000"/>
              </a:lnSpc>
              <a:buClr>
                <a:srgbClr val="996500"/>
              </a:buClr>
              <a:buFont typeface="Trebuchet MS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Trebuchet MS"/>
                <a:cs typeface="Trebuchet MS"/>
              </a:rPr>
              <a:t>Rules must </a:t>
            </a:r>
            <a:r>
              <a:rPr sz="2000" b="1" spc="-5" dirty="0">
                <a:latin typeface="Trebuchet MS"/>
                <a:cs typeface="Trebuchet MS"/>
              </a:rPr>
              <a:t>be </a:t>
            </a:r>
            <a:r>
              <a:rPr sz="2000" b="1" dirty="0">
                <a:latin typeface="Trebuchet MS"/>
                <a:cs typeface="Trebuchet MS"/>
              </a:rPr>
              <a:t>posted in the </a:t>
            </a:r>
            <a:r>
              <a:rPr sz="2000" b="1" spc="5" dirty="0">
                <a:latin typeface="Trebuchet MS"/>
                <a:cs typeface="Trebuchet MS"/>
              </a:rPr>
              <a:t>home </a:t>
            </a:r>
            <a:r>
              <a:rPr sz="2000" b="1" dirty="0">
                <a:latin typeface="Trebuchet MS"/>
                <a:cs typeface="Trebuchet MS"/>
              </a:rPr>
              <a:t>and </a:t>
            </a:r>
            <a:r>
              <a:rPr sz="2000" b="1" spc="-5" dirty="0">
                <a:latin typeface="Trebuchet MS"/>
                <a:cs typeface="Trebuchet MS"/>
              </a:rPr>
              <a:t>recipients </a:t>
            </a:r>
            <a:r>
              <a:rPr sz="2000" b="1" dirty="0">
                <a:latin typeface="Trebuchet MS"/>
                <a:cs typeface="Trebuchet MS"/>
              </a:rPr>
              <a:t>must</a:t>
            </a:r>
            <a:r>
              <a:rPr sz="2000" b="1" spc="-135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be  </a:t>
            </a:r>
            <a:r>
              <a:rPr sz="2000" b="1" dirty="0">
                <a:latin typeface="Trebuchet MS"/>
                <a:cs typeface="Trebuchet MS"/>
              </a:rPr>
              <a:t>given a copy of the </a:t>
            </a:r>
            <a:r>
              <a:rPr sz="2000" b="1" spc="-5" dirty="0">
                <a:latin typeface="Trebuchet MS"/>
                <a:cs typeface="Trebuchet MS"/>
              </a:rPr>
              <a:t>rules </a:t>
            </a:r>
            <a:r>
              <a:rPr sz="2000" b="1" dirty="0">
                <a:latin typeface="Trebuchet MS"/>
                <a:cs typeface="Trebuchet MS"/>
              </a:rPr>
              <a:t>when </a:t>
            </a:r>
            <a:r>
              <a:rPr sz="2000" b="1" spc="10" dirty="0">
                <a:latin typeface="Trebuchet MS"/>
                <a:cs typeface="Trebuchet MS"/>
              </a:rPr>
              <a:t>moving</a:t>
            </a:r>
            <a:r>
              <a:rPr sz="2000" b="1" spc="-15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in.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83143" y="2751109"/>
            <a:ext cx="810199" cy="16747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62961" y="751274"/>
            <a:ext cx="6685280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Taylor’s </a:t>
            </a:r>
            <a:r>
              <a:rPr dirty="0"/>
              <a:t>Special </a:t>
            </a:r>
            <a:r>
              <a:rPr spc="-5" dirty="0"/>
              <a:t>Care Services,</a:t>
            </a:r>
            <a:r>
              <a:rPr spc="-70" dirty="0"/>
              <a:t> </a:t>
            </a:r>
            <a:r>
              <a:rPr dirty="0"/>
              <a:t>Inc.</a:t>
            </a:r>
          </a:p>
          <a:p>
            <a:pPr algn="ctr">
              <a:lnSpc>
                <a:spcPct val="100000"/>
              </a:lnSpc>
            </a:pPr>
            <a:r>
              <a:rPr dirty="0"/>
              <a:t>Introduction to Recipient</a:t>
            </a:r>
            <a:r>
              <a:rPr spc="-114" dirty="0"/>
              <a:t> </a:t>
            </a:r>
            <a:r>
              <a:rPr spc="-5" dirty="0"/>
              <a:t>Rights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913994" y="1952694"/>
            <a:ext cx="6277610" cy="331724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580"/>
              </a:spcBef>
              <a:buClr>
                <a:srgbClr val="996500"/>
              </a:buClr>
              <a:buFont typeface="Trebuchet MS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Trebuchet MS"/>
                <a:cs typeface="Trebuchet MS"/>
              </a:rPr>
              <a:t>Recipients in a </a:t>
            </a:r>
            <a:r>
              <a:rPr sz="2000" b="1" spc="-5" dirty="0">
                <a:latin typeface="Trebuchet MS"/>
                <a:cs typeface="Trebuchet MS"/>
              </a:rPr>
              <a:t>RESIDENTIAL </a:t>
            </a:r>
            <a:r>
              <a:rPr sz="2000" b="1" dirty="0">
                <a:latin typeface="Trebuchet MS"/>
                <a:cs typeface="Trebuchet MS"/>
              </a:rPr>
              <a:t>or </a:t>
            </a:r>
            <a:r>
              <a:rPr sz="2000" b="1" spc="-45" dirty="0">
                <a:latin typeface="Trebuchet MS"/>
                <a:cs typeface="Trebuchet MS"/>
              </a:rPr>
              <a:t>INPATIENT</a:t>
            </a:r>
            <a:r>
              <a:rPr sz="2000" b="1" spc="-15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setting:</a:t>
            </a:r>
            <a:endParaRPr sz="2000">
              <a:latin typeface="Trebuchet MS"/>
              <a:cs typeface="Trebuchet MS"/>
            </a:endParaRPr>
          </a:p>
          <a:p>
            <a:pPr marL="2052955">
              <a:lnSpc>
                <a:spcPct val="100000"/>
              </a:lnSpc>
              <a:spcBef>
                <a:spcPts val="475"/>
              </a:spcBef>
            </a:pPr>
            <a:r>
              <a:rPr sz="2000" b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Restrictions vs.</a:t>
            </a:r>
            <a:r>
              <a:rPr sz="2000" b="1" u="heavy" spc="-5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Exclusions</a:t>
            </a:r>
            <a:endParaRPr sz="2000">
              <a:latin typeface="Trebuchet MS"/>
              <a:cs typeface="Trebuchet MS"/>
            </a:endParaRPr>
          </a:p>
          <a:p>
            <a:pPr marL="1155065" lvl="1" indent="-228600">
              <a:lnSpc>
                <a:spcPct val="100000"/>
              </a:lnSpc>
              <a:spcBef>
                <a:spcPts val="480"/>
              </a:spcBef>
              <a:buClr>
                <a:srgbClr val="996500"/>
              </a:buClr>
              <a:buFont typeface="Trebuchet MS"/>
              <a:buChar char="•"/>
              <a:tabLst>
                <a:tab pos="1155700" algn="l"/>
              </a:tabLst>
            </a:pPr>
            <a:r>
              <a:rPr sz="2000" b="1" dirty="0">
                <a:latin typeface="Trebuchet MS"/>
                <a:cs typeface="Trebuchet MS"/>
              </a:rPr>
              <a:t>Examples of</a:t>
            </a:r>
            <a:r>
              <a:rPr sz="2000" b="1" spc="-4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Restrictions:</a:t>
            </a:r>
            <a:endParaRPr sz="2000">
              <a:latin typeface="Trebuchet MS"/>
              <a:cs typeface="Trebuchet MS"/>
            </a:endParaRPr>
          </a:p>
          <a:p>
            <a:pPr marL="2069464" lvl="2" indent="-228600">
              <a:lnSpc>
                <a:spcPct val="100000"/>
              </a:lnSpc>
              <a:spcBef>
                <a:spcPts val="480"/>
              </a:spcBef>
              <a:buClr>
                <a:srgbClr val="996500"/>
              </a:buClr>
              <a:buFont typeface="Trebuchet MS"/>
              <a:buChar char="•"/>
              <a:tabLst>
                <a:tab pos="2070100" algn="l"/>
              </a:tabLst>
            </a:pPr>
            <a:r>
              <a:rPr sz="2000" b="1" dirty="0">
                <a:latin typeface="Trebuchet MS"/>
                <a:cs typeface="Trebuchet MS"/>
              </a:rPr>
              <a:t>Phone</a:t>
            </a:r>
            <a:endParaRPr sz="2000">
              <a:latin typeface="Trebuchet MS"/>
              <a:cs typeface="Trebuchet MS"/>
            </a:endParaRPr>
          </a:p>
          <a:p>
            <a:pPr marL="2069464" lvl="2" indent="-228600">
              <a:lnSpc>
                <a:spcPct val="100000"/>
              </a:lnSpc>
              <a:spcBef>
                <a:spcPts val="480"/>
              </a:spcBef>
              <a:buClr>
                <a:srgbClr val="996500"/>
              </a:buClr>
              <a:buFont typeface="Trebuchet MS"/>
              <a:buChar char="•"/>
              <a:tabLst>
                <a:tab pos="2070100" algn="l"/>
              </a:tabLst>
            </a:pPr>
            <a:r>
              <a:rPr sz="2000" b="1" dirty="0">
                <a:latin typeface="Trebuchet MS"/>
                <a:cs typeface="Trebuchet MS"/>
              </a:rPr>
              <a:t>Smoking</a:t>
            </a:r>
            <a:endParaRPr sz="2000">
              <a:latin typeface="Trebuchet MS"/>
              <a:cs typeface="Trebuchet MS"/>
            </a:endParaRPr>
          </a:p>
          <a:p>
            <a:pPr marL="1155065" lvl="1" indent="-228600">
              <a:lnSpc>
                <a:spcPct val="100000"/>
              </a:lnSpc>
              <a:spcBef>
                <a:spcPts val="480"/>
              </a:spcBef>
              <a:buClr>
                <a:srgbClr val="996500"/>
              </a:buClr>
              <a:buFont typeface="Trebuchet MS"/>
              <a:buChar char="•"/>
              <a:tabLst>
                <a:tab pos="1155700" algn="l"/>
              </a:tabLst>
            </a:pPr>
            <a:r>
              <a:rPr sz="2000" b="1" dirty="0">
                <a:latin typeface="Trebuchet MS"/>
                <a:cs typeface="Trebuchet MS"/>
              </a:rPr>
              <a:t>Examples of</a:t>
            </a:r>
            <a:r>
              <a:rPr sz="2000" b="1" spc="-10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Exclusions:</a:t>
            </a:r>
            <a:endParaRPr sz="2000">
              <a:latin typeface="Trebuchet MS"/>
              <a:cs typeface="Trebuchet MS"/>
            </a:endParaRPr>
          </a:p>
          <a:p>
            <a:pPr marL="2069464" lvl="2" indent="-228600">
              <a:lnSpc>
                <a:spcPct val="100000"/>
              </a:lnSpc>
              <a:spcBef>
                <a:spcPts val="480"/>
              </a:spcBef>
              <a:buClr>
                <a:srgbClr val="996500"/>
              </a:buClr>
              <a:buFont typeface="Trebuchet MS"/>
              <a:buChar char="•"/>
              <a:tabLst>
                <a:tab pos="2070100" algn="l"/>
              </a:tabLst>
            </a:pPr>
            <a:r>
              <a:rPr sz="2000" b="1" dirty="0">
                <a:latin typeface="Trebuchet MS"/>
                <a:cs typeface="Trebuchet MS"/>
              </a:rPr>
              <a:t>Guns.</a:t>
            </a:r>
            <a:endParaRPr sz="2000">
              <a:latin typeface="Trebuchet MS"/>
              <a:cs typeface="Trebuchet MS"/>
            </a:endParaRPr>
          </a:p>
          <a:p>
            <a:pPr marL="2069464" lvl="2" indent="-228600">
              <a:lnSpc>
                <a:spcPct val="100000"/>
              </a:lnSpc>
              <a:spcBef>
                <a:spcPts val="480"/>
              </a:spcBef>
              <a:buClr>
                <a:srgbClr val="996500"/>
              </a:buClr>
              <a:buFont typeface="Trebuchet MS"/>
              <a:buChar char="•"/>
              <a:tabLst>
                <a:tab pos="2070100" algn="l"/>
              </a:tabLst>
            </a:pPr>
            <a:r>
              <a:rPr sz="2000" b="1" dirty="0">
                <a:latin typeface="Trebuchet MS"/>
                <a:cs typeface="Trebuchet MS"/>
              </a:rPr>
              <a:t>Knives.</a:t>
            </a:r>
            <a:endParaRPr sz="2000">
              <a:latin typeface="Trebuchet MS"/>
              <a:cs typeface="Trebuchet MS"/>
            </a:endParaRPr>
          </a:p>
          <a:p>
            <a:pPr marL="2069464" lvl="2" indent="-228600">
              <a:lnSpc>
                <a:spcPct val="100000"/>
              </a:lnSpc>
              <a:spcBef>
                <a:spcPts val="480"/>
              </a:spcBef>
              <a:buClr>
                <a:srgbClr val="996500"/>
              </a:buClr>
              <a:buFont typeface="Trebuchet MS"/>
              <a:buChar char="•"/>
              <a:tabLst>
                <a:tab pos="2070100" algn="l"/>
              </a:tabLst>
            </a:pPr>
            <a:r>
              <a:rPr sz="2000" b="1" dirty="0">
                <a:latin typeface="Trebuchet MS"/>
                <a:cs typeface="Trebuchet MS"/>
              </a:rPr>
              <a:t>Drugs.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62961" y="1056051"/>
            <a:ext cx="6685280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Taylor’s </a:t>
            </a:r>
            <a:r>
              <a:rPr dirty="0"/>
              <a:t>Special </a:t>
            </a:r>
            <a:r>
              <a:rPr spc="-5" dirty="0"/>
              <a:t>Care Services,</a:t>
            </a:r>
            <a:r>
              <a:rPr spc="-70" dirty="0"/>
              <a:t> </a:t>
            </a:r>
            <a:r>
              <a:rPr dirty="0"/>
              <a:t>Inc.</a:t>
            </a:r>
          </a:p>
          <a:p>
            <a:pPr algn="ctr">
              <a:lnSpc>
                <a:spcPct val="100000"/>
              </a:lnSpc>
            </a:pPr>
            <a:r>
              <a:rPr dirty="0"/>
              <a:t>Introduction to Recipient</a:t>
            </a:r>
            <a:r>
              <a:rPr spc="-114" dirty="0"/>
              <a:t> </a:t>
            </a:r>
            <a:r>
              <a:rPr spc="-5" dirty="0"/>
              <a:t>Rights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913990" y="2409844"/>
            <a:ext cx="7346950" cy="3865879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00" b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Examples of Rights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(Cont’d):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- </a:t>
            </a:r>
            <a:r>
              <a:rPr sz="2000" b="1" i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Revisions of </a:t>
            </a:r>
            <a:r>
              <a:rPr sz="2000" b="1" i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the </a:t>
            </a:r>
            <a:r>
              <a:rPr sz="2000" b="1" i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MHC</a:t>
            </a:r>
            <a:r>
              <a:rPr sz="2000" b="1" i="1" u="heavy" spc="-10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b="1" i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(1996)</a:t>
            </a:r>
            <a:endParaRPr sz="200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spcBef>
                <a:spcPts val="475"/>
              </a:spcBef>
              <a:buClr>
                <a:srgbClr val="FF0000"/>
              </a:buClr>
              <a:buFont typeface="Trebuchet MS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Trebuchet MS"/>
                <a:cs typeface="Trebuchet MS"/>
              </a:rPr>
              <a:t>The Right </a:t>
            </a:r>
            <a:r>
              <a:rPr sz="2000" b="1" spc="-5" dirty="0">
                <a:latin typeface="Trebuchet MS"/>
                <a:cs typeface="Trebuchet MS"/>
              </a:rPr>
              <a:t>to </a:t>
            </a:r>
            <a:r>
              <a:rPr sz="2000" b="1" dirty="0">
                <a:latin typeface="Trebuchet MS"/>
                <a:cs typeface="Trebuchet MS"/>
              </a:rPr>
              <a:t>Person-Centered</a:t>
            </a:r>
            <a:r>
              <a:rPr sz="2000" b="1" spc="-8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Planning</a:t>
            </a:r>
            <a:endParaRPr sz="2000">
              <a:latin typeface="Trebuchet MS"/>
              <a:cs typeface="Trebuchet MS"/>
            </a:endParaRPr>
          </a:p>
          <a:p>
            <a:pPr marL="756285" marR="353060" lvl="1" indent="-287020">
              <a:lnSpc>
                <a:spcPct val="100000"/>
              </a:lnSpc>
              <a:spcBef>
                <a:spcPts val="480"/>
              </a:spcBef>
              <a:buClr>
                <a:srgbClr val="FF0000"/>
              </a:buClr>
              <a:buSzPct val="95000"/>
              <a:buFont typeface="Trebuchet MS"/>
              <a:buChar char="•"/>
              <a:tabLst>
                <a:tab pos="756285" algn="l"/>
                <a:tab pos="756920" algn="l"/>
              </a:tabLst>
            </a:pPr>
            <a:r>
              <a:rPr sz="2000" b="1" dirty="0">
                <a:latin typeface="Trebuchet MS"/>
                <a:cs typeface="Trebuchet MS"/>
              </a:rPr>
              <a:t>Treatment given </a:t>
            </a:r>
            <a:r>
              <a:rPr sz="2000" b="1" spc="-5" dirty="0">
                <a:latin typeface="Trebuchet MS"/>
                <a:cs typeface="Trebuchet MS"/>
              </a:rPr>
              <a:t>to </a:t>
            </a:r>
            <a:r>
              <a:rPr sz="2000" b="1" dirty="0">
                <a:latin typeface="Trebuchet MS"/>
                <a:cs typeface="Trebuchet MS"/>
              </a:rPr>
              <a:t>Recipients is made up of Goals,  </a:t>
            </a:r>
            <a:r>
              <a:rPr sz="2000" b="1" spc="-5" dirty="0">
                <a:latin typeface="Trebuchet MS"/>
                <a:cs typeface="Trebuchet MS"/>
              </a:rPr>
              <a:t>Objectives </a:t>
            </a:r>
            <a:r>
              <a:rPr sz="2000" b="1" dirty="0">
                <a:latin typeface="Trebuchet MS"/>
                <a:cs typeface="Trebuchet MS"/>
              </a:rPr>
              <a:t>and </a:t>
            </a:r>
            <a:r>
              <a:rPr sz="2000" b="1" spc="-5" dirty="0">
                <a:latin typeface="Trebuchet MS"/>
                <a:cs typeface="Trebuchet MS"/>
              </a:rPr>
              <a:t>Activities </a:t>
            </a:r>
            <a:r>
              <a:rPr sz="2000" b="1" dirty="0">
                <a:latin typeface="Trebuchet MS"/>
                <a:cs typeface="Trebuchet MS"/>
              </a:rPr>
              <a:t>that the Recipient</a:t>
            </a:r>
            <a:r>
              <a:rPr sz="2000" b="1" spc="-10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Chooses</a:t>
            </a:r>
            <a:endParaRPr sz="2000">
              <a:latin typeface="Trebuchet MS"/>
              <a:cs typeface="Trebuchet MS"/>
            </a:endParaRPr>
          </a:p>
          <a:p>
            <a:pPr marL="756285" marR="41910" lvl="1" indent="-287020">
              <a:lnSpc>
                <a:spcPct val="100000"/>
              </a:lnSpc>
              <a:spcBef>
                <a:spcPts val="480"/>
              </a:spcBef>
              <a:buClr>
                <a:srgbClr val="FF0000"/>
              </a:buClr>
              <a:buSzPct val="95000"/>
              <a:buFont typeface="Trebuchet MS"/>
              <a:buChar char="•"/>
              <a:tabLst>
                <a:tab pos="756285" algn="l"/>
                <a:tab pos="756920" algn="l"/>
              </a:tabLst>
            </a:pPr>
            <a:r>
              <a:rPr sz="2000" b="1" dirty="0">
                <a:latin typeface="Trebuchet MS"/>
                <a:cs typeface="Trebuchet MS"/>
              </a:rPr>
              <a:t>Recipients Guide Treatment – Clinicians/Case</a:t>
            </a:r>
            <a:r>
              <a:rPr sz="2000" b="1" spc="-204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Managers  assist them in achieving their</a:t>
            </a:r>
            <a:r>
              <a:rPr sz="2000" b="1" spc="-11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Goals</a:t>
            </a:r>
            <a:endParaRPr sz="200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spcBef>
                <a:spcPts val="480"/>
              </a:spcBef>
              <a:buClr>
                <a:srgbClr val="996500"/>
              </a:buClr>
              <a:buFont typeface="Trebuchet MS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Trebuchet MS"/>
                <a:cs typeface="Trebuchet MS"/>
              </a:rPr>
              <a:t>Family</a:t>
            </a:r>
            <a:r>
              <a:rPr sz="2000" b="1" spc="-2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Rights</a:t>
            </a:r>
            <a:endParaRPr sz="200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Clr>
                <a:srgbClr val="D54E40"/>
              </a:buClr>
              <a:buSzPct val="95000"/>
              <a:buFont typeface="Trebuchet MS"/>
              <a:buChar char="•"/>
              <a:tabLst>
                <a:tab pos="756285" algn="l"/>
                <a:tab pos="756920" algn="l"/>
              </a:tabLst>
            </a:pPr>
            <a:r>
              <a:rPr sz="2000" b="1" spc="-5" dirty="0">
                <a:latin typeface="Trebuchet MS"/>
                <a:cs typeface="Trebuchet MS"/>
              </a:rPr>
              <a:t>To be treated </a:t>
            </a:r>
            <a:r>
              <a:rPr sz="2000" b="1" dirty="0">
                <a:latin typeface="Trebuchet MS"/>
                <a:cs typeface="Trebuchet MS"/>
              </a:rPr>
              <a:t>with Dignity and</a:t>
            </a:r>
            <a:r>
              <a:rPr sz="2000" b="1" spc="-10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Respect</a:t>
            </a:r>
            <a:endParaRPr sz="200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Clr>
                <a:srgbClr val="D54E40"/>
              </a:buClr>
              <a:buSzPct val="95000"/>
              <a:buFont typeface="Trebuchet MS"/>
              <a:buChar char="•"/>
              <a:tabLst>
                <a:tab pos="756285" algn="l"/>
                <a:tab pos="756920" algn="l"/>
              </a:tabLst>
            </a:pPr>
            <a:r>
              <a:rPr sz="2000" b="1" spc="-5" dirty="0">
                <a:latin typeface="Trebuchet MS"/>
                <a:cs typeface="Trebuchet MS"/>
              </a:rPr>
              <a:t>To participate </a:t>
            </a:r>
            <a:r>
              <a:rPr sz="2000" b="1" dirty="0">
                <a:latin typeface="Trebuchet MS"/>
                <a:cs typeface="Trebuchet MS"/>
              </a:rPr>
              <a:t>in the treatment of their family</a:t>
            </a:r>
            <a:r>
              <a:rPr sz="2000" b="1" spc="-14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member</a:t>
            </a:r>
            <a:endParaRPr sz="2000">
              <a:latin typeface="Trebuchet MS"/>
              <a:cs typeface="Trebuchet MS"/>
            </a:endParaRPr>
          </a:p>
          <a:p>
            <a:pPr marL="756285" marR="283210" lvl="1" indent="-287020">
              <a:lnSpc>
                <a:spcPct val="100000"/>
              </a:lnSpc>
              <a:spcBef>
                <a:spcPts val="480"/>
              </a:spcBef>
              <a:buClr>
                <a:srgbClr val="D54E40"/>
              </a:buClr>
              <a:buSzPct val="95000"/>
              <a:buFont typeface="Trebuchet MS"/>
              <a:buChar char="•"/>
              <a:tabLst>
                <a:tab pos="756285" algn="l"/>
                <a:tab pos="756920" algn="l"/>
              </a:tabLst>
            </a:pPr>
            <a:r>
              <a:rPr sz="2000" b="1" spc="-5" dirty="0">
                <a:latin typeface="Trebuchet MS"/>
                <a:cs typeface="Trebuchet MS"/>
              </a:rPr>
              <a:t>To </a:t>
            </a:r>
            <a:r>
              <a:rPr sz="2000" b="1" dirty="0">
                <a:latin typeface="Trebuchet MS"/>
                <a:cs typeface="Trebuchet MS"/>
              </a:rPr>
              <a:t>request and </a:t>
            </a:r>
            <a:r>
              <a:rPr sz="2000" b="1" spc="-5" dirty="0">
                <a:latin typeface="Trebuchet MS"/>
                <a:cs typeface="Trebuchet MS"/>
              </a:rPr>
              <a:t>receive </a:t>
            </a:r>
            <a:r>
              <a:rPr sz="2000" b="1" dirty="0">
                <a:latin typeface="Trebuchet MS"/>
                <a:cs typeface="Trebuchet MS"/>
              </a:rPr>
              <a:t>educational material about  their family members mental illness and</a:t>
            </a:r>
            <a:r>
              <a:rPr sz="2000" b="1" spc="-17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medications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62961" y="1056051"/>
            <a:ext cx="6685280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Taylor’s </a:t>
            </a:r>
            <a:r>
              <a:rPr dirty="0"/>
              <a:t>Special </a:t>
            </a:r>
            <a:r>
              <a:rPr spc="-5" dirty="0"/>
              <a:t>Care Services,</a:t>
            </a:r>
            <a:r>
              <a:rPr spc="-70" dirty="0"/>
              <a:t> </a:t>
            </a:r>
            <a:r>
              <a:rPr dirty="0"/>
              <a:t>Inc.</a:t>
            </a:r>
          </a:p>
          <a:p>
            <a:pPr algn="ctr">
              <a:lnSpc>
                <a:spcPct val="100000"/>
              </a:lnSpc>
            </a:pPr>
            <a:r>
              <a:rPr dirty="0"/>
              <a:t>Introduction to Recipient</a:t>
            </a:r>
            <a:r>
              <a:rPr spc="-114" dirty="0"/>
              <a:t> </a:t>
            </a:r>
            <a:r>
              <a:rPr spc="-5" dirty="0"/>
              <a:t>Rights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913990" y="2470195"/>
            <a:ext cx="7393305" cy="3744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01925">
              <a:lnSpc>
                <a:spcPct val="100000"/>
              </a:lnSpc>
              <a:spcBef>
                <a:spcPts val="100"/>
              </a:spcBef>
            </a:pPr>
            <a:r>
              <a:rPr sz="2000" b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Treatment</a:t>
            </a:r>
            <a:r>
              <a:rPr sz="2000" b="1" u="heavy" spc="-5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Rights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354965" marR="399415" indent="-342265">
              <a:lnSpc>
                <a:spcPct val="100000"/>
              </a:lnSpc>
              <a:buClr>
                <a:srgbClr val="996500"/>
              </a:buClr>
              <a:buFont typeface="Trebuchet MS"/>
              <a:buChar char="•"/>
              <a:tabLst>
                <a:tab pos="354965" algn="l"/>
                <a:tab pos="355600" algn="l"/>
              </a:tabLst>
            </a:pPr>
            <a:r>
              <a:rPr sz="2000" b="1" spc="-5" dirty="0">
                <a:latin typeface="Trebuchet MS"/>
                <a:cs typeface="Trebuchet MS"/>
              </a:rPr>
              <a:t>To </a:t>
            </a:r>
            <a:r>
              <a:rPr sz="2000" b="1" dirty="0">
                <a:latin typeface="Trebuchet MS"/>
                <a:cs typeface="Trebuchet MS"/>
              </a:rPr>
              <a:t>have an </a:t>
            </a:r>
            <a:r>
              <a:rPr sz="2000" b="1" spc="-5" dirty="0">
                <a:latin typeface="Trebuchet MS"/>
                <a:cs typeface="Trebuchet MS"/>
              </a:rPr>
              <a:t>IPOS </a:t>
            </a:r>
            <a:r>
              <a:rPr sz="2000" b="1" dirty="0">
                <a:latin typeface="Trebuchet MS"/>
                <a:cs typeface="Trebuchet MS"/>
              </a:rPr>
              <a:t>(or Preliminary Action Plan)</a:t>
            </a:r>
            <a:r>
              <a:rPr sz="2000" b="1" spc="-14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completed  within 7 days of the </a:t>
            </a:r>
            <a:r>
              <a:rPr sz="2000" b="1" spc="-5" dirty="0">
                <a:latin typeface="Trebuchet MS"/>
                <a:cs typeface="Trebuchet MS"/>
              </a:rPr>
              <a:t>start </a:t>
            </a:r>
            <a:r>
              <a:rPr sz="2000" b="1" dirty="0">
                <a:latin typeface="Trebuchet MS"/>
                <a:cs typeface="Trebuchet MS"/>
              </a:rPr>
              <a:t>of</a:t>
            </a:r>
            <a:r>
              <a:rPr sz="2000" b="1" spc="-114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services.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996500"/>
              </a:buClr>
              <a:buFont typeface="Trebuchet MS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354965" marR="5080" indent="-342265">
              <a:lnSpc>
                <a:spcPct val="100000"/>
              </a:lnSpc>
              <a:buClr>
                <a:srgbClr val="996500"/>
              </a:buClr>
              <a:buFont typeface="Trebuchet MS"/>
              <a:buChar char="•"/>
              <a:tabLst>
                <a:tab pos="354965" algn="l"/>
                <a:tab pos="355600" algn="l"/>
              </a:tabLst>
            </a:pPr>
            <a:r>
              <a:rPr sz="2000" b="1" spc="-5" dirty="0">
                <a:latin typeface="Trebuchet MS"/>
                <a:cs typeface="Trebuchet MS"/>
              </a:rPr>
              <a:t>To </a:t>
            </a:r>
            <a:r>
              <a:rPr sz="2000" b="1" dirty="0">
                <a:latin typeface="Trebuchet MS"/>
                <a:cs typeface="Trebuchet MS"/>
              </a:rPr>
              <a:t>choose, within </a:t>
            </a:r>
            <a:r>
              <a:rPr sz="2000" b="1" spc="-5" dirty="0">
                <a:latin typeface="Trebuchet MS"/>
                <a:cs typeface="Trebuchet MS"/>
              </a:rPr>
              <a:t>certain </a:t>
            </a:r>
            <a:r>
              <a:rPr sz="2000" b="1" dirty="0">
                <a:latin typeface="Trebuchet MS"/>
                <a:cs typeface="Trebuchet MS"/>
              </a:rPr>
              <a:t>limitations, the physician or  other mental health professional of their choice </a:t>
            </a:r>
            <a:r>
              <a:rPr sz="2000" b="1" spc="-5" dirty="0">
                <a:latin typeface="Trebuchet MS"/>
                <a:cs typeface="Trebuchet MS"/>
              </a:rPr>
              <a:t>to</a:t>
            </a:r>
            <a:r>
              <a:rPr sz="2000" b="1" spc="-17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provide  </a:t>
            </a:r>
            <a:r>
              <a:rPr sz="2000" b="1" spc="-5" dirty="0">
                <a:latin typeface="Trebuchet MS"/>
                <a:cs typeface="Trebuchet MS"/>
              </a:rPr>
              <a:t>services </a:t>
            </a:r>
            <a:r>
              <a:rPr sz="2000" b="1" dirty="0">
                <a:latin typeface="Trebuchet MS"/>
                <a:cs typeface="Trebuchet MS"/>
              </a:rPr>
              <a:t>for</a:t>
            </a:r>
            <a:r>
              <a:rPr sz="2000" b="1" spc="-3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them.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996500"/>
              </a:buClr>
              <a:buFont typeface="Trebuchet MS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354965" marR="95250" indent="-342265">
              <a:lnSpc>
                <a:spcPct val="100000"/>
              </a:lnSpc>
              <a:buClr>
                <a:srgbClr val="996500"/>
              </a:buClr>
              <a:buFont typeface="Trebuchet MS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Trebuchet MS"/>
                <a:cs typeface="Trebuchet MS"/>
              </a:rPr>
              <a:t>Voluntary </a:t>
            </a:r>
            <a:r>
              <a:rPr sz="2000" b="1" spc="-5" dirty="0">
                <a:latin typeface="Trebuchet MS"/>
                <a:cs typeface="Trebuchet MS"/>
              </a:rPr>
              <a:t>recipients </a:t>
            </a:r>
            <a:r>
              <a:rPr sz="2000" b="1" dirty="0">
                <a:latin typeface="Trebuchet MS"/>
                <a:cs typeface="Trebuchet MS"/>
              </a:rPr>
              <a:t>have the right </a:t>
            </a:r>
            <a:r>
              <a:rPr sz="2000" b="1" spc="-5" dirty="0">
                <a:latin typeface="Trebuchet MS"/>
                <a:cs typeface="Trebuchet MS"/>
              </a:rPr>
              <a:t>to </a:t>
            </a:r>
            <a:r>
              <a:rPr sz="2000" b="1" dirty="0">
                <a:latin typeface="Trebuchet MS"/>
                <a:cs typeface="Trebuchet MS"/>
              </a:rPr>
              <a:t>withdraw consent</a:t>
            </a:r>
            <a:r>
              <a:rPr sz="2000" b="1" spc="-20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if  they do not agree with the </a:t>
            </a:r>
            <a:r>
              <a:rPr sz="2000" b="1" spc="-5" dirty="0">
                <a:latin typeface="Trebuchet MS"/>
                <a:cs typeface="Trebuchet MS"/>
              </a:rPr>
              <a:t>services </a:t>
            </a:r>
            <a:r>
              <a:rPr sz="2000" b="1" dirty="0">
                <a:latin typeface="Trebuchet MS"/>
                <a:cs typeface="Trebuchet MS"/>
              </a:rPr>
              <a:t>being</a:t>
            </a:r>
            <a:r>
              <a:rPr sz="2000" b="1" spc="-15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provided.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62961" y="903664"/>
            <a:ext cx="6685280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Taylor’s </a:t>
            </a:r>
            <a:r>
              <a:rPr dirty="0"/>
              <a:t>Special </a:t>
            </a:r>
            <a:r>
              <a:rPr spc="-5" dirty="0"/>
              <a:t>Care Services,</a:t>
            </a:r>
            <a:r>
              <a:rPr spc="-70" dirty="0"/>
              <a:t> </a:t>
            </a:r>
            <a:r>
              <a:rPr dirty="0"/>
              <a:t>Inc.</a:t>
            </a:r>
          </a:p>
          <a:p>
            <a:pPr algn="ctr">
              <a:lnSpc>
                <a:spcPct val="100000"/>
              </a:lnSpc>
            </a:pPr>
            <a:r>
              <a:rPr dirty="0"/>
              <a:t>Introduction to Recipient</a:t>
            </a:r>
            <a:r>
              <a:rPr spc="-114" dirty="0"/>
              <a:t> </a:t>
            </a:r>
            <a:r>
              <a:rPr spc="-5" dirty="0"/>
              <a:t>Rights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990176" y="2241621"/>
            <a:ext cx="7338059" cy="3744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93775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Trebuchet MS"/>
                <a:cs typeface="Trebuchet MS"/>
              </a:rPr>
              <a:t>Rights are </a:t>
            </a:r>
            <a:r>
              <a:rPr sz="2000" b="1" spc="-5" dirty="0">
                <a:latin typeface="Trebuchet MS"/>
                <a:cs typeface="Trebuchet MS"/>
              </a:rPr>
              <a:t>GUARANTEED </a:t>
            </a:r>
            <a:r>
              <a:rPr sz="2000" b="1" dirty="0">
                <a:latin typeface="Trebuchet MS"/>
                <a:cs typeface="Trebuchet MS"/>
              </a:rPr>
              <a:t>but may </a:t>
            </a:r>
            <a:r>
              <a:rPr sz="2000" b="1" spc="-5" dirty="0">
                <a:latin typeface="Trebuchet MS"/>
                <a:cs typeface="Trebuchet MS"/>
              </a:rPr>
              <a:t>be</a:t>
            </a:r>
            <a:r>
              <a:rPr sz="2000" b="1" spc="-110" dirty="0">
                <a:latin typeface="Trebuchet MS"/>
                <a:cs typeface="Trebuchet MS"/>
              </a:rPr>
              <a:t> </a:t>
            </a:r>
            <a:r>
              <a:rPr sz="2000" b="1" i="1" spc="-5" dirty="0">
                <a:latin typeface="Trebuchet MS"/>
                <a:cs typeface="Trebuchet MS"/>
              </a:rPr>
              <a:t>LIMITED</a:t>
            </a:r>
            <a:r>
              <a:rPr sz="2000" b="1" spc="-5" dirty="0">
                <a:latin typeface="Trebuchet MS"/>
                <a:cs typeface="Trebuchet MS"/>
              </a:rPr>
              <a:t>.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354965" marR="28575" indent="-342900">
              <a:lnSpc>
                <a:spcPct val="100000"/>
              </a:lnSpc>
            </a:pPr>
            <a:r>
              <a:rPr sz="2000" b="1" i="1" dirty="0">
                <a:latin typeface="Trebuchet MS"/>
                <a:cs typeface="Trebuchet MS"/>
              </a:rPr>
              <a:t>Limitations </a:t>
            </a:r>
            <a:r>
              <a:rPr sz="2000" b="1" dirty="0">
                <a:latin typeface="Trebuchet MS"/>
                <a:cs typeface="Trebuchet MS"/>
              </a:rPr>
              <a:t>need the approval of the treatment team and</a:t>
            </a:r>
            <a:r>
              <a:rPr sz="2000" b="1" spc="-27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/or  the Behavioral </a:t>
            </a:r>
            <a:r>
              <a:rPr sz="2000" b="1" spc="-5" dirty="0">
                <a:latin typeface="Trebuchet MS"/>
                <a:cs typeface="Trebuchet MS"/>
              </a:rPr>
              <a:t>Support </a:t>
            </a:r>
            <a:r>
              <a:rPr sz="2000" b="1" dirty="0">
                <a:latin typeface="Trebuchet MS"/>
                <a:cs typeface="Trebuchet MS"/>
              </a:rPr>
              <a:t>Committee (of the Core  </a:t>
            </a:r>
            <a:r>
              <a:rPr sz="2000" b="1" spc="-5" dirty="0">
                <a:latin typeface="Trebuchet MS"/>
                <a:cs typeface="Trebuchet MS"/>
              </a:rPr>
              <a:t>Provider/Funding</a:t>
            </a:r>
            <a:r>
              <a:rPr sz="2000" b="1" spc="-5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Source).</a:t>
            </a:r>
            <a:endParaRPr sz="2000">
              <a:latin typeface="Trebuchet MS"/>
              <a:cs typeface="Trebuchet MS"/>
            </a:endParaRPr>
          </a:p>
          <a:p>
            <a:pPr marL="755650" marR="1447800" indent="-286385">
              <a:lnSpc>
                <a:spcPct val="100000"/>
              </a:lnSpc>
              <a:spcBef>
                <a:spcPts val="480"/>
              </a:spcBef>
              <a:buClr>
                <a:srgbClr val="996500"/>
              </a:buClr>
              <a:buFont typeface="Trebuchet MS"/>
              <a:buChar char="•"/>
              <a:tabLst>
                <a:tab pos="756285" algn="l"/>
                <a:tab pos="756920" algn="l"/>
              </a:tabLst>
            </a:pPr>
            <a:r>
              <a:rPr sz="2000" b="1" dirty="0">
                <a:latin typeface="Trebuchet MS"/>
                <a:cs typeface="Trebuchet MS"/>
              </a:rPr>
              <a:t>Documentation must </a:t>
            </a:r>
            <a:r>
              <a:rPr sz="2000" b="1" spc="-5" dirty="0">
                <a:latin typeface="Trebuchet MS"/>
                <a:cs typeface="Trebuchet MS"/>
              </a:rPr>
              <a:t>be </a:t>
            </a:r>
            <a:r>
              <a:rPr sz="2000" b="1" dirty="0">
                <a:latin typeface="Trebuchet MS"/>
                <a:cs typeface="Trebuchet MS"/>
              </a:rPr>
              <a:t>present </a:t>
            </a:r>
            <a:r>
              <a:rPr sz="2000" b="1" spc="-5" dirty="0">
                <a:latin typeface="Trebuchet MS"/>
                <a:cs typeface="Trebuchet MS"/>
              </a:rPr>
              <a:t>to</a:t>
            </a:r>
            <a:r>
              <a:rPr sz="2000" b="1" spc="-120" dirty="0">
                <a:latin typeface="Trebuchet MS"/>
                <a:cs typeface="Trebuchet MS"/>
              </a:rPr>
              <a:t> </a:t>
            </a:r>
            <a:r>
              <a:rPr sz="2000" b="1" spc="5" dirty="0">
                <a:latin typeface="Trebuchet MS"/>
                <a:cs typeface="Trebuchet MS"/>
              </a:rPr>
              <a:t>provide  </a:t>
            </a:r>
            <a:r>
              <a:rPr sz="2000" b="1" dirty="0">
                <a:latin typeface="Trebuchet MS"/>
                <a:cs typeface="Trebuchet MS"/>
              </a:rPr>
              <a:t>justification for the</a:t>
            </a:r>
            <a:r>
              <a:rPr sz="2000" b="1" spc="-7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limitations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44450" algn="ctr">
              <a:lnSpc>
                <a:spcPct val="100000"/>
              </a:lnSpc>
            </a:pPr>
            <a:r>
              <a:rPr sz="2000" b="1" i="1" spc="-5" dirty="0">
                <a:latin typeface="Trebuchet MS"/>
                <a:cs typeface="Trebuchet MS"/>
              </a:rPr>
              <a:t>SAFETY </a:t>
            </a:r>
            <a:r>
              <a:rPr sz="2000" b="1" dirty="0">
                <a:latin typeface="Trebuchet MS"/>
                <a:cs typeface="Trebuchet MS"/>
              </a:rPr>
              <a:t>can not </a:t>
            </a:r>
            <a:r>
              <a:rPr sz="2000" b="1" spc="-5" dirty="0">
                <a:latin typeface="Trebuchet MS"/>
                <a:cs typeface="Trebuchet MS"/>
              </a:rPr>
              <a:t>be</a:t>
            </a:r>
            <a:r>
              <a:rPr sz="2000" b="1" spc="-7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limited.</a:t>
            </a:r>
            <a:endParaRPr sz="2000">
              <a:latin typeface="Trebuchet MS"/>
              <a:cs typeface="Trebuchet MS"/>
            </a:endParaRPr>
          </a:p>
          <a:p>
            <a:pPr marL="56515">
              <a:lnSpc>
                <a:spcPct val="100000"/>
              </a:lnSpc>
              <a:spcBef>
                <a:spcPts val="480"/>
              </a:spcBef>
            </a:pPr>
            <a:r>
              <a:rPr sz="2000" b="1" spc="-15" dirty="0">
                <a:latin typeface="Trebuchet MS"/>
                <a:cs typeface="Trebuchet MS"/>
              </a:rPr>
              <a:t>We </a:t>
            </a:r>
            <a:r>
              <a:rPr sz="2000" b="1" dirty="0">
                <a:latin typeface="Trebuchet MS"/>
                <a:cs typeface="Trebuchet MS"/>
              </a:rPr>
              <a:t>must do </a:t>
            </a:r>
            <a:r>
              <a:rPr sz="2000" b="1" spc="-5" dirty="0">
                <a:latin typeface="Trebuchet MS"/>
                <a:cs typeface="Trebuchet MS"/>
              </a:rPr>
              <a:t>all </a:t>
            </a:r>
            <a:r>
              <a:rPr sz="2000" b="1" dirty="0">
                <a:latin typeface="Trebuchet MS"/>
                <a:cs typeface="Trebuchet MS"/>
              </a:rPr>
              <a:t>we can </a:t>
            </a:r>
            <a:r>
              <a:rPr sz="2000" b="1" spc="-5" dirty="0">
                <a:latin typeface="Trebuchet MS"/>
                <a:cs typeface="Trebuchet MS"/>
              </a:rPr>
              <a:t>to </a:t>
            </a:r>
            <a:r>
              <a:rPr sz="2000" b="1" dirty="0">
                <a:latin typeface="Trebuchet MS"/>
                <a:cs typeface="Trebuchet MS"/>
              </a:rPr>
              <a:t>ensure the safety and </a:t>
            </a:r>
            <a:r>
              <a:rPr sz="2000" b="1" spc="-5" dirty="0">
                <a:latin typeface="Trebuchet MS"/>
                <a:cs typeface="Trebuchet MS"/>
              </a:rPr>
              <a:t>well-being</a:t>
            </a:r>
            <a:r>
              <a:rPr sz="2000" b="1" spc="-16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of</a:t>
            </a:r>
            <a:endParaRPr sz="2000">
              <a:latin typeface="Trebuchet MS"/>
              <a:cs typeface="Trebuchet MS"/>
            </a:endParaRPr>
          </a:p>
          <a:p>
            <a:pPr marL="387350" algn="ctr">
              <a:lnSpc>
                <a:spcPct val="100000"/>
              </a:lnSpc>
            </a:pPr>
            <a:r>
              <a:rPr sz="2000" b="1" dirty="0">
                <a:latin typeface="Trebuchet MS"/>
                <a:cs typeface="Trebuchet MS"/>
              </a:rPr>
              <a:t>our</a:t>
            </a:r>
            <a:r>
              <a:rPr sz="2000" b="1" spc="-15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clients.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62961" y="903664"/>
            <a:ext cx="6685280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Taylor’s </a:t>
            </a:r>
            <a:r>
              <a:rPr dirty="0"/>
              <a:t>Special </a:t>
            </a:r>
            <a:r>
              <a:rPr spc="-5" dirty="0"/>
              <a:t>Care Services,</a:t>
            </a:r>
            <a:r>
              <a:rPr spc="-70" dirty="0"/>
              <a:t> </a:t>
            </a:r>
            <a:r>
              <a:rPr dirty="0"/>
              <a:t>Inc.</a:t>
            </a:r>
          </a:p>
          <a:p>
            <a:pPr algn="ctr">
              <a:lnSpc>
                <a:spcPct val="100000"/>
              </a:lnSpc>
            </a:pPr>
            <a:r>
              <a:rPr dirty="0"/>
              <a:t>Introduction to Recipient</a:t>
            </a:r>
            <a:r>
              <a:rPr spc="-114" dirty="0"/>
              <a:t> </a:t>
            </a:r>
            <a:r>
              <a:rPr spc="-5" dirty="0"/>
              <a:t>Rights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355912" y="2181270"/>
            <a:ext cx="6881495" cy="289052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R="107314" algn="ctr">
              <a:lnSpc>
                <a:spcPct val="100000"/>
              </a:lnSpc>
              <a:spcBef>
                <a:spcPts val="580"/>
              </a:spcBef>
            </a:pPr>
            <a:r>
              <a:rPr sz="2000" b="1" i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Role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of the Rights</a:t>
            </a:r>
            <a:r>
              <a:rPr sz="2000" b="1" u="heavy" spc="-6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Office</a:t>
            </a:r>
            <a:r>
              <a:rPr sz="2000" b="1" spc="-5" dirty="0">
                <a:latin typeface="Trebuchet MS"/>
                <a:cs typeface="Trebuchet MS"/>
              </a:rPr>
              <a:t>:</a:t>
            </a:r>
            <a:endParaRPr sz="2000">
              <a:latin typeface="Trebuchet MS"/>
              <a:cs typeface="Trebuchet MS"/>
            </a:endParaRPr>
          </a:p>
          <a:p>
            <a:pPr marL="560705" indent="-228600">
              <a:lnSpc>
                <a:spcPct val="100000"/>
              </a:lnSpc>
              <a:spcBef>
                <a:spcPts val="475"/>
              </a:spcBef>
              <a:buClr>
                <a:srgbClr val="996500"/>
              </a:buClr>
              <a:buFont typeface="Trebuchet MS"/>
              <a:buChar char="-"/>
              <a:tabLst>
                <a:tab pos="560705" algn="l"/>
                <a:tab pos="561340" algn="l"/>
              </a:tabLst>
            </a:pPr>
            <a:r>
              <a:rPr sz="2000" b="1" dirty="0">
                <a:latin typeface="Trebuchet MS"/>
                <a:cs typeface="Trebuchet MS"/>
              </a:rPr>
              <a:t>Prevention</a:t>
            </a:r>
            <a:endParaRPr sz="2000">
              <a:latin typeface="Trebuchet MS"/>
              <a:cs typeface="Trebuchet MS"/>
            </a:endParaRPr>
          </a:p>
          <a:p>
            <a:pPr marL="560705" indent="-228600">
              <a:lnSpc>
                <a:spcPct val="100000"/>
              </a:lnSpc>
              <a:spcBef>
                <a:spcPts val="480"/>
              </a:spcBef>
              <a:buClr>
                <a:srgbClr val="996500"/>
              </a:buClr>
              <a:buFont typeface="Trebuchet MS"/>
              <a:buChar char="-"/>
              <a:tabLst>
                <a:tab pos="560705" algn="l"/>
                <a:tab pos="561340" algn="l"/>
              </a:tabLst>
            </a:pPr>
            <a:r>
              <a:rPr sz="2000" b="1" dirty="0">
                <a:latin typeface="Trebuchet MS"/>
                <a:cs typeface="Trebuchet MS"/>
              </a:rPr>
              <a:t>Monitoring</a:t>
            </a:r>
            <a:endParaRPr sz="2000">
              <a:latin typeface="Trebuchet MS"/>
              <a:cs typeface="Trebuchet MS"/>
            </a:endParaRPr>
          </a:p>
          <a:p>
            <a:pPr marL="560705" indent="-228600">
              <a:lnSpc>
                <a:spcPct val="100000"/>
              </a:lnSpc>
              <a:spcBef>
                <a:spcPts val="480"/>
              </a:spcBef>
              <a:buClr>
                <a:srgbClr val="996500"/>
              </a:buClr>
              <a:buFont typeface="Trebuchet MS"/>
              <a:buChar char="-"/>
              <a:tabLst>
                <a:tab pos="560705" algn="l"/>
                <a:tab pos="561340" algn="l"/>
              </a:tabLst>
            </a:pPr>
            <a:r>
              <a:rPr sz="2000" b="1" dirty="0">
                <a:latin typeface="Trebuchet MS"/>
                <a:cs typeface="Trebuchet MS"/>
              </a:rPr>
              <a:t>Complaint</a:t>
            </a:r>
            <a:r>
              <a:rPr sz="2000" b="1" spc="-4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Resolution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000" b="1" i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Function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of the Rights</a:t>
            </a:r>
            <a:r>
              <a:rPr sz="2000" b="1" u="heavy" spc="-7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Office</a:t>
            </a:r>
            <a:r>
              <a:rPr sz="2000" b="1" spc="-5" dirty="0">
                <a:latin typeface="Trebuchet MS"/>
                <a:cs typeface="Trebuchet MS"/>
              </a:rPr>
              <a:t>:</a:t>
            </a:r>
            <a:endParaRPr sz="20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480"/>
              </a:spcBef>
            </a:pPr>
            <a:r>
              <a:rPr sz="2000" b="1" dirty="0">
                <a:latin typeface="Trebuchet MS"/>
                <a:cs typeface="Trebuchet MS"/>
              </a:rPr>
              <a:t>Enforce the </a:t>
            </a:r>
            <a:r>
              <a:rPr sz="2000" b="1" spc="-5" dirty="0">
                <a:latin typeface="Trebuchet MS"/>
                <a:cs typeface="Trebuchet MS"/>
              </a:rPr>
              <a:t>Mental Health </a:t>
            </a:r>
            <a:r>
              <a:rPr sz="2000" b="1" dirty="0">
                <a:latin typeface="Trebuchet MS"/>
                <a:cs typeface="Trebuchet MS"/>
              </a:rPr>
              <a:t>Code and Advocate for</a:t>
            </a:r>
            <a:r>
              <a:rPr sz="2000" b="1" spc="-270" dirty="0">
                <a:latin typeface="Trebuchet MS"/>
                <a:cs typeface="Trebuchet MS"/>
              </a:rPr>
              <a:t> </a:t>
            </a:r>
            <a:r>
              <a:rPr sz="2000" b="1" spc="-15" dirty="0">
                <a:latin typeface="Trebuchet MS"/>
                <a:cs typeface="Trebuchet MS"/>
              </a:rPr>
              <a:t>Persons</a:t>
            </a:r>
            <a:endParaRPr sz="2000">
              <a:latin typeface="Trebuchet MS"/>
              <a:cs typeface="Trebuchet MS"/>
            </a:endParaRPr>
          </a:p>
          <a:p>
            <a:pPr marL="285115" algn="ctr">
              <a:lnSpc>
                <a:spcPct val="100000"/>
              </a:lnSpc>
            </a:pPr>
            <a:r>
              <a:rPr sz="2000" b="1" dirty="0">
                <a:latin typeface="Trebuchet MS"/>
                <a:cs typeface="Trebuchet MS"/>
              </a:rPr>
              <a:t>with</a:t>
            </a:r>
            <a:r>
              <a:rPr sz="2000" b="1" spc="-2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Disabilities.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52525"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Taylor’s </a:t>
            </a:r>
            <a:r>
              <a:rPr dirty="0"/>
              <a:t>Special </a:t>
            </a:r>
            <a:r>
              <a:rPr spc="-5" dirty="0"/>
              <a:t>Care Services,</a:t>
            </a:r>
            <a:r>
              <a:rPr spc="-70" dirty="0"/>
              <a:t> </a:t>
            </a:r>
            <a:r>
              <a:rPr dirty="0"/>
              <a:t>Inc.</a:t>
            </a:r>
          </a:p>
          <a:p>
            <a:pPr marL="1152525" algn="ctr">
              <a:lnSpc>
                <a:spcPct val="100000"/>
              </a:lnSpc>
            </a:pPr>
            <a:r>
              <a:rPr dirty="0"/>
              <a:t>Introduction to Recipient</a:t>
            </a:r>
            <a:r>
              <a:rPr spc="-114" dirty="0"/>
              <a:t> </a:t>
            </a:r>
            <a:r>
              <a:rPr spc="-5" dirty="0"/>
              <a:t>Rights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154757" y="2622595"/>
            <a:ext cx="682752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Trebuchet MS"/>
                <a:cs typeface="Trebuchet MS"/>
              </a:rPr>
              <a:t>The </a:t>
            </a:r>
            <a:r>
              <a:rPr sz="2000" b="1" spc="-5" dirty="0">
                <a:latin typeface="Trebuchet MS"/>
                <a:cs typeface="Trebuchet MS"/>
              </a:rPr>
              <a:t>ORR </a:t>
            </a:r>
            <a:r>
              <a:rPr sz="2000" b="1" dirty="0">
                <a:latin typeface="Trebuchet MS"/>
                <a:cs typeface="Trebuchet MS"/>
              </a:rPr>
              <a:t>must have the following </a:t>
            </a:r>
            <a:r>
              <a:rPr sz="2000" b="1" i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three things present</a:t>
            </a:r>
            <a:r>
              <a:rPr sz="2000" b="1" i="1" u="heavy" spc="-21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b="1" i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to</a:t>
            </a:r>
            <a:endParaRPr sz="2000">
              <a:latin typeface="Trebuchet MS"/>
              <a:cs typeface="Trebuchet MS"/>
            </a:endParaRPr>
          </a:p>
          <a:p>
            <a:pPr marL="2289175">
              <a:lnSpc>
                <a:spcPct val="100000"/>
              </a:lnSpc>
            </a:pPr>
            <a:r>
              <a:rPr sz="2000" b="1" i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open </a:t>
            </a:r>
            <a:r>
              <a:rPr sz="2000" b="1" i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an</a:t>
            </a:r>
            <a:r>
              <a:rPr sz="2000" b="1" i="1" u="heavy" spc="-2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b="1" i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investigation</a:t>
            </a:r>
            <a:r>
              <a:rPr sz="2000" b="1" spc="-5" dirty="0">
                <a:latin typeface="Trebuchet MS"/>
                <a:cs typeface="Trebuchet MS"/>
              </a:rPr>
              <a:t>: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42637" y="4223264"/>
            <a:ext cx="3502025" cy="1397000"/>
          </a:xfrm>
          <a:prstGeom prst="rect">
            <a:avLst/>
          </a:prstGeom>
        </p:spPr>
        <p:txBody>
          <a:bodyPr vert="horz" wrap="square" lIns="0" tIns="164465" rIns="0" bIns="0" rtlCol="0">
            <a:spAutoFit/>
          </a:bodyPr>
          <a:lstStyle/>
          <a:p>
            <a:pPr marL="469265" indent="-456565">
              <a:lnSpc>
                <a:spcPct val="100000"/>
              </a:lnSpc>
              <a:spcBef>
                <a:spcPts val="1295"/>
              </a:spcBef>
              <a:buClr>
                <a:srgbClr val="996500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sz="2000" b="1" spc="-25" dirty="0">
                <a:latin typeface="Trebuchet MS"/>
                <a:cs typeface="Trebuchet MS"/>
              </a:rPr>
              <a:t>RECIPIENT.</a:t>
            </a:r>
            <a:endParaRPr sz="2000">
              <a:latin typeface="Trebuchet MS"/>
              <a:cs typeface="Trebuchet MS"/>
            </a:endParaRPr>
          </a:p>
          <a:p>
            <a:pPr marL="469265" indent="-456565">
              <a:lnSpc>
                <a:spcPct val="100000"/>
              </a:lnSpc>
              <a:spcBef>
                <a:spcPts val="1200"/>
              </a:spcBef>
              <a:buClr>
                <a:srgbClr val="996500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sz="2000" b="1" spc="-5" dirty="0">
                <a:latin typeface="Trebuchet MS"/>
                <a:cs typeface="Trebuchet MS"/>
              </a:rPr>
              <a:t>ACCUSSED.</a:t>
            </a:r>
            <a:endParaRPr sz="2000">
              <a:latin typeface="Trebuchet MS"/>
              <a:cs typeface="Trebuchet MS"/>
            </a:endParaRPr>
          </a:p>
          <a:p>
            <a:pPr marL="469265" indent="-456565">
              <a:lnSpc>
                <a:spcPct val="100000"/>
              </a:lnSpc>
              <a:spcBef>
                <a:spcPts val="1200"/>
              </a:spcBef>
              <a:buClr>
                <a:srgbClr val="996500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sz="2000" b="1" spc="-25" dirty="0">
                <a:latin typeface="Trebuchet MS"/>
                <a:cs typeface="Trebuchet MS"/>
              </a:rPr>
              <a:t>VIOLATION </a:t>
            </a:r>
            <a:r>
              <a:rPr sz="2000" b="1" spc="-5" dirty="0">
                <a:latin typeface="Trebuchet MS"/>
                <a:cs typeface="Trebuchet MS"/>
              </a:rPr>
              <a:t>OF THE</a:t>
            </a:r>
            <a:r>
              <a:rPr sz="2000" b="1" spc="-70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CODE.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52525"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Taylor’s </a:t>
            </a:r>
            <a:r>
              <a:rPr dirty="0"/>
              <a:t>Special </a:t>
            </a:r>
            <a:r>
              <a:rPr spc="-5" dirty="0"/>
              <a:t>Care Services,</a:t>
            </a:r>
            <a:r>
              <a:rPr spc="-70" dirty="0"/>
              <a:t> </a:t>
            </a:r>
            <a:r>
              <a:rPr dirty="0"/>
              <a:t>Inc.</a:t>
            </a:r>
          </a:p>
          <a:p>
            <a:pPr marL="1152525" algn="ctr">
              <a:lnSpc>
                <a:spcPct val="100000"/>
              </a:lnSpc>
            </a:pPr>
            <a:r>
              <a:rPr dirty="0"/>
              <a:t>Introduction to Recipient</a:t>
            </a:r>
            <a:r>
              <a:rPr spc="-114" dirty="0"/>
              <a:t> </a:t>
            </a:r>
            <a:r>
              <a:rPr spc="-5" dirty="0"/>
              <a:t>Rights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837801" y="2028890"/>
            <a:ext cx="6997700" cy="75692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580"/>
              </a:spcBef>
              <a:buClr>
                <a:srgbClr val="996500"/>
              </a:buClr>
              <a:buFont typeface="Wingdings"/>
              <a:buChar char=""/>
              <a:tabLst>
                <a:tab pos="354965" algn="l"/>
                <a:tab pos="355600" algn="l"/>
              </a:tabLst>
            </a:pPr>
            <a:r>
              <a:rPr sz="2000" b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Who is a</a:t>
            </a:r>
            <a:r>
              <a:rPr sz="2000" b="1" u="heavy" spc="-3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b="1" i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Recipient</a:t>
            </a:r>
            <a:r>
              <a:rPr sz="2000" b="1" spc="-5" dirty="0">
                <a:latin typeface="Trebuchet MS"/>
                <a:cs typeface="Trebuchet MS"/>
              </a:rPr>
              <a:t>?</a:t>
            </a:r>
            <a:endParaRPr sz="2000">
              <a:latin typeface="Trebuchet MS"/>
              <a:cs typeface="Trebuchet MS"/>
            </a:endParaRPr>
          </a:p>
          <a:p>
            <a:pPr marL="469265">
              <a:lnSpc>
                <a:spcPct val="100000"/>
              </a:lnSpc>
              <a:spcBef>
                <a:spcPts val="475"/>
              </a:spcBef>
            </a:pPr>
            <a:r>
              <a:rPr sz="2000" b="1" dirty="0">
                <a:latin typeface="Trebuchet MS"/>
                <a:cs typeface="Trebuchet MS"/>
              </a:rPr>
              <a:t>“A person with an open case </a:t>
            </a:r>
            <a:r>
              <a:rPr sz="2000" b="1" i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or</a:t>
            </a:r>
            <a:r>
              <a:rPr sz="2000" b="1" i="1" spc="-5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applying </a:t>
            </a:r>
            <a:r>
              <a:rPr sz="2000" b="1" dirty="0">
                <a:latin typeface="Trebuchet MS"/>
                <a:cs typeface="Trebuchet MS"/>
              </a:rPr>
              <a:t>for</a:t>
            </a:r>
            <a:r>
              <a:rPr sz="2000" b="1" spc="-145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services.”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61603" y="3552756"/>
            <a:ext cx="7266940" cy="136652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580"/>
              </a:spcBef>
              <a:buClr>
                <a:srgbClr val="996500"/>
              </a:buClr>
              <a:buFont typeface="Wingdings"/>
              <a:buChar char=""/>
              <a:tabLst>
                <a:tab pos="354965" algn="l"/>
                <a:tab pos="355600" algn="l"/>
              </a:tabLst>
            </a:pPr>
            <a:r>
              <a:rPr sz="2000" b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Who is </a:t>
            </a:r>
            <a:r>
              <a:rPr sz="2000" b="1" i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the</a:t>
            </a:r>
            <a:r>
              <a:rPr sz="2000" b="1" i="1" u="heavy" spc="-11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b="1" i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Accused</a:t>
            </a:r>
            <a:r>
              <a:rPr sz="2000" b="1" spc="-5" dirty="0">
                <a:latin typeface="Trebuchet MS"/>
                <a:cs typeface="Trebuchet MS"/>
              </a:rPr>
              <a:t>?</a:t>
            </a:r>
            <a:endParaRPr sz="2000">
              <a:latin typeface="Trebuchet MS"/>
              <a:cs typeface="Trebuchet MS"/>
            </a:endParaRPr>
          </a:p>
          <a:p>
            <a:pPr marL="756285" marR="5080">
              <a:lnSpc>
                <a:spcPct val="100000"/>
              </a:lnSpc>
              <a:spcBef>
                <a:spcPts val="475"/>
              </a:spcBef>
            </a:pPr>
            <a:r>
              <a:rPr sz="2000" b="1" dirty="0">
                <a:latin typeface="Trebuchet MS"/>
                <a:cs typeface="Trebuchet MS"/>
              </a:rPr>
              <a:t>Has </a:t>
            </a:r>
            <a:r>
              <a:rPr sz="2000" b="1" spc="-5" dirty="0">
                <a:latin typeface="Trebuchet MS"/>
                <a:cs typeface="Trebuchet MS"/>
              </a:rPr>
              <a:t>to be </a:t>
            </a:r>
            <a:r>
              <a:rPr sz="2000" b="1" dirty="0">
                <a:latin typeface="Trebuchet MS"/>
                <a:cs typeface="Trebuchet MS"/>
              </a:rPr>
              <a:t>an employee, volunteer or intern that</a:t>
            </a:r>
            <a:r>
              <a:rPr sz="2000" b="1" spc="-22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works  for </a:t>
            </a:r>
            <a:r>
              <a:rPr sz="2000" b="1" spc="-5" dirty="0">
                <a:latin typeface="Trebuchet MS"/>
                <a:cs typeface="Trebuchet MS"/>
              </a:rPr>
              <a:t>OCCMHA </a:t>
            </a:r>
            <a:r>
              <a:rPr sz="2000" b="1" dirty="0">
                <a:latin typeface="Trebuchet MS"/>
                <a:cs typeface="Trebuchet MS"/>
              </a:rPr>
              <a:t>or a </a:t>
            </a:r>
            <a:r>
              <a:rPr sz="2000" b="1" spc="-10" dirty="0">
                <a:latin typeface="Trebuchet MS"/>
                <a:cs typeface="Trebuchet MS"/>
              </a:rPr>
              <a:t>contract </a:t>
            </a:r>
            <a:r>
              <a:rPr sz="2000" b="1" dirty="0">
                <a:latin typeface="Trebuchet MS"/>
                <a:cs typeface="Trebuchet MS"/>
              </a:rPr>
              <a:t>agency </a:t>
            </a:r>
            <a:r>
              <a:rPr sz="2000" b="1" spc="-5" dirty="0">
                <a:latin typeface="Trebuchet MS"/>
                <a:cs typeface="Trebuchet MS"/>
              </a:rPr>
              <a:t>(i.e., </a:t>
            </a:r>
            <a:r>
              <a:rPr sz="2000" b="1" dirty="0">
                <a:latin typeface="Trebuchet MS"/>
                <a:cs typeface="Trebuchet MS"/>
              </a:rPr>
              <a:t>Easter Seals-  Michigan,</a:t>
            </a:r>
            <a:r>
              <a:rPr sz="2000" b="1" spc="-25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Inc.)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66378" y="2698783"/>
            <a:ext cx="7221220" cy="2586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46355" indent="-342265">
              <a:lnSpc>
                <a:spcPct val="100000"/>
              </a:lnSpc>
              <a:spcBef>
                <a:spcPts val="100"/>
              </a:spcBef>
              <a:buClr>
                <a:srgbClr val="996500"/>
              </a:buClr>
              <a:buFont typeface="Wingdings"/>
              <a:buChar char=""/>
              <a:tabLst>
                <a:tab pos="354965" algn="l"/>
                <a:tab pos="355600" algn="l"/>
                <a:tab pos="2593340" algn="l"/>
              </a:tabLst>
            </a:pPr>
            <a:r>
              <a:rPr sz="2000" b="1" spc="-5" dirty="0">
                <a:latin typeface="Trebuchet MS"/>
                <a:cs typeface="Trebuchet MS"/>
              </a:rPr>
              <a:t>OCCMHA </a:t>
            </a:r>
            <a:r>
              <a:rPr sz="2000" b="1" dirty="0">
                <a:latin typeface="Trebuchet MS"/>
                <a:cs typeface="Trebuchet MS"/>
              </a:rPr>
              <a:t>contract	requires that </a:t>
            </a:r>
            <a:r>
              <a:rPr sz="2000" b="1" spc="-5" dirty="0">
                <a:latin typeface="Trebuchet MS"/>
                <a:cs typeface="Trebuchet MS"/>
              </a:rPr>
              <a:t>all TSCS </a:t>
            </a:r>
            <a:r>
              <a:rPr sz="2000" b="1" dirty="0">
                <a:latin typeface="Trebuchet MS"/>
                <a:cs typeface="Trebuchet MS"/>
              </a:rPr>
              <a:t>new</a:t>
            </a:r>
            <a:r>
              <a:rPr sz="2000" b="1" spc="-12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employees,  </a:t>
            </a:r>
            <a:r>
              <a:rPr sz="2000" b="1" spc="-5" dirty="0">
                <a:latin typeface="Trebuchet MS"/>
                <a:cs typeface="Trebuchet MS"/>
              </a:rPr>
              <a:t>contracted </a:t>
            </a:r>
            <a:r>
              <a:rPr sz="2000" b="1" dirty="0">
                <a:latin typeface="Trebuchet MS"/>
                <a:cs typeface="Trebuchet MS"/>
              </a:rPr>
              <a:t>staff, volunteers and interns attend the  Recipient Rights training provided </a:t>
            </a:r>
            <a:r>
              <a:rPr sz="2000" b="1" spc="-5" dirty="0">
                <a:latin typeface="Trebuchet MS"/>
                <a:cs typeface="Trebuchet MS"/>
              </a:rPr>
              <a:t>by OCCMHA Office </a:t>
            </a:r>
            <a:r>
              <a:rPr sz="2000" b="1" dirty="0">
                <a:latin typeface="Trebuchet MS"/>
                <a:cs typeface="Trebuchet MS"/>
              </a:rPr>
              <a:t>of  Recipient Rights or an </a:t>
            </a:r>
            <a:r>
              <a:rPr sz="2000" b="1" spc="-5" dirty="0">
                <a:latin typeface="Trebuchet MS"/>
                <a:cs typeface="Trebuchet MS"/>
              </a:rPr>
              <a:t>OCCMHA </a:t>
            </a:r>
            <a:r>
              <a:rPr sz="2000" b="1" dirty="0">
                <a:latin typeface="Trebuchet MS"/>
                <a:cs typeface="Trebuchet MS"/>
              </a:rPr>
              <a:t>certified Rights</a:t>
            </a:r>
            <a:r>
              <a:rPr sz="2000" b="1" spc="-15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Trainer.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996500"/>
              </a:buClr>
              <a:buFont typeface="Wingdings"/>
              <a:buChar char=""/>
            </a:pPr>
            <a:endParaRPr sz="2900">
              <a:latin typeface="Times New Roman"/>
              <a:cs typeface="Times New Roman"/>
            </a:endParaRPr>
          </a:p>
          <a:p>
            <a:pPr marL="354965" marR="5080" indent="-342265" algn="just">
              <a:lnSpc>
                <a:spcPct val="100000"/>
              </a:lnSpc>
              <a:buClr>
                <a:srgbClr val="996500"/>
              </a:buClr>
              <a:buFont typeface="Wingdings"/>
              <a:buChar char=""/>
              <a:tabLst>
                <a:tab pos="355600" algn="l"/>
              </a:tabLst>
            </a:pPr>
            <a:r>
              <a:rPr sz="2000" b="1" spc="-5" dirty="0">
                <a:latin typeface="Trebuchet MS"/>
                <a:cs typeface="Trebuchet MS"/>
              </a:rPr>
              <a:t>All </a:t>
            </a:r>
            <a:r>
              <a:rPr sz="2000" b="1" dirty="0">
                <a:latin typeface="Trebuchet MS"/>
                <a:cs typeface="Trebuchet MS"/>
              </a:rPr>
              <a:t>employees, volunteers and interns then, are required  </a:t>
            </a:r>
            <a:r>
              <a:rPr sz="2000" b="1" spc="-5" dirty="0">
                <a:latin typeface="Trebuchet MS"/>
                <a:cs typeface="Trebuchet MS"/>
              </a:rPr>
              <a:t>to </a:t>
            </a:r>
            <a:r>
              <a:rPr sz="2000" b="1" dirty="0">
                <a:latin typeface="Trebuchet MS"/>
                <a:cs typeface="Trebuchet MS"/>
              </a:rPr>
              <a:t>have an </a:t>
            </a:r>
            <a:r>
              <a:rPr sz="2000" b="1" spc="-5" dirty="0">
                <a:latin typeface="Trebuchet MS"/>
                <a:cs typeface="Trebuchet MS"/>
              </a:rPr>
              <a:t>Annual Update </a:t>
            </a:r>
            <a:r>
              <a:rPr sz="2000" b="1" dirty="0">
                <a:latin typeface="Trebuchet MS"/>
                <a:cs typeface="Trebuchet MS"/>
              </a:rPr>
              <a:t>of the Recipient Rights</a:t>
            </a:r>
            <a:r>
              <a:rPr sz="2000" b="1" spc="-125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training  </a:t>
            </a:r>
            <a:r>
              <a:rPr sz="2000" b="1" dirty="0">
                <a:latin typeface="Trebuchet MS"/>
                <a:cs typeface="Trebuchet MS"/>
              </a:rPr>
              <a:t>that is found in the training section of </a:t>
            </a:r>
            <a:r>
              <a:rPr sz="2000" b="1" spc="-5" dirty="0">
                <a:latin typeface="Trebuchet MS"/>
                <a:cs typeface="Trebuchet MS"/>
              </a:rPr>
              <a:t>OCCMHA</a:t>
            </a:r>
            <a:r>
              <a:rPr sz="2000" b="1" spc="-204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website.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62961" y="827468"/>
            <a:ext cx="6685280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Taylor’s </a:t>
            </a:r>
            <a:r>
              <a:rPr dirty="0"/>
              <a:t>Special </a:t>
            </a:r>
            <a:r>
              <a:rPr spc="-5" dirty="0"/>
              <a:t>Care Services,</a:t>
            </a:r>
            <a:r>
              <a:rPr spc="-70" dirty="0"/>
              <a:t> </a:t>
            </a:r>
            <a:r>
              <a:rPr dirty="0"/>
              <a:t>Inc.</a:t>
            </a:r>
          </a:p>
          <a:p>
            <a:pPr algn="ctr">
              <a:lnSpc>
                <a:spcPct val="100000"/>
              </a:lnSpc>
            </a:pPr>
            <a:r>
              <a:rPr dirty="0"/>
              <a:t>Introduction to Recipient</a:t>
            </a:r>
            <a:r>
              <a:rPr spc="-114" dirty="0"/>
              <a:t> </a:t>
            </a:r>
            <a:r>
              <a:rPr spc="-5" dirty="0"/>
              <a:t>Rights</a:t>
            </a:r>
          </a:p>
        </p:txBody>
      </p:sp>
      <p:sp>
        <p:nvSpPr>
          <p:cNvPr id="4" name="object 4"/>
          <p:cNvSpPr/>
          <p:nvPr/>
        </p:nvSpPr>
        <p:spPr>
          <a:xfrm>
            <a:off x="5263972" y="5495605"/>
            <a:ext cx="923290" cy="12617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398745" y="6757982"/>
            <a:ext cx="140335" cy="222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sz="1400" dirty="0">
                <a:latin typeface="Times New Roman"/>
                <a:cs typeface="Times New Roman"/>
              </a:rPr>
              <a:t>2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52525"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Taylor’s </a:t>
            </a:r>
            <a:r>
              <a:rPr dirty="0"/>
              <a:t>Special </a:t>
            </a:r>
            <a:r>
              <a:rPr spc="-5" dirty="0"/>
              <a:t>Care Services,</a:t>
            </a:r>
            <a:r>
              <a:rPr spc="-70" dirty="0"/>
              <a:t> </a:t>
            </a:r>
            <a:r>
              <a:rPr dirty="0"/>
              <a:t>Inc.</a:t>
            </a:r>
          </a:p>
          <a:p>
            <a:pPr marL="1152525" algn="ctr">
              <a:lnSpc>
                <a:spcPct val="100000"/>
              </a:lnSpc>
            </a:pPr>
            <a:r>
              <a:rPr dirty="0"/>
              <a:t>Introduction to Recipient</a:t>
            </a:r>
            <a:r>
              <a:rPr spc="-114" dirty="0"/>
              <a:t> </a:t>
            </a:r>
            <a:r>
              <a:rPr spc="-5" dirty="0"/>
              <a:t>Rights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837801" y="2454968"/>
            <a:ext cx="7191375" cy="2098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Clr>
                <a:srgbClr val="996500"/>
              </a:buClr>
              <a:buFont typeface="Wingdings"/>
              <a:buChar char=""/>
              <a:tabLst>
                <a:tab pos="354965" algn="l"/>
                <a:tab pos="355600" algn="l"/>
              </a:tabLst>
            </a:pPr>
            <a:r>
              <a:rPr sz="2000" b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Rights</a:t>
            </a:r>
            <a:r>
              <a:rPr sz="2000" b="1" u="heavy" spc="-2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Complaints</a:t>
            </a:r>
            <a:r>
              <a:rPr sz="2000" b="1" dirty="0">
                <a:latin typeface="Trebuchet MS"/>
                <a:cs typeface="Trebuchet MS"/>
              </a:rPr>
              <a:t>: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996500"/>
              </a:buClr>
              <a:buFont typeface="Wingdings"/>
              <a:buChar char=""/>
            </a:pPr>
            <a:endParaRPr sz="29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buSzPct val="95000"/>
              <a:buFont typeface="Trebuchet MS"/>
              <a:buChar char="–"/>
              <a:tabLst>
                <a:tab pos="755650" algn="l"/>
                <a:tab pos="756920" algn="l"/>
              </a:tabLst>
            </a:pPr>
            <a:r>
              <a:rPr sz="2000" b="1" dirty="0">
                <a:latin typeface="Trebuchet MS"/>
                <a:cs typeface="Trebuchet MS"/>
              </a:rPr>
              <a:t>A Recipient Rights Complaint is filed </a:t>
            </a:r>
            <a:r>
              <a:rPr sz="2000" b="1" spc="-5" dirty="0">
                <a:latin typeface="Trebuchet MS"/>
                <a:cs typeface="Trebuchet MS"/>
              </a:rPr>
              <a:t>by</a:t>
            </a:r>
            <a:r>
              <a:rPr sz="2000" b="1" spc="-140" dirty="0">
                <a:latin typeface="Trebuchet MS"/>
                <a:cs typeface="Trebuchet MS"/>
              </a:rPr>
              <a:t> </a:t>
            </a:r>
            <a:r>
              <a:rPr sz="2000" b="1" i="1" spc="-5" dirty="0">
                <a:latin typeface="Trebuchet MS"/>
                <a:cs typeface="Trebuchet MS"/>
              </a:rPr>
              <a:t>ANYONE</a:t>
            </a:r>
            <a:r>
              <a:rPr sz="2000" b="1" spc="-5" dirty="0">
                <a:latin typeface="Trebuchet MS"/>
                <a:cs typeface="Trebuchet MS"/>
              </a:rPr>
              <a:t>.</a:t>
            </a:r>
            <a:endParaRPr sz="200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SzPct val="95000"/>
              <a:buFont typeface="Trebuchet MS"/>
              <a:buChar char="–"/>
              <a:tabLst>
                <a:tab pos="755650" algn="l"/>
                <a:tab pos="756920" algn="l"/>
              </a:tabLst>
            </a:pPr>
            <a:r>
              <a:rPr sz="2000" b="1" spc="-5" dirty="0">
                <a:latin typeface="Trebuchet MS"/>
                <a:cs typeface="Trebuchet MS"/>
              </a:rPr>
              <a:t>Its </a:t>
            </a:r>
            <a:r>
              <a:rPr sz="2000" b="1" dirty="0">
                <a:latin typeface="Trebuchet MS"/>
                <a:cs typeface="Trebuchet MS"/>
              </a:rPr>
              <a:t>purpose is </a:t>
            </a:r>
            <a:r>
              <a:rPr sz="2000" b="1" spc="-5" dirty="0">
                <a:latin typeface="Trebuchet MS"/>
                <a:cs typeface="Trebuchet MS"/>
              </a:rPr>
              <a:t>to </a:t>
            </a:r>
            <a:r>
              <a:rPr sz="2000" b="1" dirty="0">
                <a:latin typeface="Trebuchet MS"/>
                <a:cs typeface="Trebuchet MS"/>
              </a:rPr>
              <a:t>report alleged violations of the</a:t>
            </a:r>
            <a:r>
              <a:rPr sz="2000" b="1" spc="-17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Code.</a:t>
            </a:r>
            <a:endParaRPr sz="2000">
              <a:latin typeface="Trebuchet MS"/>
              <a:cs typeface="Trebuchet MS"/>
            </a:endParaRPr>
          </a:p>
          <a:p>
            <a:pPr marL="756285" marR="473709" lvl="1" indent="-287020">
              <a:lnSpc>
                <a:spcPct val="100000"/>
              </a:lnSpc>
              <a:spcBef>
                <a:spcPts val="480"/>
              </a:spcBef>
              <a:buSzPct val="95000"/>
              <a:buFont typeface="Trebuchet MS"/>
              <a:buChar char="–"/>
              <a:tabLst>
                <a:tab pos="755650" algn="l"/>
                <a:tab pos="756920" algn="l"/>
              </a:tabLst>
            </a:pPr>
            <a:r>
              <a:rPr sz="2000" b="1" dirty="0">
                <a:latin typeface="Trebuchet MS"/>
                <a:cs typeface="Trebuchet MS"/>
              </a:rPr>
              <a:t>The </a:t>
            </a:r>
            <a:r>
              <a:rPr sz="2000" b="1" spc="-5" dirty="0">
                <a:latin typeface="Trebuchet MS"/>
                <a:cs typeface="Trebuchet MS"/>
              </a:rPr>
              <a:t>Office </a:t>
            </a:r>
            <a:r>
              <a:rPr sz="2000" b="1" dirty="0">
                <a:latin typeface="Trebuchet MS"/>
                <a:cs typeface="Trebuchet MS"/>
              </a:rPr>
              <a:t>of Recipient Rights can assist in filing</a:t>
            </a:r>
            <a:r>
              <a:rPr sz="2000" b="1" spc="-18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a  complaint.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37790" y="720788"/>
            <a:ext cx="10890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rebuchet MS"/>
                <a:cs typeface="Trebuchet MS"/>
              </a:rPr>
              <a:t>OCCMHA</a:t>
            </a:r>
            <a:r>
              <a:rPr sz="1200" b="1" dirty="0">
                <a:latin typeface="Trebuchet MS"/>
                <a:cs typeface="Trebuchet MS"/>
              </a:rPr>
              <a:t> </a:t>
            </a:r>
            <a:r>
              <a:rPr sz="1200" b="1" spc="-5" dirty="0">
                <a:latin typeface="Trebuchet MS"/>
                <a:cs typeface="Trebuchet MS"/>
              </a:rPr>
              <a:t>RR</a:t>
            </a:r>
            <a:endParaRPr sz="1200">
              <a:latin typeface="Trebuchet MS"/>
              <a:cs typeface="Trebuchet MS"/>
            </a:endParaRPr>
          </a:p>
          <a:p>
            <a:pPr marL="354965" marR="5080">
              <a:lnSpc>
                <a:spcPct val="100000"/>
              </a:lnSpc>
            </a:pPr>
            <a:r>
              <a:rPr sz="1200" b="1" spc="-5" dirty="0">
                <a:latin typeface="Trebuchet MS"/>
                <a:cs typeface="Trebuchet MS"/>
              </a:rPr>
              <a:t>C</a:t>
            </a:r>
            <a:r>
              <a:rPr sz="1200" b="1" spc="5" dirty="0">
                <a:latin typeface="Trebuchet MS"/>
                <a:cs typeface="Trebuchet MS"/>
              </a:rPr>
              <a:t>o</a:t>
            </a:r>
            <a:r>
              <a:rPr sz="1200" b="1" dirty="0">
                <a:latin typeface="Trebuchet MS"/>
                <a:cs typeface="Trebuchet MS"/>
              </a:rPr>
              <a:t>m</a:t>
            </a:r>
            <a:r>
              <a:rPr sz="1200" b="1" spc="-5" dirty="0">
                <a:latin typeface="Trebuchet MS"/>
                <a:cs typeface="Trebuchet MS"/>
              </a:rPr>
              <a:t>p</a:t>
            </a:r>
            <a:r>
              <a:rPr sz="1200" b="1" spc="-10" dirty="0">
                <a:latin typeface="Trebuchet MS"/>
                <a:cs typeface="Trebuchet MS"/>
              </a:rPr>
              <a:t>l</a:t>
            </a:r>
            <a:r>
              <a:rPr sz="1200" b="1" spc="-5" dirty="0">
                <a:latin typeface="Trebuchet MS"/>
                <a:cs typeface="Trebuchet MS"/>
              </a:rPr>
              <a:t>a</a:t>
            </a:r>
            <a:r>
              <a:rPr sz="1200" b="1" dirty="0">
                <a:latin typeface="Trebuchet MS"/>
                <a:cs typeface="Trebuchet MS"/>
              </a:rPr>
              <a:t>i</a:t>
            </a:r>
            <a:r>
              <a:rPr sz="1200" b="1" spc="-5" dirty="0">
                <a:latin typeface="Trebuchet MS"/>
                <a:cs typeface="Trebuchet MS"/>
              </a:rPr>
              <a:t>n</a:t>
            </a:r>
            <a:r>
              <a:rPr sz="1200" b="1" dirty="0">
                <a:latin typeface="Trebuchet MS"/>
                <a:cs typeface="Trebuchet MS"/>
              </a:rPr>
              <a:t>t  Form:</a:t>
            </a:r>
            <a:endParaRPr sz="12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16096" y="611588"/>
            <a:ext cx="5057775" cy="6169025"/>
          </a:xfrm>
          <a:custGeom>
            <a:avLst/>
            <a:gdLst/>
            <a:ahLst/>
            <a:cxnLst/>
            <a:rect l="l" t="t" r="r" b="b"/>
            <a:pathLst>
              <a:path w="5057775" h="6169025">
                <a:moveTo>
                  <a:pt x="0" y="0"/>
                </a:moveTo>
                <a:lnTo>
                  <a:pt x="0" y="6168634"/>
                </a:lnTo>
                <a:lnTo>
                  <a:pt x="5057729" y="6168634"/>
                </a:lnTo>
                <a:lnTo>
                  <a:pt x="505772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90757" y="6410690"/>
            <a:ext cx="2078989" cy="0"/>
          </a:xfrm>
          <a:custGeom>
            <a:avLst/>
            <a:gdLst/>
            <a:ahLst/>
            <a:cxnLst/>
            <a:rect l="l" t="t" r="r" b="b"/>
            <a:pathLst>
              <a:path w="2078989">
                <a:moveTo>
                  <a:pt x="0" y="0"/>
                </a:moveTo>
                <a:lnTo>
                  <a:pt x="2078553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847618" y="6410690"/>
            <a:ext cx="2395855" cy="0"/>
          </a:xfrm>
          <a:custGeom>
            <a:avLst/>
            <a:gdLst/>
            <a:ahLst/>
            <a:cxnLst/>
            <a:rect l="l" t="t" r="r" b="b"/>
            <a:pathLst>
              <a:path w="2395854">
                <a:moveTo>
                  <a:pt x="0" y="0"/>
                </a:moveTo>
                <a:lnTo>
                  <a:pt x="2395529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240939" y="594104"/>
            <a:ext cx="3712845" cy="29718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960119" marR="5080" indent="-948055">
              <a:lnSpc>
                <a:spcPts val="1060"/>
              </a:lnSpc>
              <a:spcBef>
                <a:spcPts val="150"/>
              </a:spcBef>
            </a:pPr>
            <a:r>
              <a:rPr sz="900" b="1" dirty="0">
                <a:latin typeface="Times New Roman"/>
                <a:cs typeface="Times New Roman"/>
              </a:rPr>
              <a:t>OAKLAND COUNTY COMMUNITY MENTAL </a:t>
            </a:r>
            <a:r>
              <a:rPr sz="900" b="1" spc="-5" dirty="0">
                <a:latin typeface="Times New Roman"/>
                <a:cs typeface="Times New Roman"/>
              </a:rPr>
              <a:t>HEALTH </a:t>
            </a:r>
            <a:r>
              <a:rPr sz="900" b="1" dirty="0">
                <a:latin typeface="Times New Roman"/>
                <a:cs typeface="Times New Roman"/>
              </a:rPr>
              <a:t>AUTHORITY  RECIPIENT RIGHTS</a:t>
            </a:r>
            <a:r>
              <a:rPr sz="900" b="1" spc="-5" dirty="0">
                <a:latin typeface="Times New Roman"/>
                <a:cs typeface="Times New Roman"/>
              </a:rPr>
              <a:t> </a:t>
            </a:r>
            <a:r>
              <a:rPr sz="900" b="1" dirty="0">
                <a:latin typeface="Times New Roman"/>
                <a:cs typeface="Times New Roman"/>
              </a:rPr>
              <a:t>COMPLAINT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68781" y="1001702"/>
            <a:ext cx="1938020" cy="38227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43815" rIns="0" bIns="0" rtlCol="0">
            <a:spAutoFit/>
          </a:bodyPr>
          <a:lstStyle/>
          <a:p>
            <a:pPr marL="568325">
              <a:lnSpc>
                <a:spcPts val="770"/>
              </a:lnSpc>
              <a:spcBef>
                <a:spcPts val="345"/>
              </a:spcBef>
            </a:pPr>
            <a:r>
              <a:rPr sz="650" spc="-5" dirty="0">
                <a:latin typeface="Times New Roman"/>
                <a:cs typeface="Times New Roman"/>
              </a:rPr>
              <a:t>For Office Use</a:t>
            </a:r>
            <a:r>
              <a:rPr sz="650" spc="5" dirty="0">
                <a:latin typeface="Times New Roman"/>
                <a:cs typeface="Times New Roman"/>
              </a:rPr>
              <a:t> </a:t>
            </a:r>
            <a:r>
              <a:rPr sz="650" spc="-10" dirty="0">
                <a:latin typeface="Times New Roman"/>
                <a:cs typeface="Times New Roman"/>
              </a:rPr>
              <a:t>Only</a:t>
            </a:r>
            <a:endParaRPr sz="650">
              <a:latin typeface="Times New Roman"/>
              <a:cs typeface="Times New Roman"/>
            </a:endParaRPr>
          </a:p>
          <a:p>
            <a:pPr marL="46990">
              <a:lnSpc>
                <a:spcPts val="770"/>
              </a:lnSpc>
            </a:pPr>
            <a:r>
              <a:rPr sz="650" spc="-5" dirty="0">
                <a:latin typeface="Times New Roman"/>
                <a:cs typeface="Times New Roman"/>
              </a:rPr>
              <a:t>Case</a:t>
            </a:r>
            <a:r>
              <a:rPr sz="650" dirty="0">
                <a:latin typeface="Times New Roman"/>
                <a:cs typeface="Times New Roman"/>
              </a:rPr>
              <a:t> </a:t>
            </a:r>
            <a:r>
              <a:rPr sz="650" spc="-5" dirty="0">
                <a:latin typeface="Times New Roman"/>
                <a:cs typeface="Times New Roman"/>
              </a:rPr>
              <a:t>#:</a:t>
            </a:r>
            <a:endParaRPr sz="650">
              <a:latin typeface="Times New Roman"/>
              <a:cs typeface="Times New Roman"/>
            </a:endParaRPr>
          </a:p>
          <a:p>
            <a:pPr marL="46990">
              <a:lnSpc>
                <a:spcPct val="100000"/>
              </a:lnSpc>
              <a:spcBef>
                <a:spcPts val="5"/>
              </a:spcBef>
            </a:pPr>
            <a:r>
              <a:rPr sz="650" dirty="0">
                <a:latin typeface="Times New Roman"/>
                <a:cs typeface="Times New Roman"/>
              </a:rPr>
              <a:t>C</a:t>
            </a:r>
            <a:r>
              <a:rPr sz="750" dirty="0">
                <a:latin typeface="Times New Roman"/>
                <a:cs typeface="Times New Roman"/>
              </a:rPr>
              <a:t>ategory: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365733" y="997892"/>
            <a:ext cx="1943100" cy="0"/>
          </a:xfrm>
          <a:custGeom>
            <a:avLst/>
            <a:gdLst/>
            <a:ahLst/>
            <a:cxnLst/>
            <a:rect l="l" t="t" r="r" b="b"/>
            <a:pathLst>
              <a:path w="1943100">
                <a:moveTo>
                  <a:pt x="0" y="0"/>
                </a:moveTo>
                <a:lnTo>
                  <a:pt x="1942932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364208" y="994082"/>
            <a:ext cx="1943100" cy="0"/>
          </a:xfrm>
          <a:custGeom>
            <a:avLst/>
            <a:gdLst/>
            <a:ahLst/>
            <a:cxnLst/>
            <a:rect l="l" t="t" r="r" b="b"/>
            <a:pathLst>
              <a:path w="1943100">
                <a:moveTo>
                  <a:pt x="0" y="0"/>
                </a:moveTo>
                <a:lnTo>
                  <a:pt x="19429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307141" y="994082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307141" y="994082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307141" y="994082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307141" y="994082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367257" y="1001702"/>
            <a:ext cx="0" cy="382905"/>
          </a:xfrm>
          <a:custGeom>
            <a:avLst/>
            <a:gdLst/>
            <a:ahLst/>
            <a:cxnLst/>
            <a:rect l="l" t="t" r="r" b="b"/>
            <a:pathLst>
              <a:path h="382905">
                <a:moveTo>
                  <a:pt x="0" y="0"/>
                </a:moveTo>
                <a:lnTo>
                  <a:pt x="0" y="38248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364208" y="1000178"/>
            <a:ext cx="0" cy="384175"/>
          </a:xfrm>
          <a:custGeom>
            <a:avLst/>
            <a:gdLst/>
            <a:ahLst/>
            <a:cxnLst/>
            <a:rect l="l" t="t" r="r" b="b"/>
            <a:pathLst>
              <a:path h="384175">
                <a:moveTo>
                  <a:pt x="0" y="0"/>
                </a:moveTo>
                <a:lnTo>
                  <a:pt x="0" y="38401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365733" y="1388001"/>
            <a:ext cx="1943100" cy="0"/>
          </a:xfrm>
          <a:custGeom>
            <a:avLst/>
            <a:gdLst/>
            <a:ahLst/>
            <a:cxnLst/>
            <a:rect l="l" t="t" r="r" b="b"/>
            <a:pathLst>
              <a:path w="1943100">
                <a:moveTo>
                  <a:pt x="0" y="0"/>
                </a:moveTo>
                <a:lnTo>
                  <a:pt x="1942932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364208" y="1384191"/>
            <a:ext cx="1943100" cy="0"/>
          </a:xfrm>
          <a:custGeom>
            <a:avLst/>
            <a:gdLst/>
            <a:ahLst/>
            <a:cxnLst/>
            <a:rect l="l" t="t" r="r" b="b"/>
            <a:pathLst>
              <a:path w="1943100">
                <a:moveTo>
                  <a:pt x="0" y="0"/>
                </a:moveTo>
                <a:lnTo>
                  <a:pt x="194293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310950" y="994082"/>
            <a:ext cx="0" cy="398145"/>
          </a:xfrm>
          <a:custGeom>
            <a:avLst/>
            <a:gdLst/>
            <a:ahLst/>
            <a:cxnLst/>
            <a:rect l="l" t="t" r="r" b="b"/>
            <a:pathLst>
              <a:path h="398144">
                <a:moveTo>
                  <a:pt x="0" y="0"/>
                </a:moveTo>
                <a:lnTo>
                  <a:pt x="0" y="397728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307141" y="1000178"/>
            <a:ext cx="0" cy="384175"/>
          </a:xfrm>
          <a:custGeom>
            <a:avLst/>
            <a:gdLst/>
            <a:ahLst/>
            <a:cxnLst/>
            <a:rect l="l" t="t" r="r" b="b"/>
            <a:pathLst>
              <a:path h="384175">
                <a:moveTo>
                  <a:pt x="0" y="0"/>
                </a:moveTo>
                <a:lnTo>
                  <a:pt x="0" y="38401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307141" y="1384191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307141" y="1384191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2" name="object 22"/>
          <p:cNvGraphicFramePr>
            <a:graphicFrameLocks noGrp="1"/>
          </p:cNvGraphicFramePr>
          <p:nvPr/>
        </p:nvGraphicFramePr>
        <p:xfrm>
          <a:off x="3615141" y="1513722"/>
          <a:ext cx="4768850" cy="8458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9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2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6487">
                <a:tc>
                  <a:txBody>
                    <a:bodyPr/>
                    <a:lstStyle/>
                    <a:p>
                      <a:pPr marL="50165" marR="74295">
                        <a:lnSpc>
                          <a:spcPts val="760"/>
                        </a:lnSpc>
                        <a:spcBef>
                          <a:spcPts val="475"/>
                        </a:spcBef>
                      </a:pPr>
                      <a:r>
                        <a:rPr sz="650" spc="-5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If </a:t>
                      </a:r>
                      <a:r>
                        <a:rPr sz="650" spc="-10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you </a:t>
                      </a:r>
                      <a:r>
                        <a:rPr sz="650" spc="-5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believe that </a:t>
                      </a:r>
                      <a:r>
                        <a:rPr sz="650" spc="-10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your </a:t>
                      </a:r>
                      <a:r>
                        <a:rPr sz="650" spc="-5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rights </a:t>
                      </a:r>
                      <a:r>
                        <a:rPr sz="650" spc="-10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have </a:t>
                      </a:r>
                      <a:r>
                        <a:rPr sz="650" spc="-5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been violated, </a:t>
                      </a:r>
                      <a:r>
                        <a:rPr sz="650" spc="-10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you </a:t>
                      </a:r>
                      <a:r>
                        <a:rPr sz="650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(or </a:t>
                      </a:r>
                      <a:r>
                        <a:rPr sz="650" spc="-5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someone  </a:t>
                      </a:r>
                      <a:r>
                        <a:rPr sz="650" spc="-10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else </a:t>
                      </a:r>
                      <a:r>
                        <a:rPr sz="650" spc="-5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on </a:t>
                      </a:r>
                      <a:r>
                        <a:rPr sz="650" spc="-10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your </a:t>
                      </a:r>
                      <a:r>
                        <a:rPr sz="650" spc="-5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behalf) </a:t>
                      </a:r>
                      <a:r>
                        <a:rPr sz="650" spc="-10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may </a:t>
                      </a:r>
                      <a:r>
                        <a:rPr sz="650" spc="-5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use this form to </a:t>
                      </a:r>
                      <a:r>
                        <a:rPr sz="650" spc="-10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make </a:t>
                      </a:r>
                      <a:r>
                        <a:rPr sz="650" spc="-5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a rights</a:t>
                      </a:r>
                      <a:r>
                        <a:rPr sz="650" spc="90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spc="-5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complaint.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603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650" b="1" spc="-5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Keep the last copy </a:t>
                      </a:r>
                      <a:r>
                        <a:rPr sz="650" b="1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and </a:t>
                      </a:r>
                      <a:r>
                        <a:rPr sz="650" b="1" spc="-5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return this </a:t>
                      </a:r>
                      <a:r>
                        <a:rPr sz="650" b="1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form </a:t>
                      </a:r>
                      <a:r>
                        <a:rPr sz="650" b="1" spc="-5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to the Rights</a:t>
                      </a:r>
                      <a:r>
                        <a:rPr sz="650" b="1" spc="45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b="1" spc="-5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Office: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5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50165" marR="575310">
                        <a:lnSpc>
                          <a:spcPct val="121500"/>
                        </a:lnSpc>
                        <a:spcBef>
                          <a:spcPts val="265"/>
                        </a:spcBef>
                      </a:pPr>
                      <a:r>
                        <a:rPr sz="650" spc="-5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Oakland County </a:t>
                      </a:r>
                      <a:r>
                        <a:rPr sz="650" spc="-10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Community </a:t>
                      </a:r>
                      <a:r>
                        <a:rPr sz="650" spc="-5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Mental Health Authority  </a:t>
                      </a:r>
                      <a:r>
                        <a:rPr sz="650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2011 </a:t>
                      </a:r>
                      <a:r>
                        <a:rPr sz="650" spc="-5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Executive Hills</a:t>
                      </a:r>
                      <a:r>
                        <a:rPr sz="650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spc="-5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Boulevard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650" spc="-5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Auburn Hills, MI </a:t>
                      </a:r>
                      <a:r>
                        <a:rPr sz="650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48326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  <a:p>
                      <a:pPr marL="5016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650" spc="-5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248-858-1202 </a:t>
                      </a:r>
                      <a:r>
                        <a:rPr sz="650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or </a:t>
                      </a:r>
                      <a:r>
                        <a:rPr sz="650" spc="-5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1-877</a:t>
                      </a:r>
                      <a:r>
                        <a:rPr sz="650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spc="-5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RIGHTS-U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3365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1" name="object 3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  <p:graphicFrame>
        <p:nvGraphicFramePr>
          <p:cNvPr id="23" name="object 23"/>
          <p:cNvGraphicFramePr>
            <a:graphicFrameLocks noGrp="1"/>
          </p:cNvGraphicFramePr>
          <p:nvPr/>
        </p:nvGraphicFramePr>
        <p:xfrm>
          <a:off x="3614379" y="2529763"/>
          <a:ext cx="4762500" cy="9728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9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4863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650" spc="-5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Complainant’s</a:t>
                      </a:r>
                      <a:r>
                        <a:rPr sz="650" spc="-15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spc="-5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Name: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650" spc="-5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Recipient’s</a:t>
                      </a:r>
                      <a:r>
                        <a:rPr sz="650" spc="-15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spc="-5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Name: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768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650" spc="-5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Address: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650" spc="-5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Address: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4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611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650" spc="-5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Phone</a:t>
                      </a:r>
                      <a:r>
                        <a:rPr sz="650" spc="-15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spc="-5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Number: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650" spc="-5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Phone</a:t>
                      </a:r>
                      <a:r>
                        <a:rPr sz="650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spc="-5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Number: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476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022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650" spc="-5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Where did it</a:t>
                      </a:r>
                      <a:r>
                        <a:rPr sz="650" spc="5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spc="-5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happen?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650" spc="-5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When did it happen? (Date </a:t>
                      </a:r>
                      <a:r>
                        <a:rPr sz="650" spc="-10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650" spc="45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650" spc="-5" dirty="0">
                          <a:solidFill>
                            <a:srgbClr val="010000"/>
                          </a:solidFill>
                          <a:latin typeface="Times New Roman"/>
                          <a:cs typeface="Times New Roman"/>
                        </a:rPr>
                        <a:t>Time)</a:t>
                      </a:r>
                      <a:endParaRPr sz="65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4" name="object 24"/>
          <p:cNvSpPr txBox="1"/>
          <p:nvPr/>
        </p:nvSpPr>
        <p:spPr>
          <a:xfrm>
            <a:off x="3666437" y="3678977"/>
            <a:ext cx="2920365" cy="1441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50" b="1" spc="10" dirty="0">
                <a:solidFill>
                  <a:srgbClr val="010000"/>
                </a:solidFill>
                <a:latin typeface="Times New Roman"/>
                <a:cs typeface="Times New Roman"/>
              </a:rPr>
              <a:t>1. </a:t>
            </a:r>
            <a:r>
              <a:rPr sz="750" b="1" spc="5" dirty="0">
                <a:solidFill>
                  <a:srgbClr val="010000"/>
                </a:solidFill>
                <a:latin typeface="Times New Roman"/>
                <a:cs typeface="Times New Roman"/>
              </a:rPr>
              <a:t>Describe </a:t>
            </a:r>
            <a:r>
              <a:rPr sz="750" b="1" spc="15" dirty="0">
                <a:solidFill>
                  <a:srgbClr val="010000"/>
                </a:solidFill>
                <a:latin typeface="Times New Roman"/>
                <a:cs typeface="Times New Roman"/>
              </a:rPr>
              <a:t>What </a:t>
            </a:r>
            <a:r>
              <a:rPr sz="750" b="1" spc="10" dirty="0">
                <a:solidFill>
                  <a:srgbClr val="010000"/>
                </a:solidFill>
                <a:latin typeface="Times New Roman"/>
                <a:cs typeface="Times New Roman"/>
              </a:rPr>
              <a:t>Happened: </a:t>
            </a:r>
            <a:r>
              <a:rPr sz="750" b="1" spc="5" dirty="0">
                <a:solidFill>
                  <a:srgbClr val="010000"/>
                </a:solidFill>
                <a:latin typeface="Times New Roman"/>
                <a:cs typeface="Times New Roman"/>
              </a:rPr>
              <a:t>(Attach </a:t>
            </a:r>
            <a:r>
              <a:rPr sz="750" b="1" spc="10" dirty="0">
                <a:solidFill>
                  <a:srgbClr val="010000"/>
                </a:solidFill>
                <a:latin typeface="Times New Roman"/>
                <a:cs typeface="Times New Roman"/>
              </a:rPr>
              <a:t>additional </a:t>
            </a:r>
            <a:r>
              <a:rPr sz="750" b="1" spc="5" dirty="0">
                <a:solidFill>
                  <a:srgbClr val="010000"/>
                </a:solidFill>
                <a:latin typeface="Times New Roman"/>
                <a:cs typeface="Times New Roman"/>
              </a:rPr>
              <a:t>sheets </a:t>
            </a:r>
            <a:r>
              <a:rPr sz="750" b="1" spc="10" dirty="0">
                <a:solidFill>
                  <a:srgbClr val="010000"/>
                </a:solidFill>
                <a:latin typeface="Times New Roman"/>
                <a:cs typeface="Times New Roman"/>
              </a:rPr>
              <a:t>if</a:t>
            </a:r>
            <a:r>
              <a:rPr sz="750" b="1" spc="65" dirty="0">
                <a:solidFill>
                  <a:srgbClr val="010000"/>
                </a:solidFill>
                <a:latin typeface="Times New Roman"/>
                <a:cs typeface="Times New Roman"/>
              </a:rPr>
              <a:t> </a:t>
            </a:r>
            <a:r>
              <a:rPr sz="750" b="1" spc="5" dirty="0">
                <a:solidFill>
                  <a:srgbClr val="010000"/>
                </a:solidFill>
                <a:latin typeface="Times New Roman"/>
                <a:cs typeface="Times New Roman"/>
              </a:rPr>
              <a:t>necessary)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666436" y="4494245"/>
            <a:ext cx="1801495" cy="1441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50" b="1" spc="10" dirty="0">
                <a:solidFill>
                  <a:srgbClr val="010000"/>
                </a:solidFill>
                <a:latin typeface="Times New Roman"/>
                <a:cs typeface="Times New Roman"/>
              </a:rPr>
              <a:t>2. </a:t>
            </a:r>
            <a:r>
              <a:rPr sz="750" b="1" spc="15" dirty="0">
                <a:solidFill>
                  <a:srgbClr val="010000"/>
                </a:solidFill>
                <a:latin typeface="Times New Roman"/>
                <a:cs typeface="Times New Roman"/>
              </a:rPr>
              <a:t>What </a:t>
            </a:r>
            <a:r>
              <a:rPr sz="750" b="1" spc="5" dirty="0">
                <a:solidFill>
                  <a:srgbClr val="010000"/>
                </a:solidFill>
                <a:latin typeface="Times New Roman"/>
                <a:cs typeface="Times New Roman"/>
              </a:rPr>
              <a:t>right(s) </a:t>
            </a:r>
            <a:r>
              <a:rPr sz="750" b="1" spc="20" dirty="0">
                <a:solidFill>
                  <a:srgbClr val="010000"/>
                </a:solidFill>
                <a:latin typeface="Times New Roman"/>
                <a:cs typeface="Times New Roman"/>
              </a:rPr>
              <a:t>do </a:t>
            </a:r>
            <a:r>
              <a:rPr sz="750" b="1" spc="10" dirty="0">
                <a:solidFill>
                  <a:srgbClr val="010000"/>
                </a:solidFill>
                <a:latin typeface="Times New Roman"/>
                <a:cs typeface="Times New Roman"/>
              </a:rPr>
              <a:t>you </a:t>
            </a:r>
            <a:r>
              <a:rPr sz="750" b="1" spc="5" dirty="0">
                <a:solidFill>
                  <a:srgbClr val="010000"/>
                </a:solidFill>
                <a:latin typeface="Times New Roman"/>
                <a:cs typeface="Times New Roman"/>
              </a:rPr>
              <a:t>feel </a:t>
            </a:r>
            <a:r>
              <a:rPr sz="750" b="1" spc="15" dirty="0">
                <a:solidFill>
                  <a:srgbClr val="010000"/>
                </a:solidFill>
                <a:latin typeface="Times New Roman"/>
                <a:cs typeface="Times New Roman"/>
              </a:rPr>
              <a:t>was</a:t>
            </a:r>
            <a:r>
              <a:rPr sz="750" b="1" spc="-55" dirty="0">
                <a:solidFill>
                  <a:srgbClr val="010000"/>
                </a:solidFill>
                <a:latin typeface="Times New Roman"/>
                <a:cs typeface="Times New Roman"/>
              </a:rPr>
              <a:t> </a:t>
            </a:r>
            <a:r>
              <a:rPr sz="750" b="1" spc="10" dirty="0">
                <a:solidFill>
                  <a:srgbClr val="010000"/>
                </a:solidFill>
                <a:latin typeface="Times New Roman"/>
                <a:cs typeface="Times New Roman"/>
              </a:rPr>
              <a:t>violated?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666436" y="5309525"/>
            <a:ext cx="1399540" cy="1441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750" b="1" spc="10" dirty="0">
                <a:solidFill>
                  <a:srgbClr val="010000"/>
                </a:solidFill>
                <a:latin typeface="Times New Roman"/>
                <a:cs typeface="Times New Roman"/>
              </a:rPr>
              <a:t>3. </a:t>
            </a:r>
            <a:r>
              <a:rPr sz="750" b="1" spc="15" dirty="0">
                <a:solidFill>
                  <a:srgbClr val="010000"/>
                </a:solidFill>
                <a:latin typeface="Times New Roman"/>
                <a:cs typeface="Times New Roman"/>
              </a:rPr>
              <a:t>What </a:t>
            </a:r>
            <a:r>
              <a:rPr sz="750" b="1" spc="10" dirty="0">
                <a:solidFill>
                  <a:srgbClr val="010000"/>
                </a:solidFill>
                <a:latin typeface="Times New Roman"/>
                <a:cs typeface="Times New Roman"/>
              </a:rPr>
              <a:t>resolution </a:t>
            </a:r>
            <a:r>
              <a:rPr sz="750" b="1" spc="20" dirty="0">
                <a:solidFill>
                  <a:srgbClr val="010000"/>
                </a:solidFill>
                <a:latin typeface="Times New Roman"/>
                <a:cs typeface="Times New Roman"/>
              </a:rPr>
              <a:t>do </a:t>
            </a:r>
            <a:r>
              <a:rPr sz="750" b="1" spc="10" dirty="0">
                <a:solidFill>
                  <a:srgbClr val="010000"/>
                </a:solidFill>
                <a:latin typeface="Times New Roman"/>
                <a:cs typeface="Times New Roman"/>
              </a:rPr>
              <a:t>you</a:t>
            </a:r>
            <a:r>
              <a:rPr sz="750" b="1" spc="-95" dirty="0">
                <a:solidFill>
                  <a:srgbClr val="010000"/>
                </a:solidFill>
                <a:latin typeface="Times New Roman"/>
                <a:cs typeface="Times New Roman"/>
              </a:rPr>
              <a:t> </a:t>
            </a:r>
            <a:r>
              <a:rPr sz="750" b="1" spc="10" dirty="0">
                <a:solidFill>
                  <a:srgbClr val="010000"/>
                </a:solidFill>
                <a:latin typeface="Times New Roman"/>
                <a:cs typeface="Times New Roman"/>
              </a:rPr>
              <a:t>seek?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607014" y="6472246"/>
            <a:ext cx="815340" cy="1238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50" spc="-5" dirty="0">
                <a:solidFill>
                  <a:srgbClr val="010000"/>
                </a:solidFill>
                <a:latin typeface="Times New Roman"/>
                <a:cs typeface="Times New Roman"/>
              </a:rPr>
              <a:t>Complainants</a:t>
            </a:r>
            <a:r>
              <a:rPr sz="650" spc="-45" dirty="0">
                <a:solidFill>
                  <a:srgbClr val="010000"/>
                </a:solidFill>
                <a:latin typeface="Times New Roman"/>
                <a:cs typeface="Times New Roman"/>
              </a:rPr>
              <a:t> </a:t>
            </a:r>
            <a:r>
              <a:rPr sz="650" spc="-5" dirty="0">
                <a:solidFill>
                  <a:srgbClr val="010000"/>
                </a:solidFill>
                <a:latin typeface="Times New Roman"/>
                <a:cs typeface="Times New Roman"/>
              </a:rPr>
              <a:t>Signature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353374" y="6472246"/>
            <a:ext cx="179705" cy="1238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50" spc="-5" dirty="0">
                <a:solidFill>
                  <a:srgbClr val="010000"/>
                </a:solidFill>
                <a:latin typeface="Times New Roman"/>
                <a:cs typeface="Times New Roman"/>
              </a:rPr>
              <a:t>Da</a:t>
            </a:r>
            <a:r>
              <a:rPr sz="650" spc="-20" dirty="0">
                <a:solidFill>
                  <a:srgbClr val="010000"/>
                </a:solidFill>
                <a:latin typeface="Times New Roman"/>
                <a:cs typeface="Times New Roman"/>
              </a:rPr>
              <a:t>t</a:t>
            </a:r>
            <a:r>
              <a:rPr sz="650" spc="-5" dirty="0">
                <a:solidFill>
                  <a:srgbClr val="010000"/>
                </a:solidFill>
                <a:latin typeface="Times New Roman"/>
                <a:cs typeface="Times New Roman"/>
              </a:rPr>
              <a:t>e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039138" y="6472246"/>
            <a:ext cx="1038225" cy="1238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50" dirty="0">
                <a:solidFill>
                  <a:srgbClr val="010000"/>
                </a:solidFill>
                <a:latin typeface="Times New Roman"/>
                <a:cs typeface="Times New Roman"/>
              </a:rPr>
              <a:t>Person </a:t>
            </a:r>
            <a:r>
              <a:rPr sz="650" spc="-5" dirty="0">
                <a:solidFill>
                  <a:srgbClr val="010000"/>
                </a:solidFill>
                <a:latin typeface="Times New Roman"/>
                <a:cs typeface="Times New Roman"/>
              </a:rPr>
              <a:t>Assisting</a:t>
            </a:r>
            <a:r>
              <a:rPr sz="650" spc="-70" dirty="0">
                <a:solidFill>
                  <a:srgbClr val="010000"/>
                </a:solidFill>
                <a:latin typeface="Times New Roman"/>
                <a:cs typeface="Times New Roman"/>
              </a:rPr>
              <a:t> </a:t>
            </a:r>
            <a:r>
              <a:rPr sz="650" spc="-5" dirty="0">
                <a:solidFill>
                  <a:srgbClr val="010000"/>
                </a:solidFill>
                <a:latin typeface="Times New Roman"/>
                <a:cs typeface="Times New Roman"/>
              </a:rPr>
              <a:t>Complainant,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718528" y="6472246"/>
            <a:ext cx="179705" cy="1238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650" spc="-5" dirty="0">
                <a:solidFill>
                  <a:srgbClr val="010000"/>
                </a:solidFill>
                <a:latin typeface="Times New Roman"/>
                <a:cs typeface="Times New Roman"/>
              </a:rPr>
              <a:t>Da</a:t>
            </a:r>
            <a:r>
              <a:rPr sz="650" spc="-20" dirty="0">
                <a:solidFill>
                  <a:srgbClr val="010000"/>
                </a:solidFill>
                <a:latin typeface="Times New Roman"/>
                <a:cs typeface="Times New Roman"/>
              </a:rPr>
              <a:t>t</a:t>
            </a:r>
            <a:r>
              <a:rPr sz="650" spc="-5" dirty="0">
                <a:solidFill>
                  <a:srgbClr val="010000"/>
                </a:solidFill>
                <a:latin typeface="Times New Roman"/>
                <a:cs typeface="Times New Roman"/>
              </a:rPr>
              <a:t>e</a:t>
            </a:r>
            <a:endParaRPr sz="6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21529" y="6738569"/>
            <a:ext cx="2044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latin typeface="Times New Roman"/>
                <a:cs typeface="Times New Roman"/>
              </a:rPr>
              <a:t>2</a:t>
            </a:r>
            <a:r>
              <a:rPr sz="1400" dirty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62961" y="1056051"/>
            <a:ext cx="6685280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Taylor’s </a:t>
            </a:r>
            <a:r>
              <a:rPr dirty="0"/>
              <a:t>Special </a:t>
            </a:r>
            <a:r>
              <a:rPr spc="-5" dirty="0"/>
              <a:t>Care Services,</a:t>
            </a:r>
            <a:r>
              <a:rPr spc="-70" dirty="0"/>
              <a:t> </a:t>
            </a:r>
            <a:r>
              <a:rPr dirty="0"/>
              <a:t>Inc.</a:t>
            </a:r>
          </a:p>
          <a:p>
            <a:pPr algn="ctr">
              <a:lnSpc>
                <a:spcPct val="100000"/>
              </a:lnSpc>
            </a:pPr>
            <a:r>
              <a:rPr dirty="0"/>
              <a:t>Introduction to Recipient</a:t>
            </a:r>
            <a:r>
              <a:rPr spc="-114" dirty="0"/>
              <a:t> </a:t>
            </a:r>
            <a:r>
              <a:rPr spc="-5" dirty="0"/>
              <a:t>Rights</a:t>
            </a:r>
          </a:p>
        </p:txBody>
      </p:sp>
      <p:sp>
        <p:nvSpPr>
          <p:cNvPr id="4" name="object 4"/>
          <p:cNvSpPr/>
          <p:nvPr/>
        </p:nvSpPr>
        <p:spPr>
          <a:xfrm>
            <a:off x="2988838" y="3436848"/>
            <a:ext cx="1458595" cy="550545"/>
          </a:xfrm>
          <a:custGeom>
            <a:avLst/>
            <a:gdLst/>
            <a:ahLst/>
            <a:cxnLst/>
            <a:rect l="l" t="t" r="r" b="b"/>
            <a:pathLst>
              <a:path w="1458595" h="550545">
                <a:moveTo>
                  <a:pt x="1458346" y="495269"/>
                </a:moveTo>
                <a:lnTo>
                  <a:pt x="1458346" y="54864"/>
                </a:lnTo>
                <a:lnTo>
                  <a:pt x="1452250" y="50292"/>
                </a:lnTo>
                <a:lnTo>
                  <a:pt x="1443106" y="44196"/>
                </a:lnTo>
                <a:lnTo>
                  <a:pt x="1432438" y="39624"/>
                </a:lnTo>
                <a:lnTo>
                  <a:pt x="1420246" y="35052"/>
                </a:lnTo>
                <a:lnTo>
                  <a:pt x="1405006" y="30480"/>
                </a:lnTo>
                <a:lnTo>
                  <a:pt x="1388242" y="24384"/>
                </a:lnTo>
                <a:lnTo>
                  <a:pt x="1368430" y="21336"/>
                </a:lnTo>
                <a:lnTo>
                  <a:pt x="1347094" y="15240"/>
                </a:lnTo>
                <a:lnTo>
                  <a:pt x="1319662" y="13716"/>
                </a:lnTo>
                <a:lnTo>
                  <a:pt x="1260241" y="7620"/>
                </a:lnTo>
                <a:lnTo>
                  <a:pt x="1162705" y="3048"/>
                </a:lnTo>
                <a:lnTo>
                  <a:pt x="1094140" y="0"/>
                </a:lnTo>
                <a:lnTo>
                  <a:pt x="1056040" y="0"/>
                </a:lnTo>
                <a:lnTo>
                  <a:pt x="1020988" y="3048"/>
                </a:lnTo>
                <a:lnTo>
                  <a:pt x="987460" y="4572"/>
                </a:lnTo>
                <a:lnTo>
                  <a:pt x="923467" y="7620"/>
                </a:lnTo>
                <a:lnTo>
                  <a:pt x="894511" y="10668"/>
                </a:lnTo>
                <a:lnTo>
                  <a:pt x="838123" y="15240"/>
                </a:lnTo>
                <a:lnTo>
                  <a:pt x="815263" y="21336"/>
                </a:lnTo>
                <a:lnTo>
                  <a:pt x="795451" y="24384"/>
                </a:lnTo>
                <a:lnTo>
                  <a:pt x="778687" y="30480"/>
                </a:lnTo>
                <a:lnTo>
                  <a:pt x="740603" y="44196"/>
                </a:lnTo>
                <a:lnTo>
                  <a:pt x="729935" y="54864"/>
                </a:lnTo>
                <a:lnTo>
                  <a:pt x="723839" y="60960"/>
                </a:lnTo>
                <a:lnTo>
                  <a:pt x="716219" y="65532"/>
                </a:lnTo>
                <a:lnTo>
                  <a:pt x="705551" y="70104"/>
                </a:lnTo>
                <a:lnTo>
                  <a:pt x="691835" y="74676"/>
                </a:lnTo>
                <a:lnTo>
                  <a:pt x="676595" y="79248"/>
                </a:lnTo>
                <a:lnTo>
                  <a:pt x="659831" y="85328"/>
                </a:lnTo>
                <a:lnTo>
                  <a:pt x="620207" y="91424"/>
                </a:lnTo>
                <a:lnTo>
                  <a:pt x="501350" y="103616"/>
                </a:lnTo>
                <a:lnTo>
                  <a:pt x="435818" y="108188"/>
                </a:lnTo>
                <a:lnTo>
                  <a:pt x="364205" y="111236"/>
                </a:lnTo>
                <a:lnTo>
                  <a:pt x="329153" y="108188"/>
                </a:lnTo>
                <a:lnTo>
                  <a:pt x="292577" y="108188"/>
                </a:lnTo>
                <a:lnTo>
                  <a:pt x="260573" y="105140"/>
                </a:lnTo>
                <a:lnTo>
                  <a:pt x="227045" y="103616"/>
                </a:lnTo>
                <a:lnTo>
                  <a:pt x="166100" y="97520"/>
                </a:lnTo>
                <a:lnTo>
                  <a:pt x="109712" y="91424"/>
                </a:lnTo>
                <a:lnTo>
                  <a:pt x="67040" y="85328"/>
                </a:lnTo>
                <a:lnTo>
                  <a:pt x="22860" y="70104"/>
                </a:lnTo>
                <a:lnTo>
                  <a:pt x="0" y="54864"/>
                </a:lnTo>
                <a:lnTo>
                  <a:pt x="0" y="495269"/>
                </a:lnTo>
                <a:lnTo>
                  <a:pt x="4572" y="501365"/>
                </a:lnTo>
                <a:lnTo>
                  <a:pt x="12192" y="505937"/>
                </a:lnTo>
                <a:lnTo>
                  <a:pt x="22860" y="510509"/>
                </a:lnTo>
                <a:lnTo>
                  <a:pt x="35036" y="515066"/>
                </a:lnTo>
                <a:lnTo>
                  <a:pt x="48752" y="521162"/>
                </a:lnTo>
                <a:lnTo>
                  <a:pt x="67040" y="525734"/>
                </a:lnTo>
                <a:lnTo>
                  <a:pt x="86852" y="528782"/>
                </a:lnTo>
                <a:lnTo>
                  <a:pt x="109712" y="533354"/>
                </a:lnTo>
                <a:lnTo>
                  <a:pt x="166100" y="539450"/>
                </a:lnTo>
                <a:lnTo>
                  <a:pt x="227045" y="542498"/>
                </a:lnTo>
                <a:lnTo>
                  <a:pt x="260573" y="545546"/>
                </a:lnTo>
                <a:lnTo>
                  <a:pt x="292577" y="547070"/>
                </a:lnTo>
                <a:lnTo>
                  <a:pt x="329153" y="548594"/>
                </a:lnTo>
                <a:lnTo>
                  <a:pt x="364205" y="550118"/>
                </a:lnTo>
                <a:lnTo>
                  <a:pt x="435818" y="547070"/>
                </a:lnTo>
                <a:lnTo>
                  <a:pt x="501350" y="542498"/>
                </a:lnTo>
                <a:lnTo>
                  <a:pt x="562295" y="539450"/>
                </a:lnTo>
                <a:lnTo>
                  <a:pt x="592775" y="536402"/>
                </a:lnTo>
                <a:lnTo>
                  <a:pt x="620207" y="533354"/>
                </a:lnTo>
                <a:lnTo>
                  <a:pt x="641543" y="528782"/>
                </a:lnTo>
                <a:lnTo>
                  <a:pt x="659831" y="525734"/>
                </a:lnTo>
                <a:lnTo>
                  <a:pt x="676595" y="521162"/>
                </a:lnTo>
                <a:lnTo>
                  <a:pt x="691835" y="515066"/>
                </a:lnTo>
                <a:lnTo>
                  <a:pt x="705551" y="510509"/>
                </a:lnTo>
                <a:lnTo>
                  <a:pt x="716219" y="505937"/>
                </a:lnTo>
                <a:lnTo>
                  <a:pt x="723839" y="501365"/>
                </a:lnTo>
                <a:lnTo>
                  <a:pt x="729935" y="495269"/>
                </a:lnTo>
                <a:lnTo>
                  <a:pt x="732983" y="490697"/>
                </a:lnTo>
                <a:lnTo>
                  <a:pt x="740603" y="484601"/>
                </a:lnTo>
                <a:lnTo>
                  <a:pt x="749731" y="481553"/>
                </a:lnTo>
                <a:lnTo>
                  <a:pt x="761923" y="475457"/>
                </a:lnTo>
                <a:lnTo>
                  <a:pt x="795451" y="466313"/>
                </a:lnTo>
                <a:lnTo>
                  <a:pt x="838123" y="457169"/>
                </a:lnTo>
                <a:lnTo>
                  <a:pt x="894511" y="451073"/>
                </a:lnTo>
                <a:lnTo>
                  <a:pt x="987460" y="444977"/>
                </a:lnTo>
                <a:lnTo>
                  <a:pt x="1020988" y="441929"/>
                </a:lnTo>
                <a:lnTo>
                  <a:pt x="1056040" y="441929"/>
                </a:lnTo>
                <a:lnTo>
                  <a:pt x="1094140" y="440405"/>
                </a:lnTo>
                <a:lnTo>
                  <a:pt x="1162705" y="441929"/>
                </a:lnTo>
                <a:lnTo>
                  <a:pt x="1229761" y="446501"/>
                </a:lnTo>
                <a:lnTo>
                  <a:pt x="1260241" y="448025"/>
                </a:lnTo>
                <a:lnTo>
                  <a:pt x="1290721" y="451073"/>
                </a:lnTo>
                <a:lnTo>
                  <a:pt x="1347094" y="457169"/>
                </a:lnTo>
                <a:lnTo>
                  <a:pt x="1388242" y="466313"/>
                </a:lnTo>
                <a:lnTo>
                  <a:pt x="1432438" y="481553"/>
                </a:lnTo>
                <a:lnTo>
                  <a:pt x="1443106" y="484601"/>
                </a:lnTo>
                <a:lnTo>
                  <a:pt x="1452250" y="490697"/>
                </a:lnTo>
                <a:lnTo>
                  <a:pt x="1458346" y="49526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988833" y="3436844"/>
            <a:ext cx="1458595" cy="550545"/>
          </a:xfrm>
          <a:custGeom>
            <a:avLst/>
            <a:gdLst/>
            <a:ahLst/>
            <a:cxnLst/>
            <a:rect l="l" t="t" r="r" b="b"/>
            <a:pathLst>
              <a:path w="1458595" h="550545">
                <a:moveTo>
                  <a:pt x="1458337" y="495264"/>
                </a:moveTo>
                <a:lnTo>
                  <a:pt x="1452252" y="490689"/>
                </a:lnTo>
                <a:lnTo>
                  <a:pt x="1443108" y="484603"/>
                </a:lnTo>
                <a:lnTo>
                  <a:pt x="1432442" y="481552"/>
                </a:lnTo>
                <a:lnTo>
                  <a:pt x="1420238" y="475452"/>
                </a:lnTo>
                <a:lnTo>
                  <a:pt x="1368431" y="461740"/>
                </a:lnTo>
                <a:lnTo>
                  <a:pt x="1319665" y="454114"/>
                </a:lnTo>
                <a:lnTo>
                  <a:pt x="1260235" y="448014"/>
                </a:lnTo>
                <a:lnTo>
                  <a:pt x="1229759" y="446503"/>
                </a:lnTo>
                <a:lnTo>
                  <a:pt x="1162705" y="441928"/>
                </a:lnTo>
                <a:lnTo>
                  <a:pt x="1094146" y="440403"/>
                </a:lnTo>
                <a:lnTo>
                  <a:pt x="1056030" y="441928"/>
                </a:lnTo>
                <a:lnTo>
                  <a:pt x="1020990" y="441928"/>
                </a:lnTo>
                <a:lnTo>
                  <a:pt x="987471" y="444978"/>
                </a:lnTo>
                <a:lnTo>
                  <a:pt x="955474" y="446503"/>
                </a:lnTo>
                <a:lnTo>
                  <a:pt x="923460" y="448014"/>
                </a:lnTo>
                <a:lnTo>
                  <a:pt x="894505" y="451064"/>
                </a:lnTo>
                <a:lnTo>
                  <a:pt x="838117" y="457165"/>
                </a:lnTo>
                <a:lnTo>
                  <a:pt x="795454" y="466301"/>
                </a:lnTo>
                <a:lnTo>
                  <a:pt x="749731" y="481552"/>
                </a:lnTo>
                <a:lnTo>
                  <a:pt x="740603" y="484603"/>
                </a:lnTo>
                <a:lnTo>
                  <a:pt x="732980" y="490689"/>
                </a:lnTo>
                <a:lnTo>
                  <a:pt x="729937" y="495264"/>
                </a:lnTo>
                <a:lnTo>
                  <a:pt x="723836" y="501365"/>
                </a:lnTo>
                <a:lnTo>
                  <a:pt x="716212" y="505926"/>
                </a:lnTo>
                <a:lnTo>
                  <a:pt x="705547" y="510501"/>
                </a:lnTo>
                <a:lnTo>
                  <a:pt x="691838" y="515076"/>
                </a:lnTo>
                <a:lnTo>
                  <a:pt x="676592" y="521163"/>
                </a:lnTo>
                <a:lnTo>
                  <a:pt x="659841" y="525738"/>
                </a:lnTo>
                <a:lnTo>
                  <a:pt x="641552" y="528788"/>
                </a:lnTo>
                <a:lnTo>
                  <a:pt x="620204" y="533364"/>
                </a:lnTo>
                <a:lnTo>
                  <a:pt x="592787" y="536400"/>
                </a:lnTo>
                <a:lnTo>
                  <a:pt x="562311" y="539450"/>
                </a:lnTo>
                <a:lnTo>
                  <a:pt x="501342" y="542500"/>
                </a:lnTo>
                <a:lnTo>
                  <a:pt x="435826" y="547075"/>
                </a:lnTo>
                <a:lnTo>
                  <a:pt x="364208" y="550126"/>
                </a:lnTo>
                <a:lnTo>
                  <a:pt x="329151" y="548601"/>
                </a:lnTo>
                <a:lnTo>
                  <a:pt x="292573" y="547075"/>
                </a:lnTo>
                <a:lnTo>
                  <a:pt x="260576" y="545550"/>
                </a:lnTo>
                <a:lnTo>
                  <a:pt x="227057" y="542500"/>
                </a:lnTo>
                <a:lnTo>
                  <a:pt x="166105" y="539450"/>
                </a:lnTo>
                <a:lnTo>
                  <a:pt x="109717" y="533364"/>
                </a:lnTo>
                <a:lnTo>
                  <a:pt x="86864" y="528788"/>
                </a:lnTo>
                <a:lnTo>
                  <a:pt x="67053" y="525738"/>
                </a:lnTo>
                <a:lnTo>
                  <a:pt x="48765" y="521163"/>
                </a:lnTo>
                <a:lnTo>
                  <a:pt x="35040" y="515076"/>
                </a:lnTo>
                <a:lnTo>
                  <a:pt x="22852" y="510501"/>
                </a:lnTo>
                <a:lnTo>
                  <a:pt x="12187" y="505926"/>
                </a:lnTo>
                <a:lnTo>
                  <a:pt x="4564" y="501365"/>
                </a:lnTo>
                <a:lnTo>
                  <a:pt x="0" y="495264"/>
                </a:lnTo>
                <a:lnTo>
                  <a:pt x="0" y="54861"/>
                </a:lnTo>
                <a:lnTo>
                  <a:pt x="4564" y="60961"/>
                </a:lnTo>
                <a:lnTo>
                  <a:pt x="12187" y="65537"/>
                </a:lnTo>
                <a:lnTo>
                  <a:pt x="48765" y="79249"/>
                </a:lnTo>
                <a:lnTo>
                  <a:pt x="86864" y="88385"/>
                </a:lnTo>
                <a:lnTo>
                  <a:pt x="166105" y="97536"/>
                </a:lnTo>
                <a:lnTo>
                  <a:pt x="227057" y="103622"/>
                </a:lnTo>
                <a:lnTo>
                  <a:pt x="260576" y="105147"/>
                </a:lnTo>
                <a:lnTo>
                  <a:pt x="292573" y="108197"/>
                </a:lnTo>
                <a:lnTo>
                  <a:pt x="329151" y="108197"/>
                </a:lnTo>
                <a:lnTo>
                  <a:pt x="364208" y="111248"/>
                </a:lnTo>
                <a:lnTo>
                  <a:pt x="435826" y="108197"/>
                </a:lnTo>
                <a:lnTo>
                  <a:pt x="501342" y="103622"/>
                </a:lnTo>
                <a:lnTo>
                  <a:pt x="562311" y="97536"/>
                </a:lnTo>
                <a:lnTo>
                  <a:pt x="620204" y="91435"/>
                </a:lnTo>
                <a:lnTo>
                  <a:pt x="659841" y="85335"/>
                </a:lnTo>
                <a:lnTo>
                  <a:pt x="676592" y="79249"/>
                </a:lnTo>
                <a:lnTo>
                  <a:pt x="691838" y="74673"/>
                </a:lnTo>
                <a:lnTo>
                  <a:pt x="729937" y="54861"/>
                </a:lnTo>
                <a:lnTo>
                  <a:pt x="732980" y="50286"/>
                </a:lnTo>
                <a:lnTo>
                  <a:pt x="740603" y="44199"/>
                </a:lnTo>
                <a:lnTo>
                  <a:pt x="749731" y="39624"/>
                </a:lnTo>
                <a:lnTo>
                  <a:pt x="761935" y="35049"/>
                </a:lnTo>
                <a:lnTo>
                  <a:pt x="778686" y="30473"/>
                </a:lnTo>
                <a:lnTo>
                  <a:pt x="795454" y="24387"/>
                </a:lnTo>
                <a:lnTo>
                  <a:pt x="815264" y="21337"/>
                </a:lnTo>
                <a:lnTo>
                  <a:pt x="838117" y="15236"/>
                </a:lnTo>
                <a:lnTo>
                  <a:pt x="894505" y="10675"/>
                </a:lnTo>
                <a:lnTo>
                  <a:pt x="923460" y="7625"/>
                </a:lnTo>
                <a:lnTo>
                  <a:pt x="955474" y="6100"/>
                </a:lnTo>
                <a:lnTo>
                  <a:pt x="987471" y="4575"/>
                </a:lnTo>
                <a:lnTo>
                  <a:pt x="1020990" y="3050"/>
                </a:lnTo>
                <a:lnTo>
                  <a:pt x="1056030" y="0"/>
                </a:lnTo>
                <a:lnTo>
                  <a:pt x="1094146" y="0"/>
                </a:lnTo>
                <a:lnTo>
                  <a:pt x="1162705" y="3050"/>
                </a:lnTo>
                <a:lnTo>
                  <a:pt x="1229759" y="6100"/>
                </a:lnTo>
                <a:lnTo>
                  <a:pt x="1290711" y="10675"/>
                </a:lnTo>
                <a:lnTo>
                  <a:pt x="1319665" y="13711"/>
                </a:lnTo>
                <a:lnTo>
                  <a:pt x="1347099" y="15236"/>
                </a:lnTo>
                <a:lnTo>
                  <a:pt x="1368431" y="21337"/>
                </a:lnTo>
                <a:lnTo>
                  <a:pt x="1388241" y="24387"/>
                </a:lnTo>
                <a:lnTo>
                  <a:pt x="1405008" y="30473"/>
                </a:lnTo>
                <a:lnTo>
                  <a:pt x="1443108" y="44199"/>
                </a:lnTo>
                <a:lnTo>
                  <a:pt x="1458337" y="54861"/>
                </a:lnTo>
                <a:lnTo>
                  <a:pt x="1458337" y="495264"/>
                </a:lnTo>
                <a:close/>
              </a:path>
            </a:pathLst>
          </a:custGeom>
          <a:ln w="641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13988" y="2388428"/>
            <a:ext cx="1321435" cy="753110"/>
          </a:xfrm>
          <a:custGeom>
            <a:avLst/>
            <a:gdLst/>
            <a:ahLst/>
            <a:cxnLst/>
            <a:rect l="l" t="t" r="r" b="b"/>
            <a:pathLst>
              <a:path w="1321435" h="753110">
                <a:moveTo>
                  <a:pt x="1321201" y="376397"/>
                </a:moveTo>
                <a:lnTo>
                  <a:pt x="661370" y="0"/>
                </a:lnTo>
                <a:lnTo>
                  <a:pt x="0" y="376397"/>
                </a:lnTo>
                <a:lnTo>
                  <a:pt x="661370" y="752795"/>
                </a:lnTo>
                <a:lnTo>
                  <a:pt x="1321201" y="3763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13994" y="2388417"/>
            <a:ext cx="1321435" cy="753110"/>
          </a:xfrm>
          <a:custGeom>
            <a:avLst/>
            <a:gdLst/>
            <a:ahLst/>
            <a:cxnLst/>
            <a:rect l="l" t="t" r="r" b="b"/>
            <a:pathLst>
              <a:path w="1321435" h="753110">
                <a:moveTo>
                  <a:pt x="661362" y="0"/>
                </a:moveTo>
                <a:lnTo>
                  <a:pt x="0" y="376405"/>
                </a:lnTo>
                <a:lnTo>
                  <a:pt x="661362" y="752796"/>
                </a:lnTo>
                <a:lnTo>
                  <a:pt x="1321203" y="376405"/>
                </a:lnTo>
                <a:lnTo>
                  <a:pt x="661362" y="0"/>
                </a:lnTo>
                <a:close/>
              </a:path>
            </a:pathLst>
          </a:custGeom>
          <a:ln w="65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571794" y="2140037"/>
            <a:ext cx="3554095" cy="234950"/>
          </a:xfrm>
          <a:prstGeom prst="rect">
            <a:avLst/>
          </a:prstGeom>
          <a:solidFill>
            <a:srgbClr val="FFFFFF"/>
          </a:solidFill>
          <a:ln w="6296">
            <a:solidFill>
              <a:srgbClr val="000000"/>
            </a:solidFill>
          </a:ln>
        </p:spPr>
        <p:txBody>
          <a:bodyPr vert="horz" wrap="square" lIns="0" tIns="29209" rIns="0" bIns="0" rtlCol="0">
            <a:spAutoFit/>
          </a:bodyPr>
          <a:lstStyle/>
          <a:p>
            <a:pPr marL="77470">
              <a:lnSpc>
                <a:spcPct val="100000"/>
              </a:lnSpc>
              <a:spcBef>
                <a:spcPts val="229"/>
              </a:spcBef>
            </a:pPr>
            <a:r>
              <a:rPr sz="1100" b="1" dirty="0">
                <a:latin typeface="Arial"/>
                <a:cs typeface="Arial"/>
              </a:rPr>
              <a:t>W </a:t>
            </a:r>
            <a:r>
              <a:rPr sz="1100" b="1" spc="65" dirty="0">
                <a:latin typeface="Arial"/>
                <a:cs typeface="Arial"/>
              </a:rPr>
              <a:t>hat </a:t>
            </a:r>
            <a:r>
              <a:rPr sz="1100" b="1" spc="90" dirty="0">
                <a:latin typeface="Arial"/>
                <a:cs typeface="Arial"/>
              </a:rPr>
              <a:t>Happens </a:t>
            </a:r>
            <a:r>
              <a:rPr sz="1100" b="1" dirty="0">
                <a:latin typeface="Arial"/>
                <a:cs typeface="Arial"/>
              </a:rPr>
              <a:t>w </a:t>
            </a:r>
            <a:r>
              <a:rPr sz="1100" b="1" spc="60" dirty="0">
                <a:latin typeface="Arial"/>
                <a:cs typeface="Arial"/>
              </a:rPr>
              <a:t>hen </a:t>
            </a:r>
            <a:r>
              <a:rPr sz="1100" b="1" spc="65" dirty="0">
                <a:latin typeface="Arial"/>
                <a:cs typeface="Arial"/>
              </a:rPr>
              <a:t>there </a:t>
            </a:r>
            <a:r>
              <a:rPr sz="1100" b="1" spc="25" dirty="0">
                <a:latin typeface="Arial"/>
                <a:cs typeface="Arial"/>
              </a:rPr>
              <a:t>is </a:t>
            </a:r>
            <a:r>
              <a:rPr sz="1100" b="1" dirty="0">
                <a:latin typeface="Arial"/>
                <a:cs typeface="Arial"/>
              </a:rPr>
              <a:t>a </a:t>
            </a:r>
            <a:r>
              <a:rPr sz="1100" b="1" spc="75" dirty="0">
                <a:latin typeface="Arial"/>
                <a:cs typeface="Arial"/>
              </a:rPr>
              <a:t>Com</a:t>
            </a:r>
            <a:r>
              <a:rPr sz="1100" b="1" spc="15" dirty="0">
                <a:latin typeface="Arial"/>
                <a:cs typeface="Arial"/>
              </a:rPr>
              <a:t> </a:t>
            </a:r>
            <a:r>
              <a:rPr sz="1100" b="1" spc="65" dirty="0">
                <a:latin typeface="Arial"/>
                <a:cs typeface="Arial"/>
              </a:rPr>
              <a:t>plaint?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978502" y="2636824"/>
            <a:ext cx="913130" cy="236220"/>
          </a:xfrm>
          <a:custGeom>
            <a:avLst/>
            <a:gdLst/>
            <a:ahLst/>
            <a:cxnLst/>
            <a:rect l="l" t="t" r="r" b="b"/>
            <a:pathLst>
              <a:path w="913130" h="236219">
                <a:moveTo>
                  <a:pt x="912799" y="117332"/>
                </a:moveTo>
                <a:lnTo>
                  <a:pt x="911275" y="106664"/>
                </a:lnTo>
                <a:lnTo>
                  <a:pt x="909751" y="94472"/>
                </a:lnTo>
                <a:lnTo>
                  <a:pt x="906703" y="83804"/>
                </a:lnTo>
                <a:lnTo>
                  <a:pt x="870127" y="35036"/>
                </a:lnTo>
                <a:lnTo>
                  <a:pt x="822899" y="10668"/>
                </a:lnTo>
                <a:lnTo>
                  <a:pt x="780227" y="1524"/>
                </a:lnTo>
                <a:lnTo>
                  <a:pt x="764987" y="0"/>
                </a:lnTo>
                <a:lnTo>
                  <a:pt x="146288" y="0"/>
                </a:lnTo>
                <a:lnTo>
                  <a:pt x="132572" y="1524"/>
                </a:lnTo>
                <a:lnTo>
                  <a:pt x="117332" y="3048"/>
                </a:lnTo>
                <a:lnTo>
                  <a:pt x="65532" y="19812"/>
                </a:lnTo>
                <a:lnTo>
                  <a:pt x="25908" y="51800"/>
                </a:lnTo>
                <a:lnTo>
                  <a:pt x="3048" y="94472"/>
                </a:lnTo>
                <a:lnTo>
                  <a:pt x="1524" y="106664"/>
                </a:lnTo>
                <a:lnTo>
                  <a:pt x="0" y="117332"/>
                </a:lnTo>
                <a:lnTo>
                  <a:pt x="18288" y="175229"/>
                </a:lnTo>
                <a:lnTo>
                  <a:pt x="65532" y="216377"/>
                </a:lnTo>
                <a:lnTo>
                  <a:pt x="102108" y="231617"/>
                </a:lnTo>
                <a:lnTo>
                  <a:pt x="132572" y="236189"/>
                </a:lnTo>
                <a:lnTo>
                  <a:pt x="780227" y="236189"/>
                </a:lnTo>
                <a:lnTo>
                  <a:pt x="822899" y="227045"/>
                </a:lnTo>
                <a:lnTo>
                  <a:pt x="870127" y="202661"/>
                </a:lnTo>
                <a:lnTo>
                  <a:pt x="906703" y="153908"/>
                </a:lnTo>
                <a:lnTo>
                  <a:pt x="911275" y="131048"/>
                </a:lnTo>
                <a:lnTo>
                  <a:pt x="912799" y="1173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978509" y="2636812"/>
            <a:ext cx="913130" cy="236220"/>
          </a:xfrm>
          <a:custGeom>
            <a:avLst/>
            <a:gdLst/>
            <a:ahLst/>
            <a:cxnLst/>
            <a:rect l="l" t="t" r="r" b="b"/>
            <a:pathLst>
              <a:path w="913130" h="236219">
                <a:moveTo>
                  <a:pt x="146278" y="0"/>
                </a:moveTo>
                <a:lnTo>
                  <a:pt x="132570" y="1525"/>
                </a:lnTo>
                <a:lnTo>
                  <a:pt x="117324" y="3050"/>
                </a:lnTo>
                <a:lnTo>
                  <a:pt x="102094" y="6100"/>
                </a:lnTo>
                <a:lnTo>
                  <a:pt x="89906" y="10675"/>
                </a:lnTo>
                <a:lnTo>
                  <a:pt x="65516" y="19812"/>
                </a:lnTo>
                <a:lnTo>
                  <a:pt x="42663" y="35049"/>
                </a:lnTo>
                <a:lnTo>
                  <a:pt x="12187" y="71623"/>
                </a:lnTo>
                <a:lnTo>
                  <a:pt x="1521" y="106672"/>
                </a:lnTo>
                <a:lnTo>
                  <a:pt x="0" y="117334"/>
                </a:lnTo>
                <a:lnTo>
                  <a:pt x="1521" y="131060"/>
                </a:lnTo>
                <a:lnTo>
                  <a:pt x="3042" y="141722"/>
                </a:lnTo>
                <a:lnTo>
                  <a:pt x="6085" y="153922"/>
                </a:lnTo>
                <a:lnTo>
                  <a:pt x="12187" y="164584"/>
                </a:lnTo>
                <a:lnTo>
                  <a:pt x="18288" y="175246"/>
                </a:lnTo>
                <a:lnTo>
                  <a:pt x="65516" y="216395"/>
                </a:lnTo>
                <a:lnTo>
                  <a:pt x="102094" y="231632"/>
                </a:lnTo>
                <a:lnTo>
                  <a:pt x="132570" y="236208"/>
                </a:lnTo>
                <a:lnTo>
                  <a:pt x="780207" y="236208"/>
                </a:lnTo>
                <a:lnTo>
                  <a:pt x="822887" y="227057"/>
                </a:lnTo>
                <a:lnTo>
                  <a:pt x="870131" y="202684"/>
                </a:lnTo>
                <a:lnTo>
                  <a:pt x="900590" y="164584"/>
                </a:lnTo>
                <a:lnTo>
                  <a:pt x="906692" y="153922"/>
                </a:lnTo>
                <a:lnTo>
                  <a:pt x="909735" y="141722"/>
                </a:lnTo>
                <a:lnTo>
                  <a:pt x="911273" y="131060"/>
                </a:lnTo>
                <a:lnTo>
                  <a:pt x="912794" y="117334"/>
                </a:lnTo>
                <a:lnTo>
                  <a:pt x="911273" y="106672"/>
                </a:lnTo>
                <a:lnTo>
                  <a:pt x="909735" y="94486"/>
                </a:lnTo>
                <a:lnTo>
                  <a:pt x="886882" y="51811"/>
                </a:lnTo>
                <a:lnTo>
                  <a:pt x="847261" y="19812"/>
                </a:lnTo>
                <a:lnTo>
                  <a:pt x="809178" y="6100"/>
                </a:lnTo>
                <a:lnTo>
                  <a:pt x="764977" y="0"/>
                </a:lnTo>
                <a:lnTo>
                  <a:pt x="146278" y="0"/>
                </a:lnTo>
                <a:close/>
              </a:path>
            </a:pathLst>
          </a:custGeom>
          <a:ln w="63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915181" y="2623648"/>
            <a:ext cx="426084" cy="1416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412750" algn="l"/>
              </a:tabLst>
            </a:pPr>
            <a:r>
              <a:rPr sz="75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63901" y="2623648"/>
            <a:ext cx="523240" cy="251460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08585" marR="5080" indent="-96520">
              <a:lnSpc>
                <a:spcPts val="860"/>
              </a:lnSpc>
              <a:spcBef>
                <a:spcPts val="170"/>
              </a:spcBef>
            </a:pPr>
            <a:r>
              <a:rPr sz="750" spc="50" dirty="0">
                <a:latin typeface="Arial"/>
                <a:cs typeface="Arial"/>
              </a:rPr>
              <a:t>Com</a:t>
            </a:r>
            <a:r>
              <a:rPr sz="750" spc="-160" dirty="0">
                <a:latin typeface="Arial"/>
                <a:cs typeface="Arial"/>
              </a:rPr>
              <a:t> </a:t>
            </a:r>
            <a:r>
              <a:rPr sz="750" spc="40" dirty="0">
                <a:latin typeface="Arial"/>
                <a:cs typeface="Arial"/>
              </a:rPr>
              <a:t>plaint  </a:t>
            </a:r>
            <a:r>
              <a:rPr sz="750" spc="45" dirty="0">
                <a:latin typeface="Arial"/>
                <a:cs typeface="Arial"/>
              </a:rPr>
              <a:t>Arises</a:t>
            </a:r>
            <a:endParaRPr sz="7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669495" y="2544399"/>
            <a:ext cx="792480" cy="47370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 indent="-1905" algn="ctr">
              <a:lnSpc>
                <a:spcPct val="96900"/>
              </a:lnSpc>
              <a:spcBef>
                <a:spcPts val="135"/>
              </a:spcBef>
            </a:pPr>
            <a:r>
              <a:rPr sz="750" spc="45" dirty="0">
                <a:latin typeface="Arial"/>
                <a:cs typeface="Arial"/>
              </a:rPr>
              <a:t>Allegation </a:t>
            </a:r>
            <a:r>
              <a:rPr sz="750" spc="30" dirty="0">
                <a:latin typeface="Arial"/>
                <a:cs typeface="Arial"/>
              </a:rPr>
              <a:t>of </a:t>
            </a:r>
            <a:r>
              <a:rPr sz="750" spc="5" dirty="0">
                <a:latin typeface="Arial"/>
                <a:cs typeface="Arial"/>
              </a:rPr>
              <a:t>a  </a:t>
            </a:r>
            <a:r>
              <a:rPr sz="750" spc="40" dirty="0">
                <a:latin typeface="Arial"/>
                <a:cs typeface="Arial"/>
              </a:rPr>
              <a:t>Violation </a:t>
            </a:r>
            <a:r>
              <a:rPr sz="750" spc="35" dirty="0">
                <a:latin typeface="Arial"/>
                <a:cs typeface="Arial"/>
              </a:rPr>
              <a:t>of </a:t>
            </a:r>
            <a:r>
              <a:rPr sz="750" spc="5" dirty="0">
                <a:latin typeface="Arial"/>
                <a:cs typeface="Arial"/>
              </a:rPr>
              <a:t>a  </a:t>
            </a:r>
            <a:r>
              <a:rPr sz="750" spc="55" dirty="0">
                <a:latin typeface="Arial"/>
                <a:cs typeface="Arial"/>
              </a:rPr>
              <a:t>Code</a:t>
            </a:r>
            <a:r>
              <a:rPr sz="750" spc="30" dirty="0">
                <a:latin typeface="Arial"/>
                <a:cs typeface="Arial"/>
              </a:rPr>
              <a:t> </a:t>
            </a:r>
            <a:r>
              <a:rPr sz="750" spc="50" dirty="0">
                <a:latin typeface="Arial"/>
                <a:cs typeface="Arial"/>
              </a:rPr>
              <a:t>Protected  Right?</a:t>
            </a:r>
            <a:endParaRPr sz="75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707426" y="2466136"/>
            <a:ext cx="1458595" cy="551815"/>
          </a:xfrm>
          <a:custGeom>
            <a:avLst/>
            <a:gdLst/>
            <a:ahLst/>
            <a:cxnLst/>
            <a:rect l="l" t="t" r="r" b="b"/>
            <a:pathLst>
              <a:path w="1458595" h="551814">
                <a:moveTo>
                  <a:pt x="1458346" y="496793"/>
                </a:moveTo>
                <a:lnTo>
                  <a:pt x="1458346" y="56388"/>
                </a:lnTo>
                <a:lnTo>
                  <a:pt x="1452250" y="50292"/>
                </a:lnTo>
                <a:lnTo>
                  <a:pt x="1444630" y="45720"/>
                </a:lnTo>
                <a:lnTo>
                  <a:pt x="1433962" y="39624"/>
                </a:lnTo>
                <a:lnTo>
                  <a:pt x="1421770" y="36576"/>
                </a:lnTo>
                <a:lnTo>
                  <a:pt x="1406530" y="30480"/>
                </a:lnTo>
                <a:lnTo>
                  <a:pt x="1348618" y="16764"/>
                </a:lnTo>
                <a:lnTo>
                  <a:pt x="1290721" y="10668"/>
                </a:lnTo>
                <a:lnTo>
                  <a:pt x="1260241" y="9144"/>
                </a:lnTo>
                <a:lnTo>
                  <a:pt x="1229761" y="6096"/>
                </a:lnTo>
                <a:lnTo>
                  <a:pt x="1164229" y="3048"/>
                </a:lnTo>
                <a:lnTo>
                  <a:pt x="1094140" y="0"/>
                </a:lnTo>
                <a:lnTo>
                  <a:pt x="1057564" y="1524"/>
                </a:lnTo>
                <a:lnTo>
                  <a:pt x="1022512" y="3048"/>
                </a:lnTo>
                <a:lnTo>
                  <a:pt x="955471" y="6096"/>
                </a:lnTo>
                <a:lnTo>
                  <a:pt x="924991" y="9144"/>
                </a:lnTo>
                <a:lnTo>
                  <a:pt x="894511" y="10668"/>
                </a:lnTo>
                <a:lnTo>
                  <a:pt x="839647" y="16764"/>
                </a:lnTo>
                <a:lnTo>
                  <a:pt x="796975" y="25908"/>
                </a:lnTo>
                <a:lnTo>
                  <a:pt x="763447" y="36576"/>
                </a:lnTo>
                <a:lnTo>
                  <a:pt x="751255" y="39624"/>
                </a:lnTo>
                <a:lnTo>
                  <a:pt x="742127" y="45720"/>
                </a:lnTo>
                <a:lnTo>
                  <a:pt x="734507" y="50292"/>
                </a:lnTo>
                <a:lnTo>
                  <a:pt x="729935" y="56388"/>
                </a:lnTo>
                <a:lnTo>
                  <a:pt x="723839" y="60960"/>
                </a:lnTo>
                <a:lnTo>
                  <a:pt x="716219" y="67056"/>
                </a:lnTo>
                <a:lnTo>
                  <a:pt x="705551" y="70104"/>
                </a:lnTo>
                <a:lnTo>
                  <a:pt x="693359" y="76200"/>
                </a:lnTo>
                <a:lnTo>
                  <a:pt x="678119" y="80772"/>
                </a:lnTo>
                <a:lnTo>
                  <a:pt x="661355" y="85344"/>
                </a:lnTo>
                <a:lnTo>
                  <a:pt x="641543" y="88392"/>
                </a:lnTo>
                <a:lnTo>
                  <a:pt x="621731" y="92964"/>
                </a:lnTo>
                <a:lnTo>
                  <a:pt x="563834" y="99060"/>
                </a:lnTo>
                <a:lnTo>
                  <a:pt x="502874" y="103632"/>
                </a:lnTo>
                <a:lnTo>
                  <a:pt x="435818" y="108204"/>
                </a:lnTo>
                <a:lnTo>
                  <a:pt x="365729" y="111252"/>
                </a:lnTo>
                <a:lnTo>
                  <a:pt x="329153" y="109728"/>
                </a:lnTo>
                <a:lnTo>
                  <a:pt x="294101" y="108204"/>
                </a:lnTo>
                <a:lnTo>
                  <a:pt x="260573" y="106680"/>
                </a:lnTo>
                <a:lnTo>
                  <a:pt x="228584" y="103632"/>
                </a:lnTo>
                <a:lnTo>
                  <a:pt x="167624" y="99060"/>
                </a:lnTo>
                <a:lnTo>
                  <a:pt x="109712" y="92964"/>
                </a:lnTo>
                <a:lnTo>
                  <a:pt x="88376" y="88392"/>
                </a:lnTo>
                <a:lnTo>
                  <a:pt x="67040" y="85344"/>
                </a:lnTo>
                <a:lnTo>
                  <a:pt x="50276" y="80772"/>
                </a:lnTo>
                <a:lnTo>
                  <a:pt x="36560" y="76200"/>
                </a:lnTo>
                <a:lnTo>
                  <a:pt x="24384" y="70104"/>
                </a:lnTo>
                <a:lnTo>
                  <a:pt x="13716" y="67056"/>
                </a:lnTo>
                <a:lnTo>
                  <a:pt x="6096" y="60960"/>
                </a:lnTo>
                <a:lnTo>
                  <a:pt x="0" y="56388"/>
                </a:lnTo>
                <a:lnTo>
                  <a:pt x="0" y="496793"/>
                </a:lnTo>
                <a:lnTo>
                  <a:pt x="6096" y="501365"/>
                </a:lnTo>
                <a:lnTo>
                  <a:pt x="13716" y="507461"/>
                </a:lnTo>
                <a:lnTo>
                  <a:pt x="24384" y="510509"/>
                </a:lnTo>
                <a:lnTo>
                  <a:pt x="36560" y="516605"/>
                </a:lnTo>
                <a:lnTo>
                  <a:pt x="50276" y="521177"/>
                </a:lnTo>
                <a:lnTo>
                  <a:pt x="109712" y="534893"/>
                </a:lnTo>
                <a:lnTo>
                  <a:pt x="167624" y="539465"/>
                </a:lnTo>
                <a:lnTo>
                  <a:pt x="228584" y="544037"/>
                </a:lnTo>
                <a:lnTo>
                  <a:pt x="294101" y="547085"/>
                </a:lnTo>
                <a:lnTo>
                  <a:pt x="329153" y="548609"/>
                </a:lnTo>
                <a:lnTo>
                  <a:pt x="365729" y="551657"/>
                </a:lnTo>
                <a:lnTo>
                  <a:pt x="435818" y="547085"/>
                </a:lnTo>
                <a:lnTo>
                  <a:pt x="502874" y="544037"/>
                </a:lnTo>
                <a:lnTo>
                  <a:pt x="563834" y="539465"/>
                </a:lnTo>
                <a:lnTo>
                  <a:pt x="621731" y="534893"/>
                </a:lnTo>
                <a:lnTo>
                  <a:pt x="661355" y="525749"/>
                </a:lnTo>
                <a:lnTo>
                  <a:pt x="705551" y="510509"/>
                </a:lnTo>
                <a:lnTo>
                  <a:pt x="716219" y="507461"/>
                </a:lnTo>
                <a:lnTo>
                  <a:pt x="723839" y="501365"/>
                </a:lnTo>
                <a:lnTo>
                  <a:pt x="729935" y="496793"/>
                </a:lnTo>
                <a:lnTo>
                  <a:pt x="734507" y="490697"/>
                </a:lnTo>
                <a:lnTo>
                  <a:pt x="780211" y="470885"/>
                </a:lnTo>
                <a:lnTo>
                  <a:pt x="839647" y="457169"/>
                </a:lnTo>
                <a:lnTo>
                  <a:pt x="894511" y="451073"/>
                </a:lnTo>
                <a:lnTo>
                  <a:pt x="924991" y="449549"/>
                </a:lnTo>
                <a:lnTo>
                  <a:pt x="955471" y="446501"/>
                </a:lnTo>
                <a:lnTo>
                  <a:pt x="1022512" y="443453"/>
                </a:lnTo>
                <a:lnTo>
                  <a:pt x="1057564" y="441929"/>
                </a:lnTo>
                <a:lnTo>
                  <a:pt x="1094140" y="440405"/>
                </a:lnTo>
                <a:lnTo>
                  <a:pt x="1164229" y="443453"/>
                </a:lnTo>
                <a:lnTo>
                  <a:pt x="1229761" y="446501"/>
                </a:lnTo>
                <a:lnTo>
                  <a:pt x="1260241" y="449549"/>
                </a:lnTo>
                <a:lnTo>
                  <a:pt x="1290721" y="451073"/>
                </a:lnTo>
                <a:lnTo>
                  <a:pt x="1348618" y="457169"/>
                </a:lnTo>
                <a:lnTo>
                  <a:pt x="1389766" y="466313"/>
                </a:lnTo>
                <a:lnTo>
                  <a:pt x="1421770" y="476981"/>
                </a:lnTo>
                <a:lnTo>
                  <a:pt x="1433962" y="481553"/>
                </a:lnTo>
                <a:lnTo>
                  <a:pt x="1444630" y="486125"/>
                </a:lnTo>
                <a:lnTo>
                  <a:pt x="1452250" y="490697"/>
                </a:lnTo>
                <a:lnTo>
                  <a:pt x="1458346" y="4967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707423" y="2466141"/>
            <a:ext cx="1458595" cy="551815"/>
          </a:xfrm>
          <a:custGeom>
            <a:avLst/>
            <a:gdLst/>
            <a:ahLst/>
            <a:cxnLst/>
            <a:rect l="l" t="t" r="r" b="b"/>
            <a:pathLst>
              <a:path w="1458595" h="551814">
                <a:moveTo>
                  <a:pt x="1458337" y="496775"/>
                </a:moveTo>
                <a:lnTo>
                  <a:pt x="1452252" y="490689"/>
                </a:lnTo>
                <a:lnTo>
                  <a:pt x="1444629" y="486114"/>
                </a:lnTo>
                <a:lnTo>
                  <a:pt x="1433963" y="481552"/>
                </a:lnTo>
                <a:lnTo>
                  <a:pt x="1421760" y="476977"/>
                </a:lnTo>
                <a:lnTo>
                  <a:pt x="1406530" y="470877"/>
                </a:lnTo>
                <a:lnTo>
                  <a:pt x="1348620" y="457165"/>
                </a:lnTo>
                <a:lnTo>
                  <a:pt x="1290711" y="451064"/>
                </a:lnTo>
                <a:lnTo>
                  <a:pt x="1260235" y="449539"/>
                </a:lnTo>
                <a:lnTo>
                  <a:pt x="1229759" y="446489"/>
                </a:lnTo>
                <a:lnTo>
                  <a:pt x="1164242" y="443453"/>
                </a:lnTo>
                <a:lnTo>
                  <a:pt x="1094129" y="440403"/>
                </a:lnTo>
                <a:lnTo>
                  <a:pt x="1057568" y="441928"/>
                </a:lnTo>
                <a:lnTo>
                  <a:pt x="1022511" y="443453"/>
                </a:lnTo>
                <a:lnTo>
                  <a:pt x="988992" y="444964"/>
                </a:lnTo>
                <a:lnTo>
                  <a:pt x="955457" y="446489"/>
                </a:lnTo>
                <a:lnTo>
                  <a:pt x="924981" y="449539"/>
                </a:lnTo>
                <a:lnTo>
                  <a:pt x="894505" y="451064"/>
                </a:lnTo>
                <a:lnTo>
                  <a:pt x="839655" y="457165"/>
                </a:lnTo>
                <a:lnTo>
                  <a:pt x="796975" y="466301"/>
                </a:lnTo>
                <a:lnTo>
                  <a:pt x="751269" y="481552"/>
                </a:lnTo>
                <a:lnTo>
                  <a:pt x="729937" y="496775"/>
                </a:lnTo>
                <a:lnTo>
                  <a:pt x="723836" y="501350"/>
                </a:lnTo>
                <a:lnTo>
                  <a:pt x="716212" y="507451"/>
                </a:lnTo>
                <a:lnTo>
                  <a:pt x="705547" y="510501"/>
                </a:lnTo>
                <a:lnTo>
                  <a:pt x="693359" y="516587"/>
                </a:lnTo>
                <a:lnTo>
                  <a:pt x="641552" y="530313"/>
                </a:lnTo>
                <a:lnTo>
                  <a:pt x="563832" y="539450"/>
                </a:lnTo>
                <a:lnTo>
                  <a:pt x="502880" y="544025"/>
                </a:lnTo>
                <a:lnTo>
                  <a:pt x="435826" y="547075"/>
                </a:lnTo>
                <a:lnTo>
                  <a:pt x="365729" y="551651"/>
                </a:lnTo>
                <a:lnTo>
                  <a:pt x="329151" y="548601"/>
                </a:lnTo>
                <a:lnTo>
                  <a:pt x="294111" y="547075"/>
                </a:lnTo>
                <a:lnTo>
                  <a:pt x="260576" y="545550"/>
                </a:lnTo>
                <a:lnTo>
                  <a:pt x="167626" y="539450"/>
                </a:lnTo>
                <a:lnTo>
                  <a:pt x="109717" y="534875"/>
                </a:lnTo>
                <a:lnTo>
                  <a:pt x="67037" y="525738"/>
                </a:lnTo>
                <a:lnTo>
                  <a:pt x="24374" y="510501"/>
                </a:lnTo>
                <a:lnTo>
                  <a:pt x="13708" y="507451"/>
                </a:lnTo>
                <a:lnTo>
                  <a:pt x="6085" y="501350"/>
                </a:lnTo>
                <a:lnTo>
                  <a:pt x="0" y="496775"/>
                </a:lnTo>
                <a:lnTo>
                  <a:pt x="0" y="56386"/>
                </a:lnTo>
                <a:lnTo>
                  <a:pt x="6085" y="60947"/>
                </a:lnTo>
                <a:lnTo>
                  <a:pt x="13708" y="67048"/>
                </a:lnTo>
                <a:lnTo>
                  <a:pt x="24374" y="70098"/>
                </a:lnTo>
                <a:lnTo>
                  <a:pt x="36561" y="76198"/>
                </a:lnTo>
                <a:lnTo>
                  <a:pt x="50286" y="80760"/>
                </a:lnTo>
                <a:lnTo>
                  <a:pt x="67037" y="85335"/>
                </a:lnTo>
                <a:lnTo>
                  <a:pt x="88385" y="88385"/>
                </a:lnTo>
                <a:lnTo>
                  <a:pt x="109717" y="92960"/>
                </a:lnTo>
                <a:lnTo>
                  <a:pt x="167626" y="99047"/>
                </a:lnTo>
                <a:lnTo>
                  <a:pt x="228578" y="103622"/>
                </a:lnTo>
                <a:lnTo>
                  <a:pt x="260576" y="106672"/>
                </a:lnTo>
                <a:lnTo>
                  <a:pt x="294111" y="108197"/>
                </a:lnTo>
                <a:lnTo>
                  <a:pt x="329151" y="109723"/>
                </a:lnTo>
                <a:lnTo>
                  <a:pt x="365729" y="111248"/>
                </a:lnTo>
                <a:lnTo>
                  <a:pt x="435826" y="108197"/>
                </a:lnTo>
                <a:lnTo>
                  <a:pt x="502880" y="103622"/>
                </a:lnTo>
                <a:lnTo>
                  <a:pt x="563832" y="99047"/>
                </a:lnTo>
                <a:lnTo>
                  <a:pt x="621725" y="92960"/>
                </a:lnTo>
                <a:lnTo>
                  <a:pt x="641552" y="88385"/>
                </a:lnTo>
                <a:lnTo>
                  <a:pt x="661362" y="85335"/>
                </a:lnTo>
                <a:lnTo>
                  <a:pt x="678113" y="80760"/>
                </a:lnTo>
                <a:lnTo>
                  <a:pt x="693359" y="76198"/>
                </a:lnTo>
                <a:lnTo>
                  <a:pt x="705547" y="70098"/>
                </a:lnTo>
                <a:lnTo>
                  <a:pt x="716212" y="67048"/>
                </a:lnTo>
                <a:lnTo>
                  <a:pt x="723836" y="60947"/>
                </a:lnTo>
                <a:lnTo>
                  <a:pt x="729937" y="56386"/>
                </a:lnTo>
                <a:lnTo>
                  <a:pt x="734501" y="50286"/>
                </a:lnTo>
                <a:lnTo>
                  <a:pt x="742125" y="45724"/>
                </a:lnTo>
                <a:lnTo>
                  <a:pt x="751269" y="39624"/>
                </a:lnTo>
                <a:lnTo>
                  <a:pt x="763456" y="36574"/>
                </a:lnTo>
                <a:lnTo>
                  <a:pt x="816785" y="21337"/>
                </a:lnTo>
                <a:lnTo>
                  <a:pt x="894505" y="10661"/>
                </a:lnTo>
                <a:lnTo>
                  <a:pt x="924981" y="9136"/>
                </a:lnTo>
                <a:lnTo>
                  <a:pt x="955457" y="6100"/>
                </a:lnTo>
                <a:lnTo>
                  <a:pt x="988992" y="4575"/>
                </a:lnTo>
                <a:lnTo>
                  <a:pt x="1022511" y="3050"/>
                </a:lnTo>
                <a:lnTo>
                  <a:pt x="1057568" y="1525"/>
                </a:lnTo>
                <a:lnTo>
                  <a:pt x="1094129" y="0"/>
                </a:lnTo>
                <a:lnTo>
                  <a:pt x="1164242" y="3050"/>
                </a:lnTo>
                <a:lnTo>
                  <a:pt x="1229759" y="6100"/>
                </a:lnTo>
                <a:lnTo>
                  <a:pt x="1260235" y="9136"/>
                </a:lnTo>
                <a:lnTo>
                  <a:pt x="1290711" y="10661"/>
                </a:lnTo>
                <a:lnTo>
                  <a:pt x="1348620" y="16762"/>
                </a:lnTo>
                <a:lnTo>
                  <a:pt x="1389762" y="25912"/>
                </a:lnTo>
                <a:lnTo>
                  <a:pt x="1421760" y="36574"/>
                </a:lnTo>
                <a:lnTo>
                  <a:pt x="1433963" y="39624"/>
                </a:lnTo>
                <a:lnTo>
                  <a:pt x="1444629" y="45724"/>
                </a:lnTo>
                <a:lnTo>
                  <a:pt x="1452252" y="50286"/>
                </a:lnTo>
                <a:lnTo>
                  <a:pt x="1458337" y="56386"/>
                </a:lnTo>
                <a:lnTo>
                  <a:pt x="1458337" y="496775"/>
                </a:lnTo>
                <a:close/>
              </a:path>
            </a:pathLst>
          </a:custGeom>
          <a:ln w="64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577221" y="2690149"/>
            <a:ext cx="547370" cy="157480"/>
          </a:xfrm>
          <a:custGeom>
            <a:avLst/>
            <a:gdLst/>
            <a:ahLst/>
            <a:cxnLst/>
            <a:rect l="l" t="t" r="r" b="b"/>
            <a:pathLst>
              <a:path w="547370" h="157480">
                <a:moveTo>
                  <a:pt x="547055" y="77724"/>
                </a:moveTo>
                <a:lnTo>
                  <a:pt x="531815" y="35052"/>
                </a:lnTo>
                <a:lnTo>
                  <a:pt x="493730" y="6096"/>
                </a:lnTo>
                <a:lnTo>
                  <a:pt x="460202" y="0"/>
                </a:lnTo>
                <a:lnTo>
                  <a:pt x="86852" y="0"/>
                </a:lnTo>
                <a:lnTo>
                  <a:pt x="39608" y="13716"/>
                </a:lnTo>
                <a:lnTo>
                  <a:pt x="7620" y="47244"/>
                </a:lnTo>
                <a:lnTo>
                  <a:pt x="0" y="77724"/>
                </a:lnTo>
                <a:lnTo>
                  <a:pt x="1524" y="94488"/>
                </a:lnTo>
                <a:lnTo>
                  <a:pt x="25892" y="134096"/>
                </a:lnTo>
                <a:lnTo>
                  <a:pt x="68564" y="155432"/>
                </a:lnTo>
                <a:lnTo>
                  <a:pt x="86852" y="156956"/>
                </a:lnTo>
                <a:lnTo>
                  <a:pt x="460202" y="156956"/>
                </a:lnTo>
                <a:lnTo>
                  <a:pt x="507446" y="143240"/>
                </a:lnTo>
                <a:lnTo>
                  <a:pt x="539435" y="108204"/>
                </a:lnTo>
                <a:lnTo>
                  <a:pt x="547055" y="777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577213" y="2690149"/>
            <a:ext cx="547370" cy="157480"/>
          </a:xfrm>
          <a:custGeom>
            <a:avLst/>
            <a:gdLst/>
            <a:ahLst/>
            <a:cxnLst/>
            <a:rect l="l" t="t" r="r" b="b"/>
            <a:pathLst>
              <a:path w="547370" h="157480">
                <a:moveTo>
                  <a:pt x="86864" y="0"/>
                </a:moveTo>
                <a:lnTo>
                  <a:pt x="39620" y="13711"/>
                </a:lnTo>
                <a:lnTo>
                  <a:pt x="7623" y="47235"/>
                </a:lnTo>
                <a:lnTo>
                  <a:pt x="0" y="77724"/>
                </a:lnTo>
                <a:lnTo>
                  <a:pt x="1521" y="94486"/>
                </a:lnTo>
                <a:lnTo>
                  <a:pt x="25895" y="134096"/>
                </a:lnTo>
                <a:lnTo>
                  <a:pt x="68575" y="155433"/>
                </a:lnTo>
                <a:lnTo>
                  <a:pt x="86864" y="156959"/>
                </a:lnTo>
                <a:lnTo>
                  <a:pt x="460200" y="156959"/>
                </a:lnTo>
                <a:lnTo>
                  <a:pt x="507444" y="143247"/>
                </a:lnTo>
                <a:lnTo>
                  <a:pt x="539441" y="108197"/>
                </a:lnTo>
                <a:lnTo>
                  <a:pt x="547064" y="77724"/>
                </a:lnTo>
                <a:lnTo>
                  <a:pt x="545543" y="62472"/>
                </a:lnTo>
                <a:lnTo>
                  <a:pt x="521152" y="22862"/>
                </a:lnTo>
                <a:lnTo>
                  <a:pt x="476968" y="1525"/>
                </a:lnTo>
                <a:lnTo>
                  <a:pt x="460200" y="0"/>
                </a:lnTo>
                <a:lnTo>
                  <a:pt x="86864" y="0"/>
                </a:lnTo>
                <a:close/>
              </a:path>
            </a:pathLst>
          </a:custGeom>
          <a:ln w="63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745001" y="2623648"/>
            <a:ext cx="1698625" cy="2514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76200">
              <a:lnSpc>
                <a:spcPts val="880"/>
              </a:lnSpc>
              <a:spcBef>
                <a:spcPts val="110"/>
              </a:spcBef>
              <a:tabLst>
                <a:tab pos="1467485" algn="l"/>
                <a:tab pos="1685289" algn="l"/>
              </a:tabLst>
            </a:pPr>
            <a:r>
              <a:rPr sz="750" spc="55" dirty="0">
                <a:latin typeface="Arial"/>
                <a:cs typeface="Arial"/>
              </a:rPr>
              <a:t>*Send </a:t>
            </a:r>
            <a:r>
              <a:rPr sz="750" spc="60" dirty="0">
                <a:latin typeface="Arial"/>
                <a:cs typeface="Arial"/>
              </a:rPr>
              <a:t>acknowledgem</a:t>
            </a:r>
            <a:r>
              <a:rPr sz="750" spc="-170" dirty="0">
                <a:latin typeface="Arial"/>
                <a:cs typeface="Arial"/>
              </a:rPr>
              <a:t> </a:t>
            </a:r>
            <a:r>
              <a:rPr sz="750" spc="45" dirty="0">
                <a:latin typeface="Arial"/>
                <a:cs typeface="Arial"/>
              </a:rPr>
              <a:t>ent	</a:t>
            </a:r>
            <a:r>
              <a:rPr sz="750" u="sng" spc="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750">
              <a:latin typeface="Times New Roman"/>
              <a:cs typeface="Times New Roman"/>
            </a:endParaRPr>
          </a:p>
          <a:p>
            <a:pPr marL="12700">
              <a:lnSpc>
                <a:spcPts val="880"/>
              </a:lnSpc>
            </a:pPr>
            <a:r>
              <a:rPr sz="750" spc="40" dirty="0">
                <a:latin typeface="Arial"/>
                <a:cs typeface="Arial"/>
              </a:rPr>
              <a:t>letter </a:t>
            </a:r>
            <a:r>
              <a:rPr sz="750" spc="45" dirty="0">
                <a:latin typeface="Arial"/>
                <a:cs typeface="Arial"/>
              </a:rPr>
              <a:t>and </a:t>
            </a:r>
            <a:r>
              <a:rPr sz="750" spc="50" dirty="0">
                <a:latin typeface="Arial"/>
                <a:cs typeface="Arial"/>
              </a:rPr>
              <a:t>copy </a:t>
            </a:r>
            <a:r>
              <a:rPr sz="750" spc="30" dirty="0">
                <a:latin typeface="Arial"/>
                <a:cs typeface="Arial"/>
              </a:rPr>
              <a:t>of </a:t>
            </a:r>
            <a:r>
              <a:rPr sz="750" spc="45" dirty="0">
                <a:latin typeface="Arial"/>
                <a:cs typeface="Arial"/>
              </a:rPr>
              <a:t>com</a:t>
            </a:r>
            <a:r>
              <a:rPr sz="750" spc="25" dirty="0">
                <a:latin typeface="Arial"/>
                <a:cs typeface="Arial"/>
              </a:rPr>
              <a:t> </a:t>
            </a:r>
            <a:r>
              <a:rPr sz="750" spc="40" dirty="0">
                <a:latin typeface="Arial"/>
                <a:cs typeface="Arial"/>
              </a:rPr>
              <a:t>plaint</a:t>
            </a:r>
            <a:endParaRPr sz="7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729090" y="2701359"/>
            <a:ext cx="250825" cy="1416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spc="85" dirty="0">
                <a:latin typeface="Arial"/>
                <a:cs typeface="Arial"/>
              </a:rPr>
              <a:t>E</a:t>
            </a:r>
            <a:r>
              <a:rPr sz="750" spc="90" dirty="0">
                <a:latin typeface="Arial"/>
                <a:cs typeface="Arial"/>
              </a:rPr>
              <a:t>N</a:t>
            </a:r>
            <a:r>
              <a:rPr sz="750" spc="5" dirty="0">
                <a:latin typeface="Arial"/>
                <a:cs typeface="Arial"/>
              </a:rPr>
              <a:t>D</a:t>
            </a:r>
            <a:endParaRPr sz="75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305799" y="2734345"/>
            <a:ext cx="79375" cy="68580"/>
          </a:xfrm>
          <a:custGeom>
            <a:avLst/>
            <a:gdLst/>
            <a:ahLst/>
            <a:cxnLst/>
            <a:rect l="l" t="t" r="r" b="b"/>
            <a:pathLst>
              <a:path w="79375" h="68580">
                <a:moveTo>
                  <a:pt x="79232" y="33528"/>
                </a:moveTo>
                <a:lnTo>
                  <a:pt x="0" y="0"/>
                </a:lnTo>
                <a:lnTo>
                  <a:pt x="0" y="68580"/>
                </a:lnTo>
                <a:lnTo>
                  <a:pt x="79232" y="335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83997" y="2734345"/>
            <a:ext cx="79375" cy="68580"/>
          </a:xfrm>
          <a:custGeom>
            <a:avLst/>
            <a:gdLst/>
            <a:ahLst/>
            <a:cxnLst/>
            <a:rect l="l" t="t" r="r" b="b"/>
            <a:pathLst>
              <a:path w="79375" h="68580">
                <a:moveTo>
                  <a:pt x="79232" y="33528"/>
                </a:moveTo>
                <a:lnTo>
                  <a:pt x="0" y="0"/>
                </a:lnTo>
                <a:lnTo>
                  <a:pt x="0" y="68580"/>
                </a:lnTo>
                <a:lnTo>
                  <a:pt x="79232" y="335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739249" y="2544399"/>
            <a:ext cx="890905" cy="3778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73025" algn="ctr">
              <a:lnSpc>
                <a:spcPts val="880"/>
              </a:lnSpc>
              <a:spcBef>
                <a:spcPts val="110"/>
              </a:spcBef>
            </a:pPr>
            <a:r>
              <a:rPr sz="750" spc="5" dirty="0">
                <a:latin typeface="Arial"/>
                <a:cs typeface="Arial"/>
              </a:rPr>
              <a:t>5 </a:t>
            </a:r>
            <a:r>
              <a:rPr sz="750" spc="50" dirty="0">
                <a:latin typeface="Arial"/>
                <a:cs typeface="Arial"/>
              </a:rPr>
              <a:t>business</a:t>
            </a:r>
            <a:r>
              <a:rPr sz="750" spc="-70" dirty="0">
                <a:latin typeface="Arial"/>
                <a:cs typeface="Arial"/>
              </a:rPr>
              <a:t> </a:t>
            </a:r>
            <a:r>
              <a:rPr sz="750" spc="45" dirty="0">
                <a:latin typeface="Arial"/>
                <a:cs typeface="Arial"/>
              </a:rPr>
              <a:t>days</a:t>
            </a:r>
            <a:endParaRPr sz="750">
              <a:latin typeface="Arial"/>
              <a:cs typeface="Arial"/>
            </a:endParaRPr>
          </a:p>
          <a:p>
            <a:pPr marR="1270" algn="ctr">
              <a:lnSpc>
                <a:spcPts val="880"/>
              </a:lnSpc>
              <a:tabLst>
                <a:tab pos="855980" algn="l"/>
              </a:tabLst>
            </a:pPr>
            <a:r>
              <a:rPr sz="75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750">
              <a:latin typeface="Times New Roman"/>
              <a:cs typeface="Times New Roman"/>
            </a:endParaRPr>
          </a:p>
          <a:p>
            <a:pPr marL="268605">
              <a:lnSpc>
                <a:spcPct val="100000"/>
              </a:lnSpc>
              <a:spcBef>
                <a:spcPts val="95"/>
              </a:spcBef>
            </a:pPr>
            <a:r>
              <a:rPr sz="750" spc="40" dirty="0">
                <a:latin typeface="Arial"/>
                <a:cs typeface="Arial"/>
              </a:rPr>
              <a:t>No</a:t>
            </a:r>
            <a:endParaRPr sz="75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7406533" y="2734345"/>
            <a:ext cx="79375" cy="68580"/>
          </a:xfrm>
          <a:custGeom>
            <a:avLst/>
            <a:gdLst/>
            <a:ahLst/>
            <a:cxnLst/>
            <a:rect l="l" t="t" r="r" b="b"/>
            <a:pathLst>
              <a:path w="79375" h="68580">
                <a:moveTo>
                  <a:pt x="79248" y="33528"/>
                </a:moveTo>
                <a:lnTo>
                  <a:pt x="0" y="0"/>
                </a:lnTo>
                <a:lnTo>
                  <a:pt x="0" y="68580"/>
                </a:lnTo>
                <a:lnTo>
                  <a:pt x="79248" y="335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075356" y="3161026"/>
            <a:ext cx="0" cy="170815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70"/>
                </a:lnTo>
              </a:path>
            </a:pathLst>
          </a:custGeom>
          <a:ln w="7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037258" y="3330183"/>
            <a:ext cx="79375" cy="67310"/>
          </a:xfrm>
          <a:custGeom>
            <a:avLst/>
            <a:gdLst/>
            <a:ahLst/>
            <a:cxnLst/>
            <a:rect l="l" t="t" r="r" b="b"/>
            <a:pathLst>
              <a:path w="79375" h="67310">
                <a:moveTo>
                  <a:pt x="79232" y="0"/>
                </a:moveTo>
                <a:lnTo>
                  <a:pt x="0" y="0"/>
                </a:lnTo>
                <a:lnTo>
                  <a:pt x="38100" y="67040"/>
                </a:lnTo>
                <a:lnTo>
                  <a:pt x="792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3009656" y="3173761"/>
            <a:ext cx="1981835" cy="644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812165">
              <a:lnSpc>
                <a:spcPct val="100000"/>
              </a:lnSpc>
              <a:spcBef>
                <a:spcPts val="110"/>
              </a:spcBef>
              <a:tabLst>
                <a:tab pos="1176655" algn="l"/>
              </a:tabLst>
            </a:pPr>
            <a:r>
              <a:rPr sz="750" spc="50" dirty="0">
                <a:latin typeface="Arial"/>
                <a:cs typeface="Arial"/>
              </a:rPr>
              <a:t>Yes	</a:t>
            </a:r>
            <a:r>
              <a:rPr sz="750" spc="5" dirty="0">
                <a:latin typeface="Arial"/>
                <a:cs typeface="Arial"/>
              </a:rPr>
              <a:t>5 </a:t>
            </a:r>
            <a:r>
              <a:rPr sz="750" spc="50" dirty="0">
                <a:latin typeface="Arial"/>
                <a:cs typeface="Arial"/>
              </a:rPr>
              <a:t>business</a:t>
            </a:r>
            <a:r>
              <a:rPr sz="750" spc="-70" dirty="0">
                <a:latin typeface="Arial"/>
                <a:cs typeface="Arial"/>
              </a:rPr>
              <a:t> </a:t>
            </a:r>
            <a:r>
              <a:rPr sz="750" spc="45" dirty="0">
                <a:latin typeface="Arial"/>
                <a:cs typeface="Arial"/>
              </a:rPr>
              <a:t>days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603250" indent="86360">
              <a:lnSpc>
                <a:spcPts val="860"/>
              </a:lnSpc>
            </a:pPr>
            <a:r>
              <a:rPr sz="750" spc="55" dirty="0">
                <a:latin typeface="Arial"/>
                <a:cs typeface="Arial"/>
              </a:rPr>
              <a:t>Send </a:t>
            </a:r>
            <a:r>
              <a:rPr sz="750" spc="60" dirty="0">
                <a:latin typeface="Arial"/>
                <a:cs typeface="Arial"/>
              </a:rPr>
              <a:t>acknowledgem </a:t>
            </a:r>
            <a:r>
              <a:rPr sz="750" spc="45" dirty="0">
                <a:latin typeface="Arial"/>
                <a:cs typeface="Arial"/>
              </a:rPr>
              <a:t>ent  </a:t>
            </a:r>
            <a:r>
              <a:rPr sz="750" spc="40" dirty="0">
                <a:latin typeface="Arial"/>
                <a:cs typeface="Arial"/>
              </a:rPr>
              <a:t>letter </a:t>
            </a:r>
            <a:r>
              <a:rPr sz="750" spc="45" dirty="0">
                <a:latin typeface="Arial"/>
                <a:cs typeface="Arial"/>
              </a:rPr>
              <a:t>and </a:t>
            </a:r>
            <a:r>
              <a:rPr sz="750" spc="50" dirty="0">
                <a:latin typeface="Arial"/>
                <a:cs typeface="Arial"/>
              </a:rPr>
              <a:t>copy </a:t>
            </a:r>
            <a:r>
              <a:rPr sz="750" spc="30" dirty="0">
                <a:latin typeface="Arial"/>
                <a:cs typeface="Arial"/>
              </a:rPr>
              <a:t>of </a:t>
            </a:r>
            <a:r>
              <a:rPr sz="750" spc="40" dirty="0">
                <a:latin typeface="Arial"/>
                <a:cs typeface="Arial"/>
              </a:rPr>
              <a:t>com</a:t>
            </a:r>
            <a:r>
              <a:rPr sz="750" spc="-5" dirty="0">
                <a:latin typeface="Arial"/>
                <a:cs typeface="Arial"/>
              </a:rPr>
              <a:t> </a:t>
            </a:r>
            <a:r>
              <a:rPr sz="750" spc="40" dirty="0">
                <a:latin typeface="Arial"/>
                <a:cs typeface="Arial"/>
              </a:rPr>
              <a:t>plaint</a:t>
            </a:r>
            <a:endParaRPr sz="75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274128" y="4335932"/>
            <a:ext cx="1732914" cy="864235"/>
          </a:xfrm>
          <a:custGeom>
            <a:avLst/>
            <a:gdLst/>
            <a:ahLst/>
            <a:cxnLst/>
            <a:rect l="l" t="t" r="r" b="b"/>
            <a:pathLst>
              <a:path w="1732914" h="864235">
                <a:moveTo>
                  <a:pt x="1732650" y="431261"/>
                </a:moveTo>
                <a:lnTo>
                  <a:pt x="867095" y="0"/>
                </a:lnTo>
                <a:lnTo>
                  <a:pt x="0" y="431261"/>
                </a:lnTo>
                <a:lnTo>
                  <a:pt x="867095" y="864031"/>
                </a:lnTo>
                <a:lnTo>
                  <a:pt x="1732650" y="4312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274142" y="4335938"/>
            <a:ext cx="1732914" cy="864235"/>
          </a:xfrm>
          <a:custGeom>
            <a:avLst/>
            <a:gdLst/>
            <a:ahLst/>
            <a:cxnLst/>
            <a:rect l="l" t="t" r="r" b="b"/>
            <a:pathLst>
              <a:path w="1732914" h="864235">
                <a:moveTo>
                  <a:pt x="867072" y="0"/>
                </a:moveTo>
                <a:lnTo>
                  <a:pt x="0" y="431252"/>
                </a:lnTo>
                <a:lnTo>
                  <a:pt x="867072" y="864030"/>
                </a:lnTo>
                <a:lnTo>
                  <a:pt x="1732639" y="431252"/>
                </a:lnTo>
                <a:lnTo>
                  <a:pt x="867072" y="0"/>
                </a:lnTo>
                <a:close/>
              </a:path>
            </a:pathLst>
          </a:custGeom>
          <a:ln w="648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4024557" y="4621440"/>
            <a:ext cx="516255" cy="1416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502920" algn="l"/>
              </a:tabLst>
            </a:pPr>
            <a:r>
              <a:rPr sz="75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715550" y="4510194"/>
            <a:ext cx="958850" cy="47370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>
              <a:lnSpc>
                <a:spcPct val="96900"/>
              </a:lnSpc>
              <a:spcBef>
                <a:spcPts val="135"/>
              </a:spcBef>
            </a:pPr>
            <a:r>
              <a:rPr sz="750" spc="50" dirty="0">
                <a:latin typeface="Arial"/>
                <a:cs typeface="Arial"/>
              </a:rPr>
              <a:t>Facts </a:t>
            </a:r>
            <a:r>
              <a:rPr sz="750" spc="5" dirty="0">
                <a:latin typeface="Arial"/>
                <a:cs typeface="Arial"/>
              </a:rPr>
              <a:t>&amp; </a:t>
            </a:r>
            <a:r>
              <a:rPr sz="750" spc="35" dirty="0">
                <a:latin typeface="Arial"/>
                <a:cs typeface="Arial"/>
              </a:rPr>
              <a:t>rem </a:t>
            </a:r>
            <a:r>
              <a:rPr sz="750" spc="45" dirty="0">
                <a:latin typeface="Arial"/>
                <a:cs typeface="Arial"/>
              </a:rPr>
              <a:t>edy  </a:t>
            </a:r>
            <a:r>
              <a:rPr sz="750" spc="40" dirty="0">
                <a:latin typeface="Arial"/>
                <a:cs typeface="Arial"/>
              </a:rPr>
              <a:t>clear </a:t>
            </a:r>
            <a:r>
              <a:rPr sz="750" spc="5" dirty="0">
                <a:latin typeface="Arial"/>
                <a:cs typeface="Arial"/>
              </a:rPr>
              <a:t>&amp; </a:t>
            </a:r>
            <a:r>
              <a:rPr sz="750" spc="50" dirty="0">
                <a:latin typeface="Arial"/>
                <a:cs typeface="Arial"/>
              </a:rPr>
              <a:t>easy? </a:t>
            </a:r>
            <a:r>
              <a:rPr sz="750" spc="45" dirty="0">
                <a:latin typeface="Arial"/>
                <a:cs typeface="Arial"/>
              </a:rPr>
              <a:t>No  </a:t>
            </a:r>
            <a:r>
              <a:rPr sz="750" spc="40" dirty="0">
                <a:latin typeface="Arial"/>
                <a:cs typeface="Arial"/>
              </a:rPr>
              <a:t>statutorily </a:t>
            </a:r>
            <a:r>
              <a:rPr sz="750" spc="45" dirty="0">
                <a:latin typeface="Arial"/>
                <a:cs typeface="Arial"/>
              </a:rPr>
              <a:t>required  disciplinary</a:t>
            </a:r>
            <a:r>
              <a:rPr sz="750" spc="20" dirty="0">
                <a:latin typeface="Arial"/>
                <a:cs typeface="Arial"/>
              </a:rPr>
              <a:t> </a:t>
            </a:r>
            <a:r>
              <a:rPr sz="750" spc="45" dirty="0">
                <a:latin typeface="Arial"/>
                <a:cs typeface="Arial"/>
              </a:rPr>
              <a:t>action?</a:t>
            </a:r>
            <a:endParaRPr sz="7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029802" y="5294990"/>
            <a:ext cx="2426970" cy="2559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0"/>
              </a:spcBef>
            </a:pPr>
            <a:r>
              <a:rPr sz="750" b="1" spc="50" dirty="0">
                <a:latin typeface="Arial"/>
                <a:cs typeface="Arial"/>
              </a:rPr>
              <a:t>No,</a:t>
            </a:r>
            <a:r>
              <a:rPr sz="750" b="1" spc="75" dirty="0">
                <a:latin typeface="Arial"/>
                <a:cs typeface="Arial"/>
              </a:rPr>
              <a:t> </a:t>
            </a:r>
            <a:r>
              <a:rPr sz="750" b="1" spc="35" dirty="0">
                <a:latin typeface="Arial"/>
                <a:cs typeface="Arial"/>
              </a:rPr>
              <a:t>or…</a:t>
            </a:r>
            <a:endParaRPr sz="7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750" b="1" spc="60" dirty="0">
                <a:latin typeface="Arial"/>
                <a:cs typeface="Arial"/>
              </a:rPr>
              <a:t>Com </a:t>
            </a:r>
            <a:r>
              <a:rPr sz="750" b="1" spc="55" dirty="0">
                <a:latin typeface="Arial"/>
                <a:cs typeface="Arial"/>
              </a:rPr>
              <a:t>plainant </a:t>
            </a:r>
            <a:r>
              <a:rPr sz="750" b="1" spc="50" dirty="0">
                <a:latin typeface="Arial"/>
                <a:cs typeface="Arial"/>
              </a:rPr>
              <a:t>dissatisfaction </a:t>
            </a:r>
            <a:r>
              <a:rPr sz="750" b="1" spc="5" dirty="0">
                <a:latin typeface="Arial"/>
                <a:cs typeface="Arial"/>
              </a:rPr>
              <a:t>w </a:t>
            </a:r>
            <a:r>
              <a:rPr sz="750" b="1" spc="25" dirty="0">
                <a:latin typeface="Arial"/>
                <a:cs typeface="Arial"/>
              </a:rPr>
              <a:t>ith</a:t>
            </a:r>
            <a:r>
              <a:rPr sz="750" b="1" spc="-120" dirty="0">
                <a:latin typeface="Arial"/>
                <a:cs typeface="Arial"/>
              </a:rPr>
              <a:t> </a:t>
            </a:r>
            <a:r>
              <a:rPr sz="750" b="1" spc="50" dirty="0">
                <a:latin typeface="Arial"/>
                <a:cs typeface="Arial"/>
              </a:rPr>
              <a:t>intervention</a:t>
            </a:r>
            <a:endParaRPr sz="7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472228" y="5678470"/>
            <a:ext cx="1458595" cy="314325"/>
          </a:xfrm>
          <a:prstGeom prst="rect">
            <a:avLst/>
          </a:prstGeom>
          <a:solidFill>
            <a:srgbClr val="FFFFFF"/>
          </a:solidFill>
          <a:ln w="6348">
            <a:solidFill>
              <a:srgbClr val="000000"/>
            </a:solidFill>
          </a:ln>
        </p:spPr>
        <p:txBody>
          <a:bodyPr vert="horz" wrap="square" lIns="0" tIns="81915" rIns="0" bIns="0" rtlCol="0">
            <a:spAutoFit/>
          </a:bodyPr>
          <a:lstStyle/>
          <a:p>
            <a:pPr marL="150495">
              <a:lnSpc>
                <a:spcPct val="100000"/>
              </a:lnSpc>
              <a:spcBef>
                <a:spcPts val="645"/>
              </a:spcBef>
            </a:pPr>
            <a:r>
              <a:rPr sz="950" b="1" spc="80" dirty="0">
                <a:latin typeface="Arial"/>
                <a:cs typeface="Arial"/>
              </a:rPr>
              <a:t>INVESTIG</a:t>
            </a:r>
            <a:r>
              <a:rPr sz="950" b="1" spc="-155" dirty="0">
                <a:latin typeface="Arial"/>
                <a:cs typeface="Arial"/>
              </a:rPr>
              <a:t> </a:t>
            </a:r>
            <a:r>
              <a:rPr sz="950" b="1" spc="80" dirty="0">
                <a:latin typeface="Arial"/>
                <a:cs typeface="Arial"/>
              </a:rPr>
              <a:t>ATION*</a:t>
            </a:r>
            <a:endParaRPr sz="95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133591" y="4000682"/>
            <a:ext cx="0" cy="248920"/>
          </a:xfrm>
          <a:custGeom>
            <a:avLst/>
            <a:gdLst/>
            <a:ahLst/>
            <a:cxnLst/>
            <a:rect l="l" t="t" r="r" b="b"/>
            <a:pathLst>
              <a:path h="248920">
                <a:moveTo>
                  <a:pt x="0" y="0"/>
                </a:moveTo>
                <a:lnTo>
                  <a:pt x="0" y="248394"/>
                </a:lnTo>
              </a:path>
            </a:pathLst>
          </a:custGeom>
          <a:ln w="7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95503" y="4247555"/>
            <a:ext cx="78105" cy="68580"/>
          </a:xfrm>
          <a:custGeom>
            <a:avLst/>
            <a:gdLst/>
            <a:ahLst/>
            <a:cxnLst/>
            <a:rect l="l" t="t" r="r" b="b"/>
            <a:pathLst>
              <a:path w="78105" h="68579">
                <a:moveTo>
                  <a:pt x="77708" y="0"/>
                </a:moveTo>
                <a:lnTo>
                  <a:pt x="0" y="0"/>
                </a:lnTo>
                <a:lnTo>
                  <a:pt x="39624" y="68564"/>
                </a:lnTo>
                <a:lnTo>
                  <a:pt x="777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2655101" y="6387067"/>
            <a:ext cx="1001394" cy="312420"/>
          </a:xfrm>
          <a:prstGeom prst="rect">
            <a:avLst/>
          </a:prstGeom>
          <a:solidFill>
            <a:srgbClr val="FFFFFF"/>
          </a:solidFill>
          <a:ln w="6405">
            <a:solidFill>
              <a:srgbClr val="000000"/>
            </a:solidFill>
          </a:ln>
        </p:spPr>
        <p:txBody>
          <a:bodyPr vert="horz" wrap="square" lIns="0" tIns="23495" rIns="0" bIns="0" rtlCol="0">
            <a:spAutoFit/>
          </a:bodyPr>
          <a:lstStyle/>
          <a:p>
            <a:pPr marL="269240" marR="267970" indent="8890">
              <a:lnSpc>
                <a:spcPct val="101299"/>
              </a:lnSpc>
              <a:spcBef>
                <a:spcPts val="185"/>
              </a:spcBef>
            </a:pPr>
            <a:r>
              <a:rPr sz="750" b="1" spc="85" dirty="0">
                <a:latin typeface="Arial"/>
                <a:cs typeface="Arial"/>
              </a:rPr>
              <a:t>S</a:t>
            </a:r>
            <a:r>
              <a:rPr sz="750" b="1" spc="80" dirty="0">
                <a:latin typeface="Arial"/>
                <a:cs typeface="Arial"/>
              </a:rPr>
              <a:t>T</a:t>
            </a:r>
            <a:r>
              <a:rPr sz="750" b="1" spc="65" dirty="0">
                <a:latin typeface="Arial"/>
                <a:cs typeface="Arial"/>
              </a:rPr>
              <a:t>A</a:t>
            </a:r>
            <a:r>
              <a:rPr sz="750" b="1" spc="80" dirty="0">
                <a:latin typeface="Arial"/>
                <a:cs typeface="Arial"/>
              </a:rPr>
              <a:t>T</a:t>
            </a:r>
            <a:r>
              <a:rPr sz="750" b="1" spc="90" dirty="0">
                <a:latin typeface="Arial"/>
                <a:cs typeface="Arial"/>
              </a:rPr>
              <a:t>U</a:t>
            </a:r>
            <a:r>
              <a:rPr sz="750" b="1" dirty="0">
                <a:latin typeface="Arial"/>
                <a:cs typeface="Arial"/>
              </a:rPr>
              <a:t>S  </a:t>
            </a:r>
            <a:r>
              <a:rPr sz="750" b="1" spc="65" dirty="0">
                <a:latin typeface="Arial"/>
                <a:cs typeface="Arial"/>
              </a:rPr>
              <a:t>REPO  </a:t>
            </a:r>
            <a:r>
              <a:rPr sz="750" b="1" spc="40" dirty="0">
                <a:latin typeface="Arial"/>
                <a:cs typeface="Arial"/>
              </a:rPr>
              <a:t>RT</a:t>
            </a:r>
            <a:endParaRPr sz="75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930582" y="6387067"/>
            <a:ext cx="1003300" cy="312420"/>
          </a:xfrm>
          <a:prstGeom prst="rect">
            <a:avLst/>
          </a:prstGeom>
          <a:solidFill>
            <a:srgbClr val="FFFFFF"/>
          </a:solidFill>
          <a:ln w="6405">
            <a:solidFill>
              <a:srgbClr val="000000"/>
            </a:solidFill>
          </a:ln>
        </p:spPr>
        <p:txBody>
          <a:bodyPr vert="horz" wrap="square" lIns="0" tIns="23495" rIns="0" bIns="0" rtlCol="0">
            <a:spAutoFit/>
          </a:bodyPr>
          <a:lstStyle/>
          <a:p>
            <a:pPr marL="271145" marR="267970" indent="7620">
              <a:lnSpc>
                <a:spcPct val="101299"/>
              </a:lnSpc>
              <a:spcBef>
                <a:spcPts val="185"/>
              </a:spcBef>
            </a:pPr>
            <a:r>
              <a:rPr sz="750" b="1" spc="85" dirty="0">
                <a:latin typeface="Arial"/>
                <a:cs typeface="Arial"/>
              </a:rPr>
              <a:t>S</a:t>
            </a:r>
            <a:r>
              <a:rPr sz="750" b="1" spc="90" dirty="0">
                <a:latin typeface="Arial"/>
                <a:cs typeface="Arial"/>
              </a:rPr>
              <a:t>T</a:t>
            </a:r>
            <a:r>
              <a:rPr sz="750" b="1" spc="65" dirty="0">
                <a:latin typeface="Arial"/>
                <a:cs typeface="Arial"/>
              </a:rPr>
              <a:t>AT</a:t>
            </a:r>
            <a:r>
              <a:rPr sz="750" b="1" spc="5" dirty="0">
                <a:latin typeface="Arial"/>
                <a:cs typeface="Arial"/>
              </a:rPr>
              <a:t>U</a:t>
            </a:r>
            <a:r>
              <a:rPr sz="750" b="1" spc="-114" dirty="0">
                <a:latin typeface="Arial"/>
                <a:cs typeface="Arial"/>
              </a:rPr>
              <a:t> </a:t>
            </a:r>
            <a:r>
              <a:rPr sz="750" b="1" spc="5" dirty="0">
                <a:latin typeface="Arial"/>
                <a:cs typeface="Arial"/>
              </a:rPr>
              <a:t>S </a:t>
            </a:r>
            <a:r>
              <a:rPr sz="750" b="1" spc="90" dirty="0">
                <a:latin typeface="Arial"/>
                <a:cs typeface="Arial"/>
              </a:rPr>
              <a:t>R</a:t>
            </a:r>
            <a:r>
              <a:rPr sz="750" b="1" spc="70" dirty="0">
                <a:latin typeface="Arial"/>
                <a:cs typeface="Arial"/>
              </a:rPr>
              <a:t>E</a:t>
            </a:r>
            <a:r>
              <a:rPr sz="750" b="1" spc="85" dirty="0">
                <a:latin typeface="Arial"/>
                <a:cs typeface="Arial"/>
              </a:rPr>
              <a:t>P</a:t>
            </a:r>
            <a:r>
              <a:rPr sz="750" b="1" spc="95" dirty="0">
                <a:latin typeface="Arial"/>
                <a:cs typeface="Arial"/>
              </a:rPr>
              <a:t>O</a:t>
            </a:r>
            <a:r>
              <a:rPr sz="750" b="1" spc="90" dirty="0">
                <a:latin typeface="Arial"/>
                <a:cs typeface="Arial"/>
              </a:rPr>
              <a:t>R</a:t>
            </a:r>
            <a:r>
              <a:rPr sz="750" b="1" spc="5" dirty="0">
                <a:latin typeface="Arial"/>
                <a:cs typeface="Arial"/>
              </a:rPr>
              <a:t>T</a:t>
            </a:r>
            <a:endParaRPr sz="7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207585" y="6387067"/>
            <a:ext cx="1092835" cy="391795"/>
          </a:xfrm>
          <a:prstGeom prst="rect">
            <a:avLst/>
          </a:prstGeom>
          <a:solidFill>
            <a:srgbClr val="FFFFFF"/>
          </a:solidFill>
          <a:ln w="6437">
            <a:solidFill>
              <a:srgbClr val="000000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123189" marR="123825" indent="3810" algn="ctr">
              <a:lnSpc>
                <a:spcPts val="880"/>
              </a:lnSpc>
              <a:spcBef>
                <a:spcPts val="240"/>
              </a:spcBef>
            </a:pPr>
            <a:r>
              <a:rPr sz="750" b="1" spc="65" dirty="0">
                <a:latin typeface="Arial"/>
                <a:cs typeface="Arial"/>
              </a:rPr>
              <a:t>REPO </a:t>
            </a:r>
            <a:r>
              <a:rPr sz="750" b="1" spc="40" dirty="0">
                <a:latin typeface="Arial"/>
                <a:cs typeface="Arial"/>
              </a:rPr>
              <a:t>RT </a:t>
            </a:r>
            <a:r>
              <a:rPr sz="750" b="1" spc="35" dirty="0">
                <a:latin typeface="Arial"/>
                <a:cs typeface="Arial"/>
              </a:rPr>
              <a:t>of  </a:t>
            </a:r>
            <a:r>
              <a:rPr sz="750" b="1" spc="60" dirty="0">
                <a:latin typeface="Arial"/>
                <a:cs typeface="Arial"/>
              </a:rPr>
              <a:t>INVESTIG  </a:t>
            </a:r>
            <a:r>
              <a:rPr sz="750" b="1" spc="50" dirty="0">
                <a:latin typeface="Arial"/>
                <a:cs typeface="Arial"/>
              </a:rPr>
              <a:t>ATIVE  </a:t>
            </a:r>
            <a:r>
              <a:rPr sz="750" b="1" spc="65" dirty="0">
                <a:latin typeface="Arial"/>
                <a:cs typeface="Arial"/>
              </a:rPr>
              <a:t>FINDINGS</a:t>
            </a:r>
            <a:endParaRPr sz="7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660520" y="4498983"/>
            <a:ext cx="1184275" cy="471170"/>
          </a:xfrm>
          <a:prstGeom prst="rect">
            <a:avLst/>
          </a:prstGeom>
          <a:solidFill>
            <a:srgbClr val="FFFFFF"/>
          </a:solidFill>
          <a:ln w="6465">
            <a:solidFill>
              <a:srgbClr val="000000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93980" marR="91440" algn="ctr">
              <a:lnSpc>
                <a:spcPct val="96700"/>
              </a:lnSpc>
              <a:spcBef>
                <a:spcPts val="260"/>
              </a:spcBef>
            </a:pPr>
            <a:r>
              <a:rPr sz="750" spc="40" dirty="0">
                <a:latin typeface="Arial"/>
                <a:cs typeface="Arial"/>
              </a:rPr>
              <a:t>To act</a:t>
            </a:r>
            <a:r>
              <a:rPr sz="750" spc="80" dirty="0">
                <a:latin typeface="Arial"/>
                <a:cs typeface="Arial"/>
              </a:rPr>
              <a:t> </a:t>
            </a:r>
            <a:r>
              <a:rPr sz="750" spc="35" dirty="0">
                <a:latin typeface="Arial"/>
                <a:cs typeface="Arial"/>
              </a:rPr>
              <a:t>on</a:t>
            </a:r>
            <a:r>
              <a:rPr sz="750" spc="60" dirty="0">
                <a:latin typeface="Arial"/>
                <a:cs typeface="Arial"/>
              </a:rPr>
              <a:t> </a:t>
            </a:r>
            <a:r>
              <a:rPr sz="750" spc="45" dirty="0">
                <a:latin typeface="Arial"/>
                <a:cs typeface="Arial"/>
              </a:rPr>
              <a:t>recipient’s </a:t>
            </a:r>
            <a:r>
              <a:rPr sz="750" dirty="0">
                <a:latin typeface="Arial"/>
                <a:cs typeface="Arial"/>
              </a:rPr>
              <a:t> </a:t>
            </a:r>
            <a:r>
              <a:rPr sz="750" spc="45" dirty="0">
                <a:latin typeface="Arial"/>
                <a:cs typeface="Arial"/>
              </a:rPr>
              <a:t>behalf </a:t>
            </a:r>
            <a:r>
              <a:rPr sz="750" spc="20" dirty="0">
                <a:latin typeface="Arial"/>
                <a:cs typeface="Arial"/>
              </a:rPr>
              <a:t>to </a:t>
            </a:r>
            <a:r>
              <a:rPr sz="750" spc="45" dirty="0">
                <a:latin typeface="Arial"/>
                <a:cs typeface="Arial"/>
              </a:rPr>
              <a:t>resolve  com</a:t>
            </a:r>
            <a:r>
              <a:rPr sz="750" spc="-110" dirty="0">
                <a:latin typeface="Arial"/>
                <a:cs typeface="Arial"/>
              </a:rPr>
              <a:t> </a:t>
            </a:r>
            <a:r>
              <a:rPr sz="750" spc="40" dirty="0">
                <a:latin typeface="Arial"/>
                <a:cs typeface="Arial"/>
              </a:rPr>
              <a:t>plaint…</a:t>
            </a:r>
            <a:endParaRPr sz="75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505081" y="4727569"/>
            <a:ext cx="79375" cy="68580"/>
          </a:xfrm>
          <a:custGeom>
            <a:avLst/>
            <a:gdLst/>
            <a:ahLst/>
            <a:cxnLst/>
            <a:rect l="l" t="t" r="r" b="b"/>
            <a:pathLst>
              <a:path w="79375" h="68579">
                <a:moveTo>
                  <a:pt x="79248" y="33528"/>
                </a:moveTo>
                <a:lnTo>
                  <a:pt x="0" y="0"/>
                </a:lnTo>
                <a:lnTo>
                  <a:pt x="0" y="68580"/>
                </a:lnTo>
                <a:lnTo>
                  <a:pt x="79248" y="335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3901120" y="4277047"/>
            <a:ext cx="655955" cy="1416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b="1" spc="50" dirty="0">
                <a:latin typeface="Arial"/>
                <a:cs typeface="Arial"/>
              </a:rPr>
              <a:t>Intervention</a:t>
            </a:r>
            <a:endParaRPr sz="75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173891" y="4589442"/>
            <a:ext cx="211454" cy="1416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spc="85" dirty="0">
                <a:latin typeface="Arial"/>
                <a:cs typeface="Arial"/>
              </a:rPr>
              <a:t>Y</a:t>
            </a:r>
            <a:r>
              <a:rPr sz="750" spc="70" dirty="0">
                <a:latin typeface="Arial"/>
                <a:cs typeface="Arial"/>
              </a:rPr>
              <a:t>e</a:t>
            </a:r>
            <a:r>
              <a:rPr sz="750" spc="5" dirty="0">
                <a:latin typeface="Arial"/>
                <a:cs typeface="Arial"/>
              </a:rPr>
              <a:t>s</a:t>
            </a:r>
            <a:endParaRPr sz="75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862349" y="4508670"/>
            <a:ext cx="1590675" cy="2559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96520" algn="ctr">
              <a:lnSpc>
                <a:spcPct val="100000"/>
              </a:lnSpc>
              <a:spcBef>
                <a:spcPts val="110"/>
              </a:spcBef>
            </a:pPr>
            <a:r>
              <a:rPr sz="750" b="1" spc="55" dirty="0">
                <a:latin typeface="Arial"/>
                <a:cs typeface="Arial"/>
              </a:rPr>
              <a:t>Rem </a:t>
            </a:r>
            <a:r>
              <a:rPr sz="750" b="1" spc="50" dirty="0">
                <a:latin typeface="Arial"/>
                <a:cs typeface="Arial"/>
              </a:rPr>
              <a:t>edial </a:t>
            </a:r>
            <a:r>
              <a:rPr sz="750" b="1" spc="45" dirty="0">
                <a:latin typeface="Arial"/>
                <a:cs typeface="Arial"/>
              </a:rPr>
              <a:t>action</a:t>
            </a:r>
            <a:r>
              <a:rPr sz="750" b="1" spc="-45" dirty="0">
                <a:latin typeface="Arial"/>
                <a:cs typeface="Arial"/>
              </a:rPr>
              <a:t> </a:t>
            </a:r>
            <a:r>
              <a:rPr sz="750" b="1" spc="35" dirty="0">
                <a:latin typeface="Arial"/>
                <a:cs typeface="Arial"/>
              </a:rPr>
              <a:t>by</a:t>
            </a:r>
            <a:endParaRPr sz="7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tabLst>
                <a:tab pos="225425" algn="l"/>
                <a:tab pos="1564640" algn="l"/>
              </a:tabLst>
            </a:pPr>
            <a:r>
              <a:rPr sz="75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750" b="1" u="sng" spc="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RM</a:t>
            </a:r>
            <a:r>
              <a:rPr sz="750" b="1" spc="50" dirty="0">
                <a:latin typeface="Arial"/>
                <a:cs typeface="Arial"/>
              </a:rPr>
              <a:t> </a:t>
            </a:r>
            <a:r>
              <a:rPr sz="750" b="1" u="sng" spc="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HA </a:t>
            </a:r>
            <a:r>
              <a:rPr sz="750" b="1" u="sng" spc="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or</a:t>
            </a:r>
            <a:r>
              <a:rPr sz="750" b="1" u="sng" spc="-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750" b="1" u="sng" spc="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respondent	</a:t>
            </a:r>
            <a:endParaRPr sz="75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577213" y="4183540"/>
            <a:ext cx="1275715" cy="943610"/>
          </a:xfrm>
          <a:prstGeom prst="rect">
            <a:avLst/>
          </a:prstGeom>
          <a:solidFill>
            <a:srgbClr val="FFFFFF"/>
          </a:solidFill>
          <a:ln w="6712">
            <a:solidFill>
              <a:srgbClr val="00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77470" marR="330200">
              <a:lnSpc>
                <a:spcPts val="880"/>
              </a:lnSpc>
              <a:spcBef>
                <a:spcPts val="280"/>
              </a:spcBef>
            </a:pPr>
            <a:r>
              <a:rPr sz="750" spc="10" dirty="0">
                <a:latin typeface="Arial"/>
                <a:cs typeface="Arial"/>
              </a:rPr>
              <a:t>W </a:t>
            </a:r>
            <a:r>
              <a:rPr sz="750" spc="30" dirty="0">
                <a:latin typeface="Arial"/>
                <a:cs typeface="Arial"/>
              </a:rPr>
              <a:t>ritten </a:t>
            </a:r>
            <a:r>
              <a:rPr sz="750" spc="45" dirty="0">
                <a:latin typeface="Arial"/>
                <a:cs typeface="Arial"/>
              </a:rPr>
              <a:t>closure  </a:t>
            </a:r>
            <a:r>
              <a:rPr sz="750" spc="20" dirty="0">
                <a:latin typeface="Arial"/>
                <a:cs typeface="Arial"/>
              </a:rPr>
              <a:t>to </a:t>
            </a:r>
            <a:r>
              <a:rPr sz="750" spc="45" dirty="0">
                <a:latin typeface="Arial"/>
                <a:cs typeface="Arial"/>
              </a:rPr>
              <a:t>com</a:t>
            </a:r>
            <a:r>
              <a:rPr sz="750" spc="-135" dirty="0">
                <a:latin typeface="Arial"/>
                <a:cs typeface="Arial"/>
              </a:rPr>
              <a:t> </a:t>
            </a:r>
            <a:r>
              <a:rPr sz="750" spc="45" dirty="0">
                <a:latin typeface="Arial"/>
                <a:cs typeface="Arial"/>
              </a:rPr>
              <a:t>plainant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700">
              <a:latin typeface="Times New Roman"/>
              <a:cs typeface="Times New Roman"/>
            </a:endParaRPr>
          </a:p>
          <a:p>
            <a:pPr marL="77470">
              <a:lnSpc>
                <a:spcPct val="100000"/>
              </a:lnSpc>
              <a:spcBef>
                <a:spcPts val="5"/>
              </a:spcBef>
            </a:pPr>
            <a:r>
              <a:rPr sz="750" spc="45" dirty="0">
                <a:latin typeface="Arial"/>
                <a:cs typeface="Arial"/>
              </a:rPr>
              <a:t>Log</a:t>
            </a:r>
            <a:r>
              <a:rPr sz="750" spc="100" dirty="0">
                <a:latin typeface="Arial"/>
                <a:cs typeface="Arial"/>
              </a:rPr>
              <a:t> </a:t>
            </a:r>
            <a:r>
              <a:rPr sz="750" spc="45" dirty="0">
                <a:latin typeface="Arial"/>
                <a:cs typeface="Arial"/>
              </a:rPr>
              <a:t>Decision</a:t>
            </a:r>
            <a:endParaRPr sz="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750">
              <a:latin typeface="Times New Roman"/>
              <a:cs typeface="Times New Roman"/>
            </a:endParaRPr>
          </a:p>
          <a:p>
            <a:pPr marL="77470" marR="245110">
              <a:lnSpc>
                <a:spcPct val="96700"/>
              </a:lnSpc>
            </a:pPr>
            <a:r>
              <a:rPr sz="750" spc="15" dirty="0">
                <a:latin typeface="Arial"/>
                <a:cs typeface="Arial"/>
              </a:rPr>
              <a:t>If </a:t>
            </a:r>
            <a:r>
              <a:rPr sz="750" spc="50" dirty="0">
                <a:latin typeface="Arial"/>
                <a:cs typeface="Arial"/>
              </a:rPr>
              <a:t>substantiated,  docum </a:t>
            </a:r>
            <a:r>
              <a:rPr sz="750" spc="45" dirty="0">
                <a:latin typeface="Arial"/>
                <a:cs typeface="Arial"/>
              </a:rPr>
              <a:t>ent </a:t>
            </a:r>
            <a:r>
              <a:rPr sz="750" spc="35" dirty="0">
                <a:latin typeface="Arial"/>
                <a:cs typeface="Arial"/>
              </a:rPr>
              <a:t>rem  </a:t>
            </a:r>
            <a:r>
              <a:rPr sz="750" spc="45" dirty="0">
                <a:latin typeface="Arial"/>
                <a:cs typeface="Arial"/>
              </a:rPr>
              <a:t>edial</a:t>
            </a:r>
            <a:r>
              <a:rPr sz="750" spc="-5" dirty="0">
                <a:latin typeface="Arial"/>
                <a:cs typeface="Arial"/>
              </a:rPr>
              <a:t> </a:t>
            </a:r>
            <a:r>
              <a:rPr sz="750" spc="45" dirty="0">
                <a:latin typeface="Arial"/>
                <a:cs typeface="Arial"/>
              </a:rPr>
              <a:t>action</a:t>
            </a:r>
            <a:endParaRPr sz="75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437013" y="4727569"/>
            <a:ext cx="81280" cy="68580"/>
          </a:xfrm>
          <a:custGeom>
            <a:avLst/>
            <a:gdLst/>
            <a:ahLst/>
            <a:cxnLst/>
            <a:rect l="l" t="t" r="r" b="b"/>
            <a:pathLst>
              <a:path w="81279" h="68579">
                <a:moveTo>
                  <a:pt x="80772" y="33528"/>
                </a:moveTo>
                <a:lnTo>
                  <a:pt x="0" y="0"/>
                </a:lnTo>
                <a:lnTo>
                  <a:pt x="0" y="68580"/>
                </a:lnTo>
                <a:lnTo>
                  <a:pt x="80772" y="335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4113439" y="5678470"/>
            <a:ext cx="3736975" cy="314325"/>
          </a:xfrm>
          <a:prstGeom prst="rect">
            <a:avLst/>
          </a:prstGeom>
          <a:solidFill>
            <a:srgbClr val="FFFFFF"/>
          </a:solidFill>
          <a:ln w="6299">
            <a:solidFill>
              <a:srgbClr val="00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77470" marR="351155">
              <a:lnSpc>
                <a:spcPts val="880"/>
              </a:lnSpc>
              <a:spcBef>
                <a:spcPts val="280"/>
              </a:spcBef>
            </a:pPr>
            <a:r>
              <a:rPr sz="750" spc="30" dirty="0">
                <a:latin typeface="Arial"/>
                <a:cs typeface="Arial"/>
              </a:rPr>
              <a:t>*Im </a:t>
            </a:r>
            <a:r>
              <a:rPr sz="750" spc="5" dirty="0">
                <a:latin typeface="Arial"/>
                <a:cs typeface="Arial"/>
              </a:rPr>
              <a:t>m </a:t>
            </a:r>
            <a:r>
              <a:rPr sz="750" spc="45" dirty="0">
                <a:latin typeface="Arial"/>
                <a:cs typeface="Arial"/>
              </a:rPr>
              <a:t>ediate </a:t>
            </a:r>
            <a:r>
              <a:rPr sz="750" spc="35" dirty="0">
                <a:latin typeface="Arial"/>
                <a:cs typeface="Arial"/>
              </a:rPr>
              <a:t>initiation </a:t>
            </a:r>
            <a:r>
              <a:rPr sz="750" spc="5" dirty="0">
                <a:latin typeface="Arial"/>
                <a:cs typeface="Arial"/>
              </a:rPr>
              <a:t>if </a:t>
            </a:r>
            <a:r>
              <a:rPr sz="750" spc="50" dirty="0">
                <a:latin typeface="Arial"/>
                <a:cs typeface="Arial"/>
              </a:rPr>
              <a:t>abuse, </a:t>
            </a:r>
            <a:r>
              <a:rPr sz="750" spc="45" dirty="0">
                <a:latin typeface="Arial"/>
                <a:cs typeface="Arial"/>
              </a:rPr>
              <a:t>neglect serious </a:t>
            </a:r>
            <a:r>
              <a:rPr sz="750" spc="35" dirty="0">
                <a:latin typeface="Arial"/>
                <a:cs typeface="Arial"/>
              </a:rPr>
              <a:t>injury </a:t>
            </a:r>
            <a:r>
              <a:rPr sz="750" spc="30" dirty="0">
                <a:latin typeface="Arial"/>
                <a:cs typeface="Arial"/>
              </a:rPr>
              <a:t>or </a:t>
            </a:r>
            <a:r>
              <a:rPr sz="750" spc="45" dirty="0">
                <a:latin typeface="Arial"/>
                <a:cs typeface="Arial"/>
              </a:rPr>
              <a:t>death </a:t>
            </a:r>
            <a:r>
              <a:rPr sz="750" spc="50" dirty="0">
                <a:latin typeface="Arial"/>
                <a:cs typeface="Arial"/>
              </a:rPr>
              <a:t>where  </a:t>
            </a:r>
            <a:r>
              <a:rPr sz="750" spc="45" dirty="0">
                <a:latin typeface="Arial"/>
                <a:cs typeface="Arial"/>
              </a:rPr>
              <a:t>there </a:t>
            </a:r>
            <a:r>
              <a:rPr sz="750" spc="10" dirty="0">
                <a:latin typeface="Arial"/>
                <a:cs typeface="Arial"/>
              </a:rPr>
              <a:t>is </a:t>
            </a:r>
            <a:r>
              <a:rPr sz="750" spc="50" dirty="0">
                <a:latin typeface="Arial"/>
                <a:cs typeface="Arial"/>
              </a:rPr>
              <a:t>suspected </a:t>
            </a:r>
            <a:r>
              <a:rPr sz="750" spc="35" dirty="0">
                <a:latin typeface="Arial"/>
                <a:cs typeface="Arial"/>
              </a:rPr>
              <a:t>or </a:t>
            </a:r>
            <a:r>
              <a:rPr sz="750" spc="55" dirty="0">
                <a:latin typeface="Arial"/>
                <a:cs typeface="Arial"/>
              </a:rPr>
              <a:t>apparent </a:t>
            </a:r>
            <a:r>
              <a:rPr sz="750" spc="40" dirty="0">
                <a:latin typeface="Arial"/>
                <a:cs typeface="Arial"/>
              </a:rPr>
              <a:t>rights</a:t>
            </a:r>
            <a:r>
              <a:rPr sz="750" spc="85" dirty="0">
                <a:latin typeface="Arial"/>
                <a:cs typeface="Arial"/>
              </a:rPr>
              <a:t> </a:t>
            </a:r>
            <a:r>
              <a:rPr sz="750" spc="40" dirty="0">
                <a:latin typeface="Arial"/>
                <a:cs typeface="Arial"/>
              </a:rPr>
              <a:t>violation</a:t>
            </a:r>
            <a:endParaRPr sz="75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657819" y="6544026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65" y="0"/>
                </a:lnTo>
              </a:path>
            </a:pathLst>
          </a:custGeom>
          <a:ln w="62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851346" y="6510497"/>
            <a:ext cx="81280" cy="68580"/>
          </a:xfrm>
          <a:custGeom>
            <a:avLst/>
            <a:gdLst/>
            <a:ahLst/>
            <a:cxnLst/>
            <a:rect l="l" t="t" r="r" b="b"/>
            <a:pathLst>
              <a:path w="81279" h="68579">
                <a:moveTo>
                  <a:pt x="80772" y="33528"/>
                </a:moveTo>
                <a:lnTo>
                  <a:pt x="0" y="0"/>
                </a:lnTo>
                <a:lnTo>
                  <a:pt x="0" y="68580"/>
                </a:lnTo>
                <a:lnTo>
                  <a:pt x="80772" y="335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933284" y="6544026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02" y="0"/>
                </a:lnTo>
              </a:path>
            </a:pathLst>
          </a:custGeom>
          <a:ln w="62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128351" y="6510497"/>
            <a:ext cx="81280" cy="68580"/>
          </a:xfrm>
          <a:custGeom>
            <a:avLst/>
            <a:gdLst/>
            <a:ahLst/>
            <a:cxnLst/>
            <a:rect l="l" t="t" r="r" b="b"/>
            <a:pathLst>
              <a:path w="81279" h="68579">
                <a:moveTo>
                  <a:pt x="80756" y="33528"/>
                </a:moveTo>
                <a:lnTo>
                  <a:pt x="0" y="0"/>
                </a:lnTo>
                <a:lnTo>
                  <a:pt x="0" y="68580"/>
                </a:lnTo>
                <a:lnTo>
                  <a:pt x="80756" y="335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179313" y="6019812"/>
            <a:ext cx="0" cy="248920"/>
          </a:xfrm>
          <a:custGeom>
            <a:avLst/>
            <a:gdLst/>
            <a:ahLst/>
            <a:cxnLst/>
            <a:rect l="l" t="t" r="r" b="b"/>
            <a:pathLst>
              <a:path h="248920">
                <a:moveTo>
                  <a:pt x="0" y="0"/>
                </a:moveTo>
                <a:lnTo>
                  <a:pt x="0" y="248394"/>
                </a:lnTo>
              </a:path>
            </a:pathLst>
          </a:custGeom>
          <a:ln w="7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139699" y="6265164"/>
            <a:ext cx="79375" cy="68580"/>
          </a:xfrm>
          <a:custGeom>
            <a:avLst/>
            <a:gdLst/>
            <a:ahLst/>
            <a:cxnLst/>
            <a:rect l="l" t="t" r="r" b="b"/>
            <a:pathLst>
              <a:path w="79375" h="68579">
                <a:moveTo>
                  <a:pt x="79232" y="0"/>
                </a:moveTo>
                <a:lnTo>
                  <a:pt x="0" y="0"/>
                </a:lnTo>
                <a:lnTo>
                  <a:pt x="39608" y="68564"/>
                </a:lnTo>
                <a:lnTo>
                  <a:pt x="792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301731" y="6544026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81" y="0"/>
                </a:lnTo>
              </a:path>
            </a:pathLst>
          </a:custGeom>
          <a:ln w="62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495257" y="6510497"/>
            <a:ext cx="79375" cy="68580"/>
          </a:xfrm>
          <a:custGeom>
            <a:avLst/>
            <a:gdLst/>
            <a:ahLst/>
            <a:cxnLst/>
            <a:rect l="l" t="t" r="r" b="b"/>
            <a:pathLst>
              <a:path w="79375" h="68579">
                <a:moveTo>
                  <a:pt x="79248" y="33528"/>
                </a:moveTo>
                <a:lnTo>
                  <a:pt x="0" y="0"/>
                </a:lnTo>
                <a:lnTo>
                  <a:pt x="0" y="68580"/>
                </a:lnTo>
                <a:lnTo>
                  <a:pt x="79248" y="335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7497973" y="6510497"/>
            <a:ext cx="81280" cy="68580"/>
          </a:xfrm>
          <a:custGeom>
            <a:avLst/>
            <a:gdLst/>
            <a:ahLst/>
            <a:cxnLst/>
            <a:rect l="l" t="t" r="r" b="b"/>
            <a:pathLst>
              <a:path w="81279" h="68579">
                <a:moveTo>
                  <a:pt x="80772" y="33528"/>
                </a:moveTo>
                <a:lnTo>
                  <a:pt x="0" y="0"/>
                </a:lnTo>
                <a:lnTo>
                  <a:pt x="0" y="68580"/>
                </a:lnTo>
                <a:lnTo>
                  <a:pt x="80772" y="335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7668646" y="6339825"/>
            <a:ext cx="1003300" cy="393700"/>
          </a:xfrm>
          <a:custGeom>
            <a:avLst/>
            <a:gdLst/>
            <a:ahLst/>
            <a:cxnLst/>
            <a:rect l="l" t="t" r="r" b="b"/>
            <a:pathLst>
              <a:path w="1003300" h="393700">
                <a:moveTo>
                  <a:pt x="1002700" y="344393"/>
                </a:moveTo>
                <a:lnTo>
                  <a:pt x="1002700" y="0"/>
                </a:lnTo>
                <a:lnTo>
                  <a:pt x="0" y="0"/>
                </a:lnTo>
                <a:lnTo>
                  <a:pt x="0" y="393161"/>
                </a:lnTo>
                <a:lnTo>
                  <a:pt x="877747" y="393161"/>
                </a:lnTo>
                <a:lnTo>
                  <a:pt x="1002700" y="34439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546393" y="6684218"/>
            <a:ext cx="125095" cy="48895"/>
          </a:xfrm>
          <a:custGeom>
            <a:avLst/>
            <a:gdLst/>
            <a:ahLst/>
            <a:cxnLst/>
            <a:rect l="l" t="t" r="r" b="b"/>
            <a:pathLst>
              <a:path w="125095" h="48895">
                <a:moveTo>
                  <a:pt x="124952" y="0"/>
                </a:moveTo>
                <a:lnTo>
                  <a:pt x="91440" y="6096"/>
                </a:lnTo>
                <a:lnTo>
                  <a:pt x="77724" y="6096"/>
                </a:lnTo>
                <a:lnTo>
                  <a:pt x="65532" y="7620"/>
                </a:lnTo>
                <a:lnTo>
                  <a:pt x="54864" y="7620"/>
                </a:lnTo>
                <a:lnTo>
                  <a:pt x="45720" y="6096"/>
                </a:lnTo>
                <a:lnTo>
                  <a:pt x="38100" y="4572"/>
                </a:lnTo>
                <a:lnTo>
                  <a:pt x="32004" y="1524"/>
                </a:lnTo>
                <a:lnTo>
                  <a:pt x="0" y="48768"/>
                </a:lnTo>
                <a:lnTo>
                  <a:pt x="124952" y="0"/>
                </a:lnTo>
                <a:close/>
              </a:path>
            </a:pathLst>
          </a:custGeom>
          <a:solidFill>
            <a:srgbClr val="CDCDC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668641" y="6339831"/>
            <a:ext cx="1003300" cy="393700"/>
          </a:xfrm>
          <a:custGeom>
            <a:avLst/>
            <a:gdLst/>
            <a:ahLst/>
            <a:cxnLst/>
            <a:rect l="l" t="t" r="r" b="b"/>
            <a:pathLst>
              <a:path w="1003300" h="393700">
                <a:moveTo>
                  <a:pt x="0" y="0"/>
                </a:moveTo>
                <a:lnTo>
                  <a:pt x="0" y="393153"/>
                </a:lnTo>
                <a:lnTo>
                  <a:pt x="877754" y="393153"/>
                </a:lnTo>
                <a:lnTo>
                  <a:pt x="1002701" y="344391"/>
                </a:lnTo>
                <a:lnTo>
                  <a:pt x="1002701" y="0"/>
                </a:lnTo>
                <a:lnTo>
                  <a:pt x="0" y="0"/>
                </a:lnTo>
                <a:close/>
              </a:path>
            </a:pathLst>
          </a:custGeom>
          <a:ln w="642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546396" y="6684223"/>
            <a:ext cx="125095" cy="48895"/>
          </a:xfrm>
          <a:custGeom>
            <a:avLst/>
            <a:gdLst/>
            <a:ahLst/>
            <a:cxnLst/>
            <a:rect l="l" t="t" r="r" b="b"/>
            <a:pathLst>
              <a:path w="125095" h="48895">
                <a:moveTo>
                  <a:pt x="0" y="48761"/>
                </a:moveTo>
                <a:lnTo>
                  <a:pt x="31997" y="1525"/>
                </a:lnTo>
                <a:lnTo>
                  <a:pt x="38099" y="4575"/>
                </a:lnTo>
                <a:lnTo>
                  <a:pt x="45722" y="6086"/>
                </a:lnTo>
                <a:lnTo>
                  <a:pt x="54850" y="7611"/>
                </a:lnTo>
                <a:lnTo>
                  <a:pt x="65516" y="7611"/>
                </a:lnTo>
                <a:lnTo>
                  <a:pt x="77719" y="6086"/>
                </a:lnTo>
                <a:lnTo>
                  <a:pt x="91428" y="6086"/>
                </a:lnTo>
                <a:lnTo>
                  <a:pt x="108195" y="3050"/>
                </a:lnTo>
                <a:lnTo>
                  <a:pt x="124947" y="0"/>
                </a:lnTo>
              </a:path>
            </a:pathLst>
          </a:custGeom>
          <a:ln w="64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7870809" y="6395229"/>
            <a:ext cx="589915" cy="2559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67310" marR="5080" indent="-55244">
              <a:lnSpc>
                <a:spcPct val="100000"/>
              </a:lnSpc>
              <a:spcBef>
                <a:spcPts val="110"/>
              </a:spcBef>
            </a:pPr>
            <a:r>
              <a:rPr sz="750" b="1" spc="55" dirty="0">
                <a:latin typeface="Arial"/>
                <a:cs typeface="Arial"/>
              </a:rPr>
              <a:t>SUM</a:t>
            </a:r>
            <a:r>
              <a:rPr sz="750" b="1" spc="-145" dirty="0">
                <a:latin typeface="Arial"/>
                <a:cs typeface="Arial"/>
              </a:rPr>
              <a:t> </a:t>
            </a:r>
            <a:r>
              <a:rPr sz="750" b="1" spc="5" dirty="0">
                <a:latin typeface="Arial"/>
                <a:cs typeface="Arial"/>
              </a:rPr>
              <a:t>M</a:t>
            </a:r>
            <a:r>
              <a:rPr sz="750" b="1" spc="-130" dirty="0">
                <a:latin typeface="Arial"/>
                <a:cs typeface="Arial"/>
              </a:rPr>
              <a:t> </a:t>
            </a:r>
            <a:r>
              <a:rPr sz="750" b="1" spc="50" dirty="0">
                <a:latin typeface="Arial"/>
                <a:cs typeface="Arial"/>
              </a:rPr>
              <a:t>ARY  </a:t>
            </a:r>
            <a:r>
              <a:rPr sz="750" b="1" spc="65" dirty="0">
                <a:latin typeface="Arial"/>
                <a:cs typeface="Arial"/>
              </a:rPr>
              <a:t>REPO</a:t>
            </a:r>
            <a:r>
              <a:rPr sz="750" b="1" spc="-125" dirty="0">
                <a:latin typeface="Arial"/>
                <a:cs typeface="Arial"/>
              </a:rPr>
              <a:t> </a:t>
            </a:r>
            <a:r>
              <a:rPr sz="750" b="1" spc="40" dirty="0">
                <a:latin typeface="Arial"/>
                <a:cs typeface="Arial"/>
              </a:rPr>
              <a:t>RT</a:t>
            </a:r>
            <a:endParaRPr sz="75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898418" y="6791431"/>
            <a:ext cx="407670" cy="1416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spc="35" dirty="0">
                <a:latin typeface="Arial"/>
                <a:cs typeface="Arial"/>
              </a:rPr>
              <a:t>30</a:t>
            </a:r>
            <a:r>
              <a:rPr sz="750" spc="40" dirty="0">
                <a:latin typeface="Arial"/>
                <a:cs typeface="Arial"/>
              </a:rPr>
              <a:t> </a:t>
            </a:r>
            <a:r>
              <a:rPr sz="750" spc="45" dirty="0">
                <a:latin typeface="Arial"/>
                <a:cs typeface="Arial"/>
              </a:rPr>
              <a:t>days</a:t>
            </a:r>
            <a:endParaRPr sz="75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173867" y="6791431"/>
            <a:ext cx="409575" cy="1416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spc="35" dirty="0">
                <a:latin typeface="Arial"/>
                <a:cs typeface="Arial"/>
              </a:rPr>
              <a:t>60 </a:t>
            </a:r>
            <a:r>
              <a:rPr sz="750" spc="50" dirty="0">
                <a:latin typeface="Arial"/>
                <a:cs typeface="Arial"/>
              </a:rPr>
              <a:t>days</a:t>
            </a:r>
            <a:endParaRPr sz="75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542274" y="6791431"/>
            <a:ext cx="407670" cy="1416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50" spc="30" dirty="0">
                <a:latin typeface="Arial"/>
                <a:cs typeface="Arial"/>
              </a:rPr>
              <a:t>90</a:t>
            </a:r>
            <a:r>
              <a:rPr sz="750" spc="50" dirty="0">
                <a:latin typeface="Arial"/>
                <a:cs typeface="Arial"/>
              </a:rPr>
              <a:t> </a:t>
            </a:r>
            <a:r>
              <a:rPr sz="750" spc="45" dirty="0">
                <a:latin typeface="Arial"/>
                <a:cs typeface="Arial"/>
              </a:rPr>
              <a:t>days</a:t>
            </a:r>
            <a:endParaRPr sz="75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2377265" y="2180940"/>
            <a:ext cx="706554" cy="4121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354398" y="6228113"/>
            <a:ext cx="645577" cy="1685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745696" y="6194589"/>
            <a:ext cx="644042" cy="1686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097360" y="6194589"/>
            <a:ext cx="644058" cy="1686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6634946" y="6112910"/>
            <a:ext cx="878840" cy="67627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650" b="1" i="1" spc="50" dirty="0">
                <a:latin typeface="Arial"/>
                <a:cs typeface="Arial"/>
              </a:rPr>
              <a:t>10 </a:t>
            </a:r>
            <a:r>
              <a:rPr sz="650" b="1" i="1" spc="65" dirty="0">
                <a:latin typeface="Arial"/>
                <a:cs typeface="Arial"/>
              </a:rPr>
              <a:t>calendar</a:t>
            </a:r>
            <a:r>
              <a:rPr sz="650" b="1" i="1" spc="90" dirty="0">
                <a:latin typeface="Arial"/>
                <a:cs typeface="Arial"/>
              </a:rPr>
              <a:t> </a:t>
            </a:r>
            <a:r>
              <a:rPr sz="650" b="1" i="1" spc="65" dirty="0">
                <a:latin typeface="Arial"/>
                <a:cs typeface="Arial"/>
              </a:rPr>
              <a:t>days</a:t>
            </a:r>
            <a:endParaRPr sz="650">
              <a:latin typeface="Arial"/>
              <a:cs typeface="Arial"/>
            </a:endParaRPr>
          </a:p>
          <a:p>
            <a:pPr marL="194945">
              <a:lnSpc>
                <a:spcPct val="100000"/>
              </a:lnSpc>
              <a:spcBef>
                <a:spcPts val="445"/>
              </a:spcBef>
            </a:pPr>
            <a:r>
              <a:rPr sz="650" b="1" spc="100" dirty="0">
                <a:latin typeface="Arial"/>
                <a:cs typeface="Arial"/>
              </a:rPr>
              <a:t>R</a:t>
            </a:r>
            <a:r>
              <a:rPr sz="650" b="1" spc="80" dirty="0">
                <a:latin typeface="Arial"/>
                <a:cs typeface="Arial"/>
              </a:rPr>
              <a:t>e</a:t>
            </a:r>
            <a:r>
              <a:rPr sz="650" b="1" spc="30" dirty="0">
                <a:latin typeface="Arial"/>
                <a:cs typeface="Arial"/>
              </a:rPr>
              <a:t>m</a:t>
            </a:r>
            <a:r>
              <a:rPr sz="650" b="1" spc="-85" dirty="0">
                <a:latin typeface="Arial"/>
                <a:cs typeface="Arial"/>
              </a:rPr>
              <a:t> </a:t>
            </a:r>
            <a:r>
              <a:rPr sz="650" b="1" spc="65" dirty="0">
                <a:latin typeface="Arial"/>
                <a:cs typeface="Arial"/>
              </a:rPr>
              <a:t>e</a:t>
            </a:r>
            <a:r>
              <a:rPr sz="650" b="1" spc="90" dirty="0">
                <a:latin typeface="Arial"/>
                <a:cs typeface="Arial"/>
              </a:rPr>
              <a:t>d</a:t>
            </a:r>
            <a:r>
              <a:rPr sz="650" b="1" spc="35" dirty="0">
                <a:latin typeface="Arial"/>
                <a:cs typeface="Arial"/>
              </a:rPr>
              <a:t>i</a:t>
            </a:r>
            <a:r>
              <a:rPr sz="650" b="1" spc="90" dirty="0">
                <a:latin typeface="Arial"/>
                <a:cs typeface="Arial"/>
              </a:rPr>
              <a:t>a</a:t>
            </a:r>
            <a:r>
              <a:rPr sz="650" b="1" spc="10" dirty="0">
                <a:latin typeface="Arial"/>
                <a:cs typeface="Arial"/>
              </a:rPr>
              <a:t>l</a:t>
            </a:r>
            <a:endParaRPr sz="650">
              <a:latin typeface="Arial"/>
              <a:cs typeface="Arial"/>
            </a:endParaRPr>
          </a:p>
          <a:p>
            <a:pPr marL="30480">
              <a:lnSpc>
                <a:spcPct val="100000"/>
              </a:lnSpc>
              <a:spcBef>
                <a:spcPts val="45"/>
              </a:spcBef>
              <a:tabLst>
                <a:tab pos="194945" algn="l"/>
                <a:tab pos="865505" algn="l"/>
              </a:tabLst>
            </a:pPr>
            <a:r>
              <a:rPr sz="650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650" b="1" u="sng" spc="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action</a:t>
            </a:r>
            <a:r>
              <a:rPr sz="650" b="1" u="sng" spc="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650" b="1" u="sng" spc="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by	</a:t>
            </a:r>
            <a:endParaRPr sz="650">
              <a:latin typeface="Arial"/>
              <a:cs typeface="Arial"/>
            </a:endParaRPr>
          </a:p>
          <a:p>
            <a:pPr marL="194945" marR="129539">
              <a:lnSpc>
                <a:spcPct val="104600"/>
              </a:lnSpc>
              <a:spcBef>
                <a:spcPts val="219"/>
              </a:spcBef>
            </a:pPr>
            <a:r>
              <a:rPr sz="650" b="1" spc="65" dirty="0">
                <a:latin typeface="Arial"/>
                <a:cs typeface="Arial"/>
              </a:rPr>
              <a:t>RM </a:t>
            </a:r>
            <a:r>
              <a:rPr sz="650" b="1" spc="60" dirty="0">
                <a:latin typeface="Arial"/>
                <a:cs typeface="Arial"/>
              </a:rPr>
              <a:t>HA </a:t>
            </a:r>
            <a:r>
              <a:rPr sz="650" b="1" spc="50" dirty="0">
                <a:latin typeface="Arial"/>
                <a:cs typeface="Arial"/>
              </a:rPr>
              <a:t>or  r</a:t>
            </a:r>
            <a:r>
              <a:rPr sz="650" b="1" spc="65" dirty="0">
                <a:latin typeface="Arial"/>
                <a:cs typeface="Arial"/>
              </a:rPr>
              <a:t>e</a:t>
            </a:r>
            <a:r>
              <a:rPr sz="650" b="1" spc="80" dirty="0">
                <a:latin typeface="Arial"/>
                <a:cs typeface="Arial"/>
              </a:rPr>
              <a:t>s</a:t>
            </a:r>
            <a:r>
              <a:rPr sz="650" b="1" spc="90" dirty="0">
                <a:latin typeface="Arial"/>
                <a:cs typeface="Arial"/>
              </a:rPr>
              <a:t>p</a:t>
            </a:r>
            <a:r>
              <a:rPr sz="650" b="1" spc="80" dirty="0">
                <a:latin typeface="Arial"/>
                <a:cs typeface="Arial"/>
              </a:rPr>
              <a:t>o</a:t>
            </a:r>
            <a:r>
              <a:rPr sz="650" b="1" spc="90" dirty="0">
                <a:latin typeface="Arial"/>
                <a:cs typeface="Arial"/>
              </a:rPr>
              <a:t>nd</a:t>
            </a:r>
            <a:r>
              <a:rPr sz="650" b="1" spc="65" dirty="0">
                <a:latin typeface="Arial"/>
                <a:cs typeface="Arial"/>
              </a:rPr>
              <a:t>e</a:t>
            </a:r>
            <a:r>
              <a:rPr sz="650" b="1" spc="90" dirty="0">
                <a:latin typeface="Arial"/>
                <a:cs typeface="Arial"/>
              </a:rPr>
              <a:t>n</a:t>
            </a:r>
            <a:r>
              <a:rPr sz="650" b="1" spc="10" dirty="0">
                <a:latin typeface="Arial"/>
                <a:cs typeface="Arial"/>
              </a:rPr>
              <a:t>t</a:t>
            </a:r>
            <a:endParaRPr sz="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52525" algn="ctr">
              <a:lnSpc>
                <a:spcPct val="100000"/>
              </a:lnSpc>
              <a:spcBef>
                <a:spcPts val="100"/>
              </a:spcBef>
            </a:pPr>
            <a:r>
              <a:rPr spc="-80" dirty="0"/>
              <a:t>Taylor’s </a:t>
            </a:r>
            <a:r>
              <a:rPr dirty="0"/>
              <a:t>Special </a:t>
            </a:r>
            <a:r>
              <a:rPr spc="-5" dirty="0"/>
              <a:t>Care </a:t>
            </a:r>
            <a:r>
              <a:rPr spc="10" dirty="0"/>
              <a:t>Services,</a:t>
            </a:r>
            <a:r>
              <a:rPr spc="-10" dirty="0"/>
              <a:t> </a:t>
            </a:r>
            <a:r>
              <a:rPr dirty="0"/>
              <a:t>Inc.</a:t>
            </a:r>
          </a:p>
          <a:p>
            <a:pPr marL="1152525" algn="ctr">
              <a:lnSpc>
                <a:spcPct val="100000"/>
              </a:lnSpc>
            </a:pPr>
            <a:r>
              <a:rPr spc="-5" dirty="0"/>
              <a:t>Intro </a:t>
            </a:r>
            <a:r>
              <a:rPr dirty="0"/>
              <a:t>to Recipient</a:t>
            </a:r>
            <a:r>
              <a:rPr spc="-70" dirty="0"/>
              <a:t> </a:t>
            </a:r>
            <a:r>
              <a:rPr spc="-5" dirty="0"/>
              <a:t>Rights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837795" y="2084667"/>
            <a:ext cx="443103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Clr>
                <a:srgbClr val="996500"/>
              </a:buClr>
              <a:buFont typeface="Wingdings"/>
              <a:buChar char=""/>
              <a:tabLst>
                <a:tab pos="355600" algn="l"/>
              </a:tabLst>
            </a:pPr>
            <a:r>
              <a:rPr sz="3200" b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Incident </a:t>
            </a:r>
            <a:r>
              <a:rPr sz="3200" b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Reports</a:t>
            </a:r>
            <a:r>
              <a:rPr sz="3200" b="1" u="heavy" spc="-10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3200" b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(IR):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94952" y="2577497"/>
            <a:ext cx="6887209" cy="215900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575"/>
              </a:spcBef>
              <a:buClr>
                <a:srgbClr val="996500"/>
              </a:buClr>
              <a:buFont typeface="Trebuchet MS"/>
              <a:buChar char="-"/>
              <a:tabLst>
                <a:tab pos="299085" algn="l"/>
                <a:tab pos="299720" algn="l"/>
              </a:tabLst>
            </a:pPr>
            <a:r>
              <a:rPr sz="2000" b="1" dirty="0">
                <a:latin typeface="Trebuchet MS"/>
                <a:cs typeface="Trebuchet MS"/>
              </a:rPr>
              <a:t>Are completed </a:t>
            </a:r>
            <a:r>
              <a:rPr sz="2000" b="1" spc="-5" dirty="0">
                <a:latin typeface="Trebuchet MS"/>
                <a:cs typeface="Trebuchet MS"/>
              </a:rPr>
              <a:t>by</a:t>
            </a:r>
            <a:r>
              <a:rPr sz="2000" b="1" spc="-55" dirty="0">
                <a:latin typeface="Trebuchet MS"/>
                <a:cs typeface="Trebuchet MS"/>
              </a:rPr>
              <a:t> </a:t>
            </a:r>
            <a:r>
              <a:rPr sz="2000" b="1" spc="-75" dirty="0">
                <a:latin typeface="Trebuchet MS"/>
                <a:cs typeface="Trebuchet MS"/>
              </a:rPr>
              <a:t>STAFF.</a:t>
            </a:r>
            <a:endParaRPr sz="2000">
              <a:latin typeface="Trebuchet MS"/>
              <a:cs typeface="Trebuchet MS"/>
            </a:endParaRPr>
          </a:p>
          <a:p>
            <a:pPr marL="299085" indent="-286385">
              <a:lnSpc>
                <a:spcPct val="100000"/>
              </a:lnSpc>
              <a:spcBef>
                <a:spcPts val="480"/>
              </a:spcBef>
              <a:buClr>
                <a:srgbClr val="996500"/>
              </a:buClr>
              <a:buFont typeface="Trebuchet MS"/>
              <a:buChar char="-"/>
              <a:tabLst>
                <a:tab pos="299085" algn="l"/>
                <a:tab pos="299720" algn="l"/>
              </a:tabLst>
            </a:pPr>
            <a:r>
              <a:rPr sz="2000" b="1" dirty="0">
                <a:latin typeface="Trebuchet MS"/>
                <a:cs typeface="Trebuchet MS"/>
              </a:rPr>
              <a:t>Are completed for reporting </a:t>
            </a:r>
            <a:r>
              <a:rPr sz="2000" b="1" spc="-5" dirty="0">
                <a:latin typeface="Trebuchet MS"/>
                <a:cs typeface="Trebuchet MS"/>
              </a:rPr>
              <a:t>UNUSUAL</a:t>
            </a:r>
            <a:r>
              <a:rPr sz="2000" b="1" spc="-204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EVENTS.</a:t>
            </a:r>
            <a:endParaRPr sz="2000">
              <a:latin typeface="Trebuchet MS"/>
              <a:cs typeface="Trebuchet MS"/>
            </a:endParaRPr>
          </a:p>
          <a:p>
            <a:pPr marL="299085" indent="-286385">
              <a:lnSpc>
                <a:spcPct val="100000"/>
              </a:lnSpc>
              <a:spcBef>
                <a:spcPts val="480"/>
              </a:spcBef>
              <a:buClr>
                <a:srgbClr val="996500"/>
              </a:buClr>
              <a:buFont typeface="Trebuchet MS"/>
              <a:buChar char="-"/>
              <a:tabLst>
                <a:tab pos="299085" algn="l"/>
                <a:tab pos="299720" algn="l"/>
              </a:tabLst>
            </a:pPr>
            <a:r>
              <a:rPr sz="2000" b="1" spc="-5" dirty="0">
                <a:latin typeface="Trebuchet MS"/>
                <a:cs typeface="Trebuchet MS"/>
              </a:rPr>
              <a:t>Need to</a:t>
            </a:r>
            <a:r>
              <a:rPr sz="2000" b="1" spc="-1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be:</a:t>
            </a:r>
            <a:endParaRPr sz="2000">
              <a:latin typeface="Trebuchet MS"/>
              <a:cs typeface="Trebuchet MS"/>
            </a:endParaRPr>
          </a:p>
          <a:p>
            <a:pPr marL="469265">
              <a:lnSpc>
                <a:spcPct val="100000"/>
              </a:lnSpc>
              <a:spcBef>
                <a:spcPts val="480"/>
              </a:spcBef>
              <a:tabLst>
                <a:tab pos="697865" algn="l"/>
              </a:tabLst>
            </a:pPr>
            <a:r>
              <a:rPr sz="2000" dirty="0">
                <a:solidFill>
                  <a:srgbClr val="996500"/>
                </a:solidFill>
                <a:latin typeface="Trebuchet MS"/>
                <a:cs typeface="Trebuchet MS"/>
              </a:rPr>
              <a:t>-	</a:t>
            </a:r>
            <a:r>
              <a:rPr sz="2000" b="1" i="1" spc="-25" dirty="0">
                <a:latin typeface="Trebuchet MS"/>
                <a:cs typeface="Trebuchet MS"/>
              </a:rPr>
              <a:t>CLEAR/COMPLETE/CONSISE/TIMELY.</a:t>
            </a:r>
            <a:endParaRPr sz="2000">
              <a:latin typeface="Trebuchet MS"/>
              <a:cs typeface="Trebuchet MS"/>
            </a:endParaRPr>
          </a:p>
          <a:p>
            <a:pPr marL="299085" marR="5080" indent="-286385">
              <a:lnSpc>
                <a:spcPct val="100000"/>
              </a:lnSpc>
              <a:spcBef>
                <a:spcPts val="480"/>
              </a:spcBef>
              <a:buClr>
                <a:srgbClr val="996500"/>
              </a:buClr>
              <a:buFont typeface="Trebuchet MS"/>
              <a:buChar char="-"/>
              <a:tabLst>
                <a:tab pos="299085" algn="l"/>
                <a:tab pos="299720" algn="l"/>
              </a:tabLst>
            </a:pPr>
            <a:r>
              <a:rPr sz="2000" b="1" spc="-5" dirty="0">
                <a:latin typeface="Trebuchet MS"/>
                <a:cs typeface="Trebuchet MS"/>
              </a:rPr>
              <a:t>All IRs </a:t>
            </a:r>
            <a:r>
              <a:rPr sz="2000" b="1" dirty="0">
                <a:latin typeface="Trebuchet MS"/>
                <a:cs typeface="Trebuchet MS"/>
              </a:rPr>
              <a:t>need </a:t>
            </a:r>
            <a:r>
              <a:rPr sz="2000" b="1" spc="-5" dirty="0">
                <a:latin typeface="Trebuchet MS"/>
                <a:cs typeface="Trebuchet MS"/>
              </a:rPr>
              <a:t>to be </a:t>
            </a:r>
            <a:r>
              <a:rPr sz="2000" b="1" dirty="0">
                <a:latin typeface="Trebuchet MS"/>
                <a:cs typeface="Trebuchet MS"/>
              </a:rPr>
              <a:t>completed </a:t>
            </a:r>
            <a:r>
              <a:rPr sz="2000" b="1" spc="-5" dirty="0">
                <a:latin typeface="Trebuchet MS"/>
                <a:cs typeface="Trebuchet MS"/>
              </a:rPr>
              <a:t>by </a:t>
            </a:r>
            <a:r>
              <a:rPr sz="2000" b="1" dirty="0">
                <a:latin typeface="Trebuchet MS"/>
                <a:cs typeface="Trebuchet MS"/>
              </a:rPr>
              <a:t>the end of each shift</a:t>
            </a:r>
            <a:r>
              <a:rPr sz="2000" b="1" spc="-13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&amp;  mailed</a:t>
            </a:r>
            <a:r>
              <a:rPr sz="2000" b="1" spc="-20" dirty="0">
                <a:latin typeface="Trebuchet MS"/>
                <a:cs typeface="Trebuchet MS"/>
              </a:rPr>
              <a:t> </a:t>
            </a:r>
            <a:r>
              <a:rPr sz="2000" b="1" spc="-40" dirty="0">
                <a:latin typeface="Trebuchet MS"/>
                <a:cs typeface="Trebuchet MS"/>
              </a:rPr>
              <a:t>daily.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71180" y="2635387"/>
            <a:ext cx="2879725" cy="1619885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 marR="5080" indent="-635">
              <a:lnSpc>
                <a:spcPct val="102899"/>
              </a:lnSpc>
              <a:spcBef>
                <a:spcPts val="305"/>
              </a:spcBef>
            </a:pPr>
            <a:r>
              <a:rPr sz="2000" b="1" i="1" spc="-5" dirty="0">
                <a:latin typeface="Trebuchet MS"/>
                <a:cs typeface="Trebuchet MS"/>
              </a:rPr>
              <a:t>ARE </a:t>
            </a:r>
            <a:r>
              <a:rPr sz="2000" b="1" i="1" spc="-70" dirty="0">
                <a:latin typeface="Trebuchet MS"/>
                <a:cs typeface="Trebuchet MS"/>
              </a:rPr>
              <a:t>TO </a:t>
            </a:r>
            <a:r>
              <a:rPr sz="2000" b="1" i="1" dirty="0">
                <a:latin typeface="Trebuchet MS"/>
                <a:cs typeface="Trebuchet MS"/>
              </a:rPr>
              <a:t>BE </a:t>
            </a:r>
            <a:r>
              <a:rPr sz="2000" b="1" i="1" spc="-25" dirty="0">
                <a:latin typeface="Trebuchet MS"/>
                <a:cs typeface="Trebuchet MS"/>
              </a:rPr>
              <a:t>REPORTED  </a:t>
            </a:r>
            <a:r>
              <a:rPr sz="2000" b="1" i="1" spc="-55" dirty="0">
                <a:latin typeface="Trebuchet MS"/>
                <a:cs typeface="Trebuchet MS"/>
              </a:rPr>
              <a:t>IMMEDIATELY </a:t>
            </a:r>
            <a:r>
              <a:rPr sz="2000" b="1" i="1" dirty="0">
                <a:latin typeface="Trebuchet MS"/>
                <a:cs typeface="Trebuchet MS"/>
              </a:rPr>
              <a:t>BY  </a:t>
            </a:r>
            <a:r>
              <a:rPr sz="2000" b="1" i="1" spc="-5" dirty="0">
                <a:latin typeface="Trebuchet MS"/>
                <a:cs typeface="Trebuchet MS"/>
              </a:rPr>
              <a:t>PHONE, </a:t>
            </a:r>
            <a:r>
              <a:rPr sz="2000" b="1" i="1" spc="-100" dirty="0">
                <a:latin typeface="Trebuchet MS"/>
                <a:cs typeface="Trebuchet MS"/>
              </a:rPr>
              <a:t>FAX </a:t>
            </a:r>
            <a:r>
              <a:rPr sz="2000" b="1" i="1" spc="-5" dirty="0">
                <a:latin typeface="Trebuchet MS"/>
                <a:cs typeface="Trebuchet MS"/>
              </a:rPr>
              <a:t>AND PUT IN  THE MAIL WITHIN </a:t>
            </a:r>
            <a:r>
              <a:rPr sz="2000" b="1" i="1" dirty="0">
                <a:latin typeface="Trebuchet MS"/>
                <a:cs typeface="Trebuchet MS"/>
              </a:rPr>
              <a:t>24  </a:t>
            </a:r>
            <a:r>
              <a:rPr sz="2000" b="1" i="1" spc="-5" dirty="0">
                <a:latin typeface="Trebuchet MS"/>
                <a:cs typeface="Trebuchet MS"/>
              </a:rPr>
              <a:t>HRS.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54489" y="2821198"/>
            <a:ext cx="7853045" cy="1687195"/>
          </a:xfrm>
          <a:custGeom>
            <a:avLst/>
            <a:gdLst/>
            <a:ahLst/>
            <a:cxnLst/>
            <a:rect l="l" t="t" r="r" b="b"/>
            <a:pathLst>
              <a:path w="7853045" h="1687195">
                <a:moveTo>
                  <a:pt x="41148" y="843219"/>
                </a:moveTo>
                <a:lnTo>
                  <a:pt x="35052" y="841187"/>
                </a:lnTo>
                <a:lnTo>
                  <a:pt x="19812" y="839663"/>
                </a:lnTo>
                <a:lnTo>
                  <a:pt x="6096" y="838139"/>
                </a:lnTo>
                <a:lnTo>
                  <a:pt x="3048" y="838139"/>
                </a:lnTo>
                <a:lnTo>
                  <a:pt x="0" y="841187"/>
                </a:lnTo>
                <a:lnTo>
                  <a:pt x="0" y="845759"/>
                </a:lnTo>
                <a:lnTo>
                  <a:pt x="3048" y="848807"/>
                </a:lnTo>
                <a:lnTo>
                  <a:pt x="6096" y="848807"/>
                </a:lnTo>
                <a:lnTo>
                  <a:pt x="33528" y="845759"/>
                </a:lnTo>
                <a:lnTo>
                  <a:pt x="41148" y="843219"/>
                </a:lnTo>
                <a:close/>
              </a:path>
              <a:path w="7853045" h="1687195">
                <a:moveTo>
                  <a:pt x="284972" y="10668"/>
                </a:moveTo>
                <a:lnTo>
                  <a:pt x="284972" y="0"/>
                </a:lnTo>
                <a:lnTo>
                  <a:pt x="269732" y="1524"/>
                </a:lnTo>
                <a:lnTo>
                  <a:pt x="228584" y="12192"/>
                </a:lnTo>
                <a:lnTo>
                  <a:pt x="192008" y="33528"/>
                </a:lnTo>
                <a:lnTo>
                  <a:pt x="164576" y="64008"/>
                </a:lnTo>
                <a:lnTo>
                  <a:pt x="146288" y="102108"/>
                </a:lnTo>
                <a:lnTo>
                  <a:pt x="141716" y="131064"/>
                </a:lnTo>
                <a:lnTo>
                  <a:pt x="140192" y="144780"/>
                </a:lnTo>
                <a:lnTo>
                  <a:pt x="140192" y="717743"/>
                </a:lnTo>
                <a:lnTo>
                  <a:pt x="137144" y="731459"/>
                </a:lnTo>
                <a:lnTo>
                  <a:pt x="123444" y="768035"/>
                </a:lnTo>
                <a:lnTo>
                  <a:pt x="91440" y="807659"/>
                </a:lnTo>
                <a:lnTo>
                  <a:pt x="33528" y="836615"/>
                </a:lnTo>
                <a:lnTo>
                  <a:pt x="19812" y="838139"/>
                </a:lnTo>
                <a:lnTo>
                  <a:pt x="6096" y="838139"/>
                </a:lnTo>
                <a:lnTo>
                  <a:pt x="19812" y="839663"/>
                </a:lnTo>
                <a:lnTo>
                  <a:pt x="35052" y="841187"/>
                </a:lnTo>
                <a:lnTo>
                  <a:pt x="41148" y="843219"/>
                </a:lnTo>
                <a:lnTo>
                  <a:pt x="60960" y="836615"/>
                </a:lnTo>
                <a:lnTo>
                  <a:pt x="97536" y="815279"/>
                </a:lnTo>
                <a:lnTo>
                  <a:pt x="124952" y="784799"/>
                </a:lnTo>
                <a:lnTo>
                  <a:pt x="143240" y="746699"/>
                </a:lnTo>
                <a:lnTo>
                  <a:pt x="149336" y="719267"/>
                </a:lnTo>
                <a:lnTo>
                  <a:pt x="149336" y="144780"/>
                </a:lnTo>
                <a:lnTo>
                  <a:pt x="152384" y="117348"/>
                </a:lnTo>
                <a:lnTo>
                  <a:pt x="166100" y="80772"/>
                </a:lnTo>
                <a:lnTo>
                  <a:pt x="188960" y="48768"/>
                </a:lnTo>
                <a:lnTo>
                  <a:pt x="199628" y="41148"/>
                </a:lnTo>
                <a:lnTo>
                  <a:pt x="208772" y="33528"/>
                </a:lnTo>
                <a:lnTo>
                  <a:pt x="220964" y="25908"/>
                </a:lnTo>
                <a:lnTo>
                  <a:pt x="233156" y="19812"/>
                </a:lnTo>
                <a:lnTo>
                  <a:pt x="245348" y="16764"/>
                </a:lnTo>
                <a:lnTo>
                  <a:pt x="257540" y="12192"/>
                </a:lnTo>
                <a:lnTo>
                  <a:pt x="271256" y="10668"/>
                </a:lnTo>
                <a:lnTo>
                  <a:pt x="284972" y="10668"/>
                </a:lnTo>
                <a:close/>
              </a:path>
              <a:path w="7853045" h="1687195">
                <a:moveTo>
                  <a:pt x="284972" y="1686930"/>
                </a:moveTo>
                <a:lnTo>
                  <a:pt x="284972" y="1676262"/>
                </a:lnTo>
                <a:lnTo>
                  <a:pt x="271256" y="1676262"/>
                </a:lnTo>
                <a:lnTo>
                  <a:pt x="257540" y="1674738"/>
                </a:lnTo>
                <a:lnTo>
                  <a:pt x="220964" y="1661022"/>
                </a:lnTo>
                <a:lnTo>
                  <a:pt x="179816" y="1627510"/>
                </a:lnTo>
                <a:lnTo>
                  <a:pt x="160004" y="1593982"/>
                </a:lnTo>
                <a:lnTo>
                  <a:pt x="149336" y="1542166"/>
                </a:lnTo>
                <a:lnTo>
                  <a:pt x="149336" y="969187"/>
                </a:lnTo>
                <a:lnTo>
                  <a:pt x="146288" y="953947"/>
                </a:lnTo>
                <a:lnTo>
                  <a:pt x="132572" y="914339"/>
                </a:lnTo>
                <a:lnTo>
                  <a:pt x="108204" y="880811"/>
                </a:lnTo>
                <a:lnTo>
                  <a:pt x="74676" y="856427"/>
                </a:lnTo>
                <a:lnTo>
                  <a:pt x="41148" y="843219"/>
                </a:lnTo>
                <a:lnTo>
                  <a:pt x="33528" y="845759"/>
                </a:lnTo>
                <a:lnTo>
                  <a:pt x="6096" y="848807"/>
                </a:lnTo>
                <a:lnTo>
                  <a:pt x="18288" y="848807"/>
                </a:lnTo>
                <a:lnTo>
                  <a:pt x="32004" y="850331"/>
                </a:lnTo>
                <a:lnTo>
                  <a:pt x="45720" y="854903"/>
                </a:lnTo>
                <a:lnTo>
                  <a:pt x="57912" y="857951"/>
                </a:lnTo>
                <a:lnTo>
                  <a:pt x="91440" y="879287"/>
                </a:lnTo>
                <a:lnTo>
                  <a:pt x="117348" y="908243"/>
                </a:lnTo>
                <a:lnTo>
                  <a:pt x="134096" y="943279"/>
                </a:lnTo>
                <a:lnTo>
                  <a:pt x="140192" y="969187"/>
                </a:lnTo>
                <a:lnTo>
                  <a:pt x="140192" y="1542166"/>
                </a:lnTo>
                <a:lnTo>
                  <a:pt x="141716" y="1557406"/>
                </a:lnTo>
                <a:lnTo>
                  <a:pt x="152384" y="1598554"/>
                </a:lnTo>
                <a:lnTo>
                  <a:pt x="182864" y="1644258"/>
                </a:lnTo>
                <a:lnTo>
                  <a:pt x="228584" y="1674738"/>
                </a:lnTo>
                <a:lnTo>
                  <a:pt x="269732" y="1685406"/>
                </a:lnTo>
                <a:lnTo>
                  <a:pt x="284972" y="1686930"/>
                </a:lnTo>
                <a:close/>
              </a:path>
              <a:path w="7853045" h="1687195">
                <a:moveTo>
                  <a:pt x="7852516" y="838139"/>
                </a:moveTo>
                <a:lnTo>
                  <a:pt x="7840324" y="838139"/>
                </a:lnTo>
                <a:lnTo>
                  <a:pt x="7826624" y="836615"/>
                </a:lnTo>
                <a:lnTo>
                  <a:pt x="7788524" y="822899"/>
                </a:lnTo>
                <a:lnTo>
                  <a:pt x="7758044" y="800039"/>
                </a:lnTo>
                <a:lnTo>
                  <a:pt x="7735184" y="768035"/>
                </a:lnTo>
                <a:lnTo>
                  <a:pt x="7721468" y="731459"/>
                </a:lnTo>
                <a:lnTo>
                  <a:pt x="7718420" y="717743"/>
                </a:lnTo>
                <a:lnTo>
                  <a:pt x="7718420" y="144780"/>
                </a:lnTo>
                <a:lnTo>
                  <a:pt x="7716896" y="129540"/>
                </a:lnTo>
                <a:lnTo>
                  <a:pt x="7706228" y="88392"/>
                </a:lnTo>
                <a:lnTo>
                  <a:pt x="7675748" y="42672"/>
                </a:lnTo>
                <a:lnTo>
                  <a:pt x="7630028" y="12192"/>
                </a:lnTo>
                <a:lnTo>
                  <a:pt x="7588895" y="1524"/>
                </a:lnTo>
                <a:lnTo>
                  <a:pt x="7573655" y="0"/>
                </a:lnTo>
                <a:lnTo>
                  <a:pt x="7573655" y="10668"/>
                </a:lnTo>
                <a:lnTo>
                  <a:pt x="7587371" y="10668"/>
                </a:lnTo>
                <a:lnTo>
                  <a:pt x="7601087" y="12192"/>
                </a:lnTo>
                <a:lnTo>
                  <a:pt x="7637648" y="25908"/>
                </a:lnTo>
                <a:lnTo>
                  <a:pt x="7678796" y="59436"/>
                </a:lnTo>
                <a:lnTo>
                  <a:pt x="7698608" y="92964"/>
                </a:lnTo>
                <a:lnTo>
                  <a:pt x="7709276" y="144780"/>
                </a:lnTo>
                <a:lnTo>
                  <a:pt x="7709276" y="717743"/>
                </a:lnTo>
                <a:lnTo>
                  <a:pt x="7712324" y="732983"/>
                </a:lnTo>
                <a:lnTo>
                  <a:pt x="7726040" y="772607"/>
                </a:lnTo>
                <a:lnTo>
                  <a:pt x="7750424" y="806135"/>
                </a:lnTo>
                <a:lnTo>
                  <a:pt x="7783952" y="830519"/>
                </a:lnTo>
                <a:lnTo>
                  <a:pt x="7817079" y="843593"/>
                </a:lnTo>
                <a:lnTo>
                  <a:pt x="7825100" y="841187"/>
                </a:lnTo>
                <a:lnTo>
                  <a:pt x="7852516" y="838139"/>
                </a:lnTo>
                <a:close/>
              </a:path>
              <a:path w="7853045" h="1687195">
                <a:moveTo>
                  <a:pt x="7852516" y="848807"/>
                </a:moveTo>
                <a:lnTo>
                  <a:pt x="7838800" y="847283"/>
                </a:lnTo>
                <a:lnTo>
                  <a:pt x="7823576" y="845759"/>
                </a:lnTo>
                <a:lnTo>
                  <a:pt x="7817079" y="843593"/>
                </a:lnTo>
                <a:lnTo>
                  <a:pt x="7773284" y="862523"/>
                </a:lnTo>
                <a:lnTo>
                  <a:pt x="7741280" y="891479"/>
                </a:lnTo>
                <a:lnTo>
                  <a:pt x="7719944" y="926515"/>
                </a:lnTo>
                <a:lnTo>
                  <a:pt x="7709276" y="967663"/>
                </a:lnTo>
                <a:lnTo>
                  <a:pt x="7709276" y="1542166"/>
                </a:lnTo>
                <a:lnTo>
                  <a:pt x="7706228" y="1569598"/>
                </a:lnTo>
                <a:lnTo>
                  <a:pt x="7692512" y="1606174"/>
                </a:lnTo>
                <a:lnTo>
                  <a:pt x="7669652" y="1638162"/>
                </a:lnTo>
                <a:lnTo>
                  <a:pt x="7658984" y="1645782"/>
                </a:lnTo>
                <a:lnTo>
                  <a:pt x="7649840" y="1653402"/>
                </a:lnTo>
                <a:lnTo>
                  <a:pt x="7637648" y="1661022"/>
                </a:lnTo>
                <a:lnTo>
                  <a:pt x="7601087" y="1674738"/>
                </a:lnTo>
                <a:lnTo>
                  <a:pt x="7587371" y="1676262"/>
                </a:lnTo>
                <a:lnTo>
                  <a:pt x="7573655" y="1676262"/>
                </a:lnTo>
                <a:lnTo>
                  <a:pt x="7573655" y="1686930"/>
                </a:lnTo>
                <a:lnTo>
                  <a:pt x="7630028" y="1674738"/>
                </a:lnTo>
                <a:lnTo>
                  <a:pt x="7666604" y="1653402"/>
                </a:lnTo>
                <a:lnTo>
                  <a:pt x="7694036" y="1622938"/>
                </a:lnTo>
                <a:lnTo>
                  <a:pt x="7712324" y="1584838"/>
                </a:lnTo>
                <a:lnTo>
                  <a:pt x="7716896" y="1555882"/>
                </a:lnTo>
                <a:lnTo>
                  <a:pt x="7718420" y="1542166"/>
                </a:lnTo>
                <a:lnTo>
                  <a:pt x="7718420" y="969187"/>
                </a:lnTo>
                <a:lnTo>
                  <a:pt x="7721468" y="955471"/>
                </a:lnTo>
                <a:lnTo>
                  <a:pt x="7735184" y="918895"/>
                </a:lnTo>
                <a:lnTo>
                  <a:pt x="7767188" y="879287"/>
                </a:lnTo>
                <a:lnTo>
                  <a:pt x="7825100" y="850331"/>
                </a:lnTo>
                <a:lnTo>
                  <a:pt x="7838800" y="848807"/>
                </a:lnTo>
                <a:lnTo>
                  <a:pt x="7852516" y="848807"/>
                </a:lnTo>
                <a:close/>
              </a:path>
              <a:path w="7853045" h="1687195">
                <a:moveTo>
                  <a:pt x="7852516" y="848807"/>
                </a:moveTo>
                <a:lnTo>
                  <a:pt x="7852516" y="838139"/>
                </a:lnTo>
                <a:lnTo>
                  <a:pt x="7825100" y="841187"/>
                </a:lnTo>
                <a:lnTo>
                  <a:pt x="7817079" y="843593"/>
                </a:lnTo>
                <a:lnTo>
                  <a:pt x="7823576" y="845759"/>
                </a:lnTo>
                <a:lnTo>
                  <a:pt x="7838800" y="847283"/>
                </a:lnTo>
                <a:lnTo>
                  <a:pt x="7852516" y="8488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52525" algn="ctr">
              <a:lnSpc>
                <a:spcPct val="100000"/>
              </a:lnSpc>
              <a:spcBef>
                <a:spcPts val="100"/>
              </a:spcBef>
            </a:pPr>
            <a:r>
              <a:rPr spc="-80" dirty="0"/>
              <a:t>Taylor’s </a:t>
            </a:r>
            <a:r>
              <a:rPr dirty="0"/>
              <a:t>Special </a:t>
            </a:r>
            <a:r>
              <a:rPr spc="-5" dirty="0"/>
              <a:t>Care </a:t>
            </a:r>
            <a:r>
              <a:rPr spc="10" dirty="0"/>
              <a:t>Services,</a:t>
            </a:r>
            <a:r>
              <a:rPr spc="-10" dirty="0"/>
              <a:t> </a:t>
            </a:r>
            <a:r>
              <a:rPr dirty="0"/>
              <a:t>Inc.</a:t>
            </a:r>
          </a:p>
          <a:p>
            <a:pPr marL="1152525" algn="ctr">
              <a:lnSpc>
                <a:spcPct val="100000"/>
              </a:lnSpc>
            </a:pPr>
            <a:r>
              <a:rPr spc="-5" dirty="0"/>
              <a:t>Intro </a:t>
            </a:r>
            <a:r>
              <a:rPr dirty="0"/>
              <a:t>to Recipient</a:t>
            </a:r>
            <a:r>
              <a:rPr spc="-70" dirty="0"/>
              <a:t> </a:t>
            </a:r>
            <a:r>
              <a:rPr spc="-5" dirty="0"/>
              <a:t>Rights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837795" y="2089238"/>
            <a:ext cx="2813050" cy="2464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Clr>
                <a:srgbClr val="996500"/>
              </a:buClr>
              <a:buFont typeface="Wingdings"/>
              <a:buChar char=""/>
              <a:tabLst>
                <a:tab pos="354965" algn="l"/>
                <a:tab pos="355600" algn="l"/>
              </a:tabLst>
            </a:pP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Incident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Reports</a:t>
            </a:r>
            <a:r>
              <a:rPr sz="2000" b="1" u="heavy" spc="-9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(IR)</a:t>
            </a:r>
            <a:endParaRPr sz="2000">
              <a:latin typeface="Trebuchet MS"/>
              <a:cs typeface="Trebuchet MS"/>
            </a:endParaRPr>
          </a:p>
          <a:p>
            <a:pPr marL="354965">
              <a:lnSpc>
                <a:spcPct val="100000"/>
              </a:lnSpc>
            </a:pPr>
            <a:r>
              <a:rPr sz="2000" b="1" i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(Cont’d)</a:t>
            </a:r>
            <a:r>
              <a:rPr sz="2000" b="1" i="1" spc="-5" dirty="0">
                <a:latin typeface="Trebuchet MS"/>
                <a:cs typeface="Trebuchet MS"/>
              </a:rPr>
              <a:t>:</a:t>
            </a:r>
            <a:endParaRPr sz="200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Clr>
                <a:srgbClr val="996500"/>
              </a:buClr>
              <a:buFont typeface="Wingdings"/>
              <a:buChar char=""/>
              <a:tabLst>
                <a:tab pos="756285" algn="l"/>
                <a:tab pos="756920" algn="l"/>
              </a:tabLst>
            </a:pPr>
            <a:r>
              <a:rPr sz="2000" b="1" i="1" spc="-40" dirty="0">
                <a:latin typeface="Trebuchet MS"/>
                <a:cs typeface="Trebuchet MS"/>
              </a:rPr>
              <a:t>DEATH</a:t>
            </a:r>
            <a:endParaRPr sz="2000">
              <a:latin typeface="Trebuchet MS"/>
              <a:cs typeface="Trebuchet MS"/>
            </a:endParaRPr>
          </a:p>
          <a:p>
            <a:pPr marL="755650" lvl="1" indent="-286385">
              <a:lnSpc>
                <a:spcPct val="100000"/>
              </a:lnSpc>
              <a:spcBef>
                <a:spcPts val="480"/>
              </a:spcBef>
              <a:buClr>
                <a:srgbClr val="996500"/>
              </a:buClr>
              <a:buFont typeface="Wingdings"/>
              <a:buChar char=""/>
              <a:tabLst>
                <a:tab pos="755650" algn="l"/>
                <a:tab pos="756285" algn="l"/>
              </a:tabLst>
            </a:pPr>
            <a:r>
              <a:rPr sz="2000" b="1" i="1" dirty="0">
                <a:latin typeface="Trebuchet MS"/>
                <a:cs typeface="Trebuchet MS"/>
              </a:rPr>
              <a:t>ABUSE</a:t>
            </a:r>
            <a:endParaRPr sz="2000">
              <a:latin typeface="Trebuchet MS"/>
              <a:cs typeface="Trebuchet MS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Clr>
                <a:srgbClr val="996500"/>
              </a:buClr>
              <a:buFont typeface="Wingdings"/>
              <a:buChar char=""/>
              <a:tabLst>
                <a:tab pos="756285" algn="l"/>
                <a:tab pos="756920" algn="l"/>
              </a:tabLst>
            </a:pPr>
            <a:r>
              <a:rPr sz="2000" b="1" i="1" spc="-5" dirty="0">
                <a:latin typeface="Trebuchet MS"/>
                <a:cs typeface="Trebuchet MS"/>
              </a:rPr>
              <a:t>NEGLECT</a:t>
            </a:r>
            <a:endParaRPr sz="2000">
              <a:latin typeface="Trebuchet MS"/>
              <a:cs typeface="Trebuchet MS"/>
            </a:endParaRPr>
          </a:p>
          <a:p>
            <a:pPr marL="756285" marR="1009650" lvl="1" indent="-287020">
              <a:lnSpc>
                <a:spcPct val="120000"/>
              </a:lnSpc>
              <a:buClr>
                <a:srgbClr val="996500"/>
              </a:buClr>
              <a:buFont typeface="Wingdings"/>
              <a:buChar char=""/>
              <a:tabLst>
                <a:tab pos="756285" algn="l"/>
                <a:tab pos="756920" algn="l"/>
              </a:tabLst>
            </a:pPr>
            <a:r>
              <a:rPr sz="2000" b="1" i="1" spc="-5" dirty="0">
                <a:latin typeface="Trebuchet MS"/>
                <a:cs typeface="Trebuchet MS"/>
              </a:rPr>
              <a:t>SERIOUS  </a:t>
            </a:r>
            <a:r>
              <a:rPr sz="2000" b="1" i="1" spc="-10" dirty="0">
                <a:latin typeface="Trebuchet MS"/>
                <a:cs typeface="Trebuchet MS"/>
              </a:rPr>
              <a:t>I</a:t>
            </a:r>
            <a:r>
              <a:rPr sz="2000" b="1" i="1" spc="-5" dirty="0">
                <a:latin typeface="Trebuchet MS"/>
                <a:cs typeface="Trebuchet MS"/>
              </a:rPr>
              <a:t>NJ</a:t>
            </a:r>
            <a:r>
              <a:rPr sz="2000" b="1" i="1" spc="-10" dirty="0">
                <a:latin typeface="Trebuchet MS"/>
                <a:cs typeface="Trebuchet MS"/>
              </a:rPr>
              <a:t>U</a:t>
            </a:r>
            <a:r>
              <a:rPr sz="2000" b="1" i="1" spc="-5" dirty="0">
                <a:latin typeface="Trebuchet MS"/>
                <a:cs typeface="Trebuchet MS"/>
              </a:rPr>
              <a:t>R</a:t>
            </a:r>
            <a:r>
              <a:rPr sz="2000" b="1" i="1" spc="-10" dirty="0">
                <a:latin typeface="Trebuchet MS"/>
                <a:cs typeface="Trebuchet MS"/>
              </a:rPr>
              <a:t>I</a:t>
            </a:r>
            <a:r>
              <a:rPr sz="2000" b="1" i="1" spc="-5" dirty="0">
                <a:latin typeface="Trebuchet MS"/>
                <a:cs typeface="Trebuchet MS"/>
              </a:rPr>
              <a:t>E</a:t>
            </a:r>
            <a:r>
              <a:rPr sz="2000" b="1" i="1" dirty="0">
                <a:latin typeface="Trebuchet MS"/>
                <a:cs typeface="Trebuchet MS"/>
              </a:rPr>
              <a:t>S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730618" y="3206739"/>
            <a:ext cx="1028700" cy="457200"/>
          </a:xfrm>
          <a:custGeom>
            <a:avLst/>
            <a:gdLst/>
            <a:ahLst/>
            <a:cxnLst/>
            <a:rect l="l" t="t" r="r" b="b"/>
            <a:pathLst>
              <a:path w="1028700" h="457200">
                <a:moveTo>
                  <a:pt x="772607" y="342869"/>
                </a:moveTo>
                <a:lnTo>
                  <a:pt x="772607" y="114300"/>
                </a:lnTo>
                <a:lnTo>
                  <a:pt x="0" y="114300"/>
                </a:lnTo>
                <a:lnTo>
                  <a:pt x="0" y="342869"/>
                </a:lnTo>
                <a:lnTo>
                  <a:pt x="772607" y="342869"/>
                </a:lnTo>
                <a:close/>
              </a:path>
              <a:path w="1028700" h="457200">
                <a:moveTo>
                  <a:pt x="1028608" y="228584"/>
                </a:moveTo>
                <a:lnTo>
                  <a:pt x="772607" y="0"/>
                </a:lnTo>
                <a:lnTo>
                  <a:pt x="772607" y="457169"/>
                </a:lnTo>
                <a:lnTo>
                  <a:pt x="1028608" y="22858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26046" y="3197595"/>
            <a:ext cx="1041400" cy="477520"/>
          </a:xfrm>
          <a:custGeom>
            <a:avLst/>
            <a:gdLst/>
            <a:ahLst/>
            <a:cxnLst/>
            <a:rect l="l" t="t" r="r" b="b"/>
            <a:pathLst>
              <a:path w="1041400" h="477520">
                <a:moveTo>
                  <a:pt x="777179" y="118872"/>
                </a:moveTo>
                <a:lnTo>
                  <a:pt x="0" y="118872"/>
                </a:lnTo>
                <a:lnTo>
                  <a:pt x="0" y="358109"/>
                </a:lnTo>
                <a:lnTo>
                  <a:pt x="4572" y="358109"/>
                </a:lnTo>
                <a:lnTo>
                  <a:pt x="4572" y="129540"/>
                </a:lnTo>
                <a:lnTo>
                  <a:pt x="10668" y="123444"/>
                </a:lnTo>
                <a:lnTo>
                  <a:pt x="10668" y="129540"/>
                </a:lnTo>
                <a:lnTo>
                  <a:pt x="772607" y="129540"/>
                </a:lnTo>
                <a:lnTo>
                  <a:pt x="772607" y="123444"/>
                </a:lnTo>
                <a:lnTo>
                  <a:pt x="777179" y="118872"/>
                </a:lnTo>
                <a:close/>
              </a:path>
              <a:path w="1041400" h="477520">
                <a:moveTo>
                  <a:pt x="10668" y="129540"/>
                </a:moveTo>
                <a:lnTo>
                  <a:pt x="10668" y="123444"/>
                </a:lnTo>
                <a:lnTo>
                  <a:pt x="4572" y="129540"/>
                </a:lnTo>
                <a:lnTo>
                  <a:pt x="10668" y="129540"/>
                </a:lnTo>
                <a:close/>
              </a:path>
              <a:path w="1041400" h="477520">
                <a:moveTo>
                  <a:pt x="10668" y="347441"/>
                </a:moveTo>
                <a:lnTo>
                  <a:pt x="10668" y="129540"/>
                </a:lnTo>
                <a:lnTo>
                  <a:pt x="4572" y="129540"/>
                </a:lnTo>
                <a:lnTo>
                  <a:pt x="4572" y="347441"/>
                </a:lnTo>
                <a:lnTo>
                  <a:pt x="10668" y="347441"/>
                </a:lnTo>
                <a:close/>
              </a:path>
              <a:path w="1041400" h="477520">
                <a:moveTo>
                  <a:pt x="781751" y="456461"/>
                </a:moveTo>
                <a:lnTo>
                  <a:pt x="781751" y="347441"/>
                </a:lnTo>
                <a:lnTo>
                  <a:pt x="4572" y="347441"/>
                </a:lnTo>
                <a:lnTo>
                  <a:pt x="10668" y="352013"/>
                </a:lnTo>
                <a:lnTo>
                  <a:pt x="10668" y="358109"/>
                </a:lnTo>
                <a:lnTo>
                  <a:pt x="772607" y="358109"/>
                </a:lnTo>
                <a:lnTo>
                  <a:pt x="772607" y="352013"/>
                </a:lnTo>
                <a:lnTo>
                  <a:pt x="777179" y="358109"/>
                </a:lnTo>
                <a:lnTo>
                  <a:pt x="777179" y="460543"/>
                </a:lnTo>
                <a:lnTo>
                  <a:pt x="781751" y="456461"/>
                </a:lnTo>
                <a:close/>
              </a:path>
              <a:path w="1041400" h="477520">
                <a:moveTo>
                  <a:pt x="10668" y="358109"/>
                </a:moveTo>
                <a:lnTo>
                  <a:pt x="10668" y="352013"/>
                </a:lnTo>
                <a:lnTo>
                  <a:pt x="4572" y="347441"/>
                </a:lnTo>
                <a:lnTo>
                  <a:pt x="4572" y="358109"/>
                </a:lnTo>
                <a:lnTo>
                  <a:pt x="10668" y="358109"/>
                </a:lnTo>
                <a:close/>
              </a:path>
              <a:path w="1041400" h="477520">
                <a:moveTo>
                  <a:pt x="1040800" y="237728"/>
                </a:moveTo>
                <a:lnTo>
                  <a:pt x="772607" y="0"/>
                </a:lnTo>
                <a:lnTo>
                  <a:pt x="772607" y="118872"/>
                </a:lnTo>
                <a:lnTo>
                  <a:pt x="774131" y="118872"/>
                </a:lnTo>
                <a:lnTo>
                  <a:pt x="774131" y="13716"/>
                </a:lnTo>
                <a:lnTo>
                  <a:pt x="781751" y="9144"/>
                </a:lnTo>
                <a:lnTo>
                  <a:pt x="781751" y="20519"/>
                </a:lnTo>
                <a:lnTo>
                  <a:pt x="1025865" y="238490"/>
                </a:lnTo>
                <a:lnTo>
                  <a:pt x="1030132" y="234680"/>
                </a:lnTo>
                <a:lnTo>
                  <a:pt x="1030132" y="247245"/>
                </a:lnTo>
                <a:lnTo>
                  <a:pt x="1040800" y="237728"/>
                </a:lnTo>
                <a:close/>
              </a:path>
              <a:path w="1041400" h="477520">
                <a:moveTo>
                  <a:pt x="777179" y="129540"/>
                </a:moveTo>
                <a:lnTo>
                  <a:pt x="777179" y="118872"/>
                </a:lnTo>
                <a:lnTo>
                  <a:pt x="772607" y="123444"/>
                </a:lnTo>
                <a:lnTo>
                  <a:pt x="772607" y="129540"/>
                </a:lnTo>
                <a:lnTo>
                  <a:pt x="777179" y="129540"/>
                </a:lnTo>
                <a:close/>
              </a:path>
              <a:path w="1041400" h="477520">
                <a:moveTo>
                  <a:pt x="777179" y="358109"/>
                </a:moveTo>
                <a:lnTo>
                  <a:pt x="772607" y="352013"/>
                </a:lnTo>
                <a:lnTo>
                  <a:pt x="772607" y="358109"/>
                </a:lnTo>
                <a:lnTo>
                  <a:pt x="777179" y="358109"/>
                </a:lnTo>
                <a:close/>
              </a:path>
              <a:path w="1041400" h="477520">
                <a:moveTo>
                  <a:pt x="777179" y="460543"/>
                </a:moveTo>
                <a:lnTo>
                  <a:pt x="777179" y="358109"/>
                </a:lnTo>
                <a:lnTo>
                  <a:pt x="772607" y="358109"/>
                </a:lnTo>
                <a:lnTo>
                  <a:pt x="772607" y="476981"/>
                </a:lnTo>
                <a:lnTo>
                  <a:pt x="774131" y="475621"/>
                </a:lnTo>
                <a:lnTo>
                  <a:pt x="774131" y="463265"/>
                </a:lnTo>
                <a:lnTo>
                  <a:pt x="777179" y="460543"/>
                </a:lnTo>
                <a:close/>
              </a:path>
              <a:path w="1041400" h="477520">
                <a:moveTo>
                  <a:pt x="781751" y="20519"/>
                </a:moveTo>
                <a:lnTo>
                  <a:pt x="781751" y="9144"/>
                </a:lnTo>
                <a:lnTo>
                  <a:pt x="774131" y="13716"/>
                </a:lnTo>
                <a:lnTo>
                  <a:pt x="781751" y="20519"/>
                </a:lnTo>
                <a:close/>
              </a:path>
              <a:path w="1041400" h="477520">
                <a:moveTo>
                  <a:pt x="781751" y="129540"/>
                </a:moveTo>
                <a:lnTo>
                  <a:pt x="781751" y="20519"/>
                </a:lnTo>
                <a:lnTo>
                  <a:pt x="774131" y="13716"/>
                </a:lnTo>
                <a:lnTo>
                  <a:pt x="774131" y="118872"/>
                </a:lnTo>
                <a:lnTo>
                  <a:pt x="777179" y="118872"/>
                </a:lnTo>
                <a:lnTo>
                  <a:pt x="777179" y="129540"/>
                </a:lnTo>
                <a:lnTo>
                  <a:pt x="781751" y="129540"/>
                </a:lnTo>
                <a:close/>
              </a:path>
              <a:path w="1041400" h="477520">
                <a:moveTo>
                  <a:pt x="1030132" y="247245"/>
                </a:moveTo>
                <a:lnTo>
                  <a:pt x="1030132" y="242300"/>
                </a:lnTo>
                <a:lnTo>
                  <a:pt x="1025865" y="238490"/>
                </a:lnTo>
                <a:lnTo>
                  <a:pt x="774131" y="463265"/>
                </a:lnTo>
                <a:lnTo>
                  <a:pt x="781751" y="466313"/>
                </a:lnTo>
                <a:lnTo>
                  <a:pt x="781751" y="468824"/>
                </a:lnTo>
                <a:lnTo>
                  <a:pt x="1030132" y="247245"/>
                </a:lnTo>
                <a:close/>
              </a:path>
              <a:path w="1041400" h="477520">
                <a:moveTo>
                  <a:pt x="781751" y="468824"/>
                </a:moveTo>
                <a:lnTo>
                  <a:pt x="781751" y="466313"/>
                </a:lnTo>
                <a:lnTo>
                  <a:pt x="774131" y="463265"/>
                </a:lnTo>
                <a:lnTo>
                  <a:pt x="774131" y="475621"/>
                </a:lnTo>
                <a:lnTo>
                  <a:pt x="781751" y="468824"/>
                </a:lnTo>
                <a:close/>
              </a:path>
              <a:path w="1041400" h="477520">
                <a:moveTo>
                  <a:pt x="1030132" y="242300"/>
                </a:moveTo>
                <a:lnTo>
                  <a:pt x="1030132" y="234680"/>
                </a:lnTo>
                <a:lnTo>
                  <a:pt x="1025865" y="238490"/>
                </a:lnTo>
                <a:lnTo>
                  <a:pt x="1030132" y="242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352864" y="5456993"/>
            <a:ext cx="6657975" cy="1088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b="1" u="heavy" spc="-3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For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more details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re IR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submission refer </a:t>
            </a:r>
            <a:r>
              <a:rPr sz="2000" b="1" u="heavy" spc="-2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Policy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#</a:t>
            </a:r>
            <a:r>
              <a:rPr sz="2000" b="1" u="heavy" spc="-15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A2.002</a:t>
            </a:r>
            <a:r>
              <a:rPr sz="2000" b="1" dirty="0">
                <a:latin typeface="Trebuchet MS"/>
                <a:cs typeface="Trebuchet MS"/>
              </a:rPr>
              <a:t>:</a:t>
            </a:r>
            <a:endParaRPr sz="2000">
              <a:latin typeface="Trebuchet MS"/>
              <a:cs typeface="Trebuchet MS"/>
            </a:endParaRPr>
          </a:p>
          <a:p>
            <a:pPr marL="855344">
              <a:lnSpc>
                <a:spcPct val="100000"/>
              </a:lnSpc>
            </a:pPr>
            <a:r>
              <a:rPr sz="2000" dirty="0">
                <a:latin typeface="Trebuchet MS"/>
                <a:cs typeface="Trebuchet MS"/>
              </a:rPr>
              <a:t>- </a:t>
            </a:r>
            <a:r>
              <a:rPr sz="2000" b="1" dirty="0">
                <a:latin typeface="Trebuchet MS"/>
                <a:cs typeface="Trebuchet MS"/>
              </a:rPr>
              <a:t>Reports of deaths are </a:t>
            </a:r>
            <a:r>
              <a:rPr sz="2000" b="1" spc="-5" dirty="0">
                <a:latin typeface="Trebuchet MS"/>
                <a:cs typeface="Trebuchet MS"/>
              </a:rPr>
              <a:t>to be </a:t>
            </a:r>
            <a:r>
              <a:rPr sz="2000" b="1" dirty="0">
                <a:latin typeface="Trebuchet MS"/>
                <a:cs typeface="Trebuchet MS"/>
              </a:rPr>
              <a:t>faxed </a:t>
            </a:r>
            <a:r>
              <a:rPr sz="2000" b="1" spc="-5" dirty="0">
                <a:latin typeface="Trebuchet MS"/>
                <a:cs typeface="Trebuchet MS"/>
              </a:rPr>
              <a:t>to</a:t>
            </a:r>
            <a:r>
              <a:rPr sz="2000" b="1" spc="-12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the</a:t>
            </a:r>
            <a:endParaRPr sz="200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1165"/>
              </a:spcBef>
            </a:pPr>
            <a:r>
              <a:rPr sz="2000" b="1" dirty="0">
                <a:latin typeface="Trebuchet MS"/>
                <a:cs typeface="Trebuchet MS"/>
              </a:rPr>
              <a:t>Director of Rights &amp; Advocacy at: (248)</a:t>
            </a:r>
            <a:r>
              <a:rPr sz="2000" b="1" spc="-24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858-7833.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24</a:t>
            </a:fld>
            <a:endParaRPr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21529" y="6738569"/>
            <a:ext cx="2044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latin typeface="Times New Roman"/>
                <a:cs typeface="Times New Roman"/>
              </a:rPr>
              <a:t>2</a:t>
            </a:r>
            <a:r>
              <a:rPr sz="1400" dirty="0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37790" y="719270"/>
            <a:ext cx="124396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0000"/>
                </a:solidFill>
              </a:rPr>
              <a:t>OCCMHA</a:t>
            </a:r>
            <a:endParaRPr sz="1800"/>
          </a:p>
          <a:p>
            <a:pPr marL="354965" marR="5080">
              <a:lnSpc>
                <a:spcPct val="100000"/>
              </a:lnSpc>
            </a:pPr>
            <a:r>
              <a:rPr sz="1800" dirty="0">
                <a:solidFill>
                  <a:srgbClr val="000000"/>
                </a:solidFill>
              </a:rPr>
              <a:t>Inci</a:t>
            </a:r>
            <a:r>
              <a:rPr sz="1800" spc="-5" dirty="0">
                <a:solidFill>
                  <a:srgbClr val="000000"/>
                </a:solidFill>
              </a:rPr>
              <a:t>de</a:t>
            </a:r>
            <a:r>
              <a:rPr sz="1800" dirty="0">
                <a:solidFill>
                  <a:srgbClr val="000000"/>
                </a:solidFill>
              </a:rPr>
              <a:t>nt  </a:t>
            </a:r>
            <a:r>
              <a:rPr sz="1800" spc="-5" dirty="0">
                <a:solidFill>
                  <a:srgbClr val="000000"/>
                </a:solidFill>
              </a:rPr>
              <a:t>Report  </a:t>
            </a:r>
            <a:r>
              <a:rPr sz="1800" spc="-20" dirty="0">
                <a:solidFill>
                  <a:srgbClr val="000000"/>
                </a:solidFill>
              </a:rPr>
              <a:t>Form:</a:t>
            </a:r>
            <a:endParaRPr sz="1800"/>
          </a:p>
        </p:txBody>
      </p:sp>
      <p:sp>
        <p:nvSpPr>
          <p:cNvPr id="4" name="object 4"/>
          <p:cNvSpPr/>
          <p:nvPr/>
        </p:nvSpPr>
        <p:spPr>
          <a:xfrm>
            <a:off x="3663909" y="616160"/>
            <a:ext cx="4796155" cy="6248400"/>
          </a:xfrm>
          <a:custGeom>
            <a:avLst/>
            <a:gdLst/>
            <a:ahLst/>
            <a:cxnLst/>
            <a:rect l="l" t="t" r="r" b="b"/>
            <a:pathLst>
              <a:path w="4796155" h="6248400">
                <a:moveTo>
                  <a:pt x="0" y="0"/>
                </a:moveTo>
                <a:lnTo>
                  <a:pt x="0" y="6247882"/>
                </a:lnTo>
                <a:lnTo>
                  <a:pt x="4795616" y="6247882"/>
                </a:lnTo>
                <a:lnTo>
                  <a:pt x="479561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120563" y="559971"/>
            <a:ext cx="3891915" cy="1841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000" b="1" spc="10" dirty="0">
                <a:latin typeface="Arial"/>
                <a:cs typeface="Arial"/>
              </a:rPr>
              <a:t>INCIDENT, </a:t>
            </a:r>
            <a:r>
              <a:rPr sz="1000" b="1" spc="5" dirty="0">
                <a:latin typeface="Arial"/>
                <a:cs typeface="Arial"/>
              </a:rPr>
              <a:t>ACCIDENT, </a:t>
            </a:r>
            <a:r>
              <a:rPr sz="1000" b="1" spc="10" dirty="0">
                <a:latin typeface="Arial"/>
                <a:cs typeface="Arial"/>
              </a:rPr>
              <a:t>ILLNESS, DEATH </a:t>
            </a:r>
            <a:r>
              <a:rPr sz="1000" b="1" spc="20" dirty="0">
                <a:latin typeface="Arial"/>
                <a:cs typeface="Arial"/>
              </a:rPr>
              <a:t>OR </a:t>
            </a:r>
            <a:r>
              <a:rPr sz="1000" b="1" spc="10" dirty="0">
                <a:latin typeface="Arial"/>
                <a:cs typeface="Arial"/>
              </a:rPr>
              <a:t>ARREST</a:t>
            </a:r>
            <a:r>
              <a:rPr sz="1000" b="1" spc="-90" dirty="0">
                <a:latin typeface="Arial"/>
                <a:cs typeface="Arial"/>
              </a:rPr>
              <a:t> </a:t>
            </a:r>
            <a:r>
              <a:rPr sz="1000" b="1" spc="10" dirty="0">
                <a:latin typeface="Arial"/>
                <a:cs typeface="Arial"/>
              </a:rPr>
              <a:t>REPORT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76202" y="760321"/>
            <a:ext cx="2947670" cy="144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50" b="1" spc="5" dirty="0">
                <a:latin typeface="Arial"/>
                <a:cs typeface="Arial"/>
              </a:rPr>
              <a:t>OAKLAND </a:t>
            </a:r>
            <a:r>
              <a:rPr sz="750" b="1" spc="10" dirty="0">
                <a:latin typeface="Arial"/>
                <a:cs typeface="Arial"/>
              </a:rPr>
              <a:t>COUNTY COMMUNITY </a:t>
            </a:r>
            <a:r>
              <a:rPr sz="750" b="1" spc="5" dirty="0">
                <a:latin typeface="Arial"/>
                <a:cs typeface="Arial"/>
              </a:rPr>
              <a:t>MENTAL HEALTH</a:t>
            </a:r>
            <a:r>
              <a:rPr sz="750" b="1" spc="-90" dirty="0">
                <a:latin typeface="Arial"/>
                <a:cs typeface="Arial"/>
              </a:rPr>
              <a:t> </a:t>
            </a:r>
            <a:r>
              <a:rPr sz="750" b="1" spc="10" dirty="0">
                <a:latin typeface="Arial"/>
                <a:cs typeface="Arial"/>
              </a:rPr>
              <a:t>SERVICES</a:t>
            </a:r>
            <a:endParaRPr sz="7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79721" y="1038477"/>
            <a:ext cx="1290955" cy="3702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400" spc="-15" dirty="0">
                <a:latin typeface="Arial"/>
                <a:cs typeface="Arial"/>
              </a:rPr>
              <a:t>REPORTING </a:t>
            </a:r>
            <a:r>
              <a:rPr sz="400" spc="-10" dirty="0">
                <a:latin typeface="Arial"/>
                <a:cs typeface="Arial"/>
              </a:rPr>
              <a:t>FACILITY </a:t>
            </a:r>
            <a:r>
              <a:rPr sz="400" spc="-5" dirty="0">
                <a:latin typeface="Arial"/>
                <a:cs typeface="Arial"/>
              </a:rPr>
              <a:t>/ </a:t>
            </a:r>
            <a:r>
              <a:rPr sz="400" spc="-15" dirty="0">
                <a:latin typeface="Arial"/>
                <a:cs typeface="Arial"/>
              </a:rPr>
              <a:t>HOME </a:t>
            </a:r>
            <a:r>
              <a:rPr sz="400" spc="-5" dirty="0">
                <a:latin typeface="Arial"/>
                <a:cs typeface="Arial"/>
              </a:rPr>
              <a:t>/ </a:t>
            </a:r>
            <a:r>
              <a:rPr sz="400" spc="-15" dirty="0">
                <a:latin typeface="Arial"/>
                <a:cs typeface="Arial"/>
              </a:rPr>
              <a:t>DAY PROGRAM</a:t>
            </a:r>
            <a:r>
              <a:rPr sz="400" spc="-10" dirty="0">
                <a:latin typeface="Arial"/>
                <a:cs typeface="Arial"/>
              </a:rPr>
              <a:t> </a:t>
            </a:r>
            <a:r>
              <a:rPr sz="400" spc="-20" dirty="0">
                <a:latin typeface="Arial"/>
                <a:cs typeface="Arial"/>
              </a:rPr>
              <a:t>NAME</a:t>
            </a:r>
            <a:endParaRPr sz="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45"/>
              </a:spcBef>
            </a:pPr>
            <a:r>
              <a:rPr sz="400" spc="-10" dirty="0">
                <a:latin typeface="Arial"/>
                <a:cs typeface="Arial"/>
              </a:rPr>
              <a:t>FACILITY</a:t>
            </a:r>
            <a:r>
              <a:rPr sz="400" spc="-20" dirty="0">
                <a:latin typeface="Arial"/>
                <a:cs typeface="Arial"/>
              </a:rPr>
              <a:t> </a:t>
            </a:r>
            <a:r>
              <a:rPr sz="400" spc="-15" dirty="0">
                <a:latin typeface="Arial"/>
                <a:cs typeface="Arial"/>
              </a:rPr>
              <a:t>ADDRESS</a:t>
            </a:r>
            <a:endParaRPr sz="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tabLst>
                <a:tab pos="1110615" algn="l"/>
              </a:tabLst>
            </a:pPr>
            <a:r>
              <a:rPr sz="400" spc="-10" dirty="0">
                <a:latin typeface="Arial"/>
                <a:cs typeface="Arial"/>
              </a:rPr>
              <a:t>CITY	</a:t>
            </a:r>
            <a:r>
              <a:rPr sz="400" spc="-15" dirty="0">
                <a:latin typeface="Arial"/>
                <a:cs typeface="Arial"/>
              </a:rPr>
              <a:t>STATE</a:t>
            </a:r>
            <a:endParaRPr sz="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53622" y="1323459"/>
            <a:ext cx="90170" cy="850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400" spc="-10" dirty="0">
                <a:latin typeface="Arial"/>
                <a:cs typeface="Arial"/>
              </a:rPr>
              <a:t>ZIP</a:t>
            </a:r>
            <a:endParaRPr sz="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47981" y="1038483"/>
            <a:ext cx="508000" cy="3702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400" spc="-15" dirty="0">
                <a:latin typeface="Arial"/>
                <a:cs typeface="Arial"/>
              </a:rPr>
              <a:t>NAME </a:t>
            </a:r>
            <a:r>
              <a:rPr sz="400" spc="-10" dirty="0">
                <a:latin typeface="Arial"/>
                <a:cs typeface="Arial"/>
              </a:rPr>
              <a:t>OF</a:t>
            </a:r>
            <a:r>
              <a:rPr sz="400" spc="-50" dirty="0">
                <a:latin typeface="Arial"/>
                <a:cs typeface="Arial"/>
              </a:rPr>
              <a:t> </a:t>
            </a:r>
            <a:r>
              <a:rPr sz="400" spc="-15" dirty="0">
                <a:latin typeface="Arial"/>
                <a:cs typeface="Arial"/>
              </a:rPr>
              <a:t>RECIPIENT</a:t>
            </a:r>
            <a:endParaRPr sz="400">
              <a:latin typeface="Arial"/>
              <a:cs typeface="Arial"/>
            </a:endParaRPr>
          </a:p>
          <a:p>
            <a:pPr marR="104139">
              <a:lnSpc>
                <a:spcPct val="200000"/>
              </a:lnSpc>
              <a:spcBef>
                <a:spcPts val="325"/>
              </a:spcBef>
            </a:pPr>
            <a:r>
              <a:rPr sz="400" spc="-15" dirty="0">
                <a:latin typeface="Arial"/>
                <a:cs typeface="Arial"/>
              </a:rPr>
              <a:t>HOME </a:t>
            </a:r>
            <a:r>
              <a:rPr sz="400" spc="-20" dirty="0">
                <a:latin typeface="Arial"/>
                <a:cs typeface="Arial"/>
              </a:rPr>
              <a:t>NAME  </a:t>
            </a:r>
            <a:r>
              <a:rPr sz="400" spc="-15" dirty="0">
                <a:latin typeface="Arial"/>
                <a:cs typeface="Arial"/>
              </a:rPr>
              <a:t>HOME</a:t>
            </a:r>
            <a:r>
              <a:rPr sz="400" spc="-70" dirty="0">
                <a:latin typeface="Arial"/>
                <a:cs typeface="Arial"/>
              </a:rPr>
              <a:t> </a:t>
            </a:r>
            <a:r>
              <a:rPr sz="400" spc="-15" dirty="0">
                <a:latin typeface="Arial"/>
                <a:cs typeface="Arial"/>
              </a:rPr>
              <a:t>ADDRESS</a:t>
            </a:r>
            <a:endParaRPr sz="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79721" y="1445367"/>
            <a:ext cx="2254885" cy="207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1071245" algn="l"/>
              </a:tabLst>
            </a:pPr>
            <a:r>
              <a:rPr sz="400" spc="-10" dirty="0">
                <a:latin typeface="Arial"/>
                <a:cs typeface="Arial"/>
              </a:rPr>
              <a:t>FACILITY</a:t>
            </a:r>
            <a:r>
              <a:rPr sz="400" spc="-15" dirty="0">
                <a:latin typeface="Arial"/>
                <a:cs typeface="Arial"/>
              </a:rPr>
              <a:t> PHONE</a:t>
            </a:r>
            <a:r>
              <a:rPr sz="400" spc="-10" dirty="0">
                <a:latin typeface="Arial"/>
                <a:cs typeface="Arial"/>
              </a:rPr>
              <a:t> </a:t>
            </a:r>
            <a:r>
              <a:rPr sz="400" spc="-5" dirty="0">
                <a:latin typeface="Arial"/>
                <a:cs typeface="Arial"/>
              </a:rPr>
              <a:t>#	</a:t>
            </a:r>
            <a:r>
              <a:rPr sz="400" spc="-10" dirty="0">
                <a:latin typeface="Arial"/>
                <a:cs typeface="Arial"/>
              </a:rPr>
              <a:t>FACILITY </a:t>
            </a:r>
            <a:r>
              <a:rPr sz="400" spc="-15" dirty="0">
                <a:latin typeface="Arial"/>
                <a:cs typeface="Arial"/>
              </a:rPr>
              <a:t>LICENSE</a:t>
            </a:r>
            <a:r>
              <a:rPr sz="400" spc="-25" dirty="0">
                <a:latin typeface="Arial"/>
                <a:cs typeface="Arial"/>
              </a:rPr>
              <a:t> </a:t>
            </a:r>
            <a:r>
              <a:rPr sz="400" spc="-5" dirty="0">
                <a:latin typeface="Arial"/>
                <a:cs typeface="Arial"/>
              </a:rPr>
              <a:t>#</a:t>
            </a:r>
            <a:endParaRPr sz="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tabLst>
                <a:tab pos="1868170" algn="l"/>
              </a:tabLst>
            </a:pPr>
            <a:r>
              <a:rPr sz="400" spc="-15" dirty="0">
                <a:latin typeface="Arial"/>
                <a:cs typeface="Arial"/>
              </a:rPr>
              <a:t>CORPORATION</a:t>
            </a:r>
            <a:r>
              <a:rPr sz="400" dirty="0">
                <a:latin typeface="Arial"/>
                <a:cs typeface="Arial"/>
              </a:rPr>
              <a:t> </a:t>
            </a:r>
            <a:r>
              <a:rPr sz="400" spc="-15" dirty="0">
                <a:latin typeface="Arial"/>
                <a:cs typeface="Arial"/>
              </a:rPr>
              <a:t>NAME	HOME PHONE</a:t>
            </a:r>
            <a:r>
              <a:rPr sz="400" spc="-60" dirty="0">
                <a:latin typeface="Arial"/>
                <a:cs typeface="Arial"/>
              </a:rPr>
              <a:t> </a:t>
            </a:r>
            <a:r>
              <a:rPr sz="400" spc="-5" dirty="0">
                <a:latin typeface="Arial"/>
                <a:cs typeface="Arial"/>
              </a:rPr>
              <a:t>#</a:t>
            </a:r>
            <a:endParaRPr sz="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792456" y="1106846"/>
            <a:ext cx="585470" cy="579755"/>
          </a:xfrm>
          <a:prstGeom prst="rect">
            <a:avLst/>
          </a:prstGeom>
          <a:solidFill>
            <a:srgbClr val="FFFFFF"/>
          </a:solidFill>
          <a:ln w="8381">
            <a:solidFill>
              <a:srgbClr val="00000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 marL="53975" marR="335280">
              <a:lnSpc>
                <a:spcPct val="200000"/>
              </a:lnSpc>
              <a:spcBef>
                <a:spcPts val="30"/>
              </a:spcBef>
            </a:pPr>
            <a:r>
              <a:rPr sz="400" spc="-15" dirty="0">
                <a:latin typeface="Arial"/>
                <a:cs typeface="Arial"/>
              </a:rPr>
              <a:t>CASE  </a:t>
            </a:r>
            <a:r>
              <a:rPr sz="400" spc="-10" dirty="0">
                <a:latin typeface="Arial"/>
                <a:cs typeface="Arial"/>
              </a:rPr>
              <a:t>#:</a:t>
            </a:r>
            <a:r>
              <a:rPr sz="400" spc="-55" dirty="0">
                <a:latin typeface="Arial"/>
                <a:cs typeface="Arial"/>
              </a:rPr>
              <a:t> </a:t>
            </a:r>
            <a:r>
              <a:rPr sz="400" spc="-15" dirty="0">
                <a:latin typeface="Arial"/>
                <a:cs typeface="Arial"/>
              </a:rPr>
              <a:t>DOB:  </a:t>
            </a:r>
            <a:r>
              <a:rPr sz="400" spc="-10" dirty="0">
                <a:latin typeface="Arial"/>
                <a:cs typeface="Arial"/>
              </a:rPr>
              <a:t>SEX:</a:t>
            </a:r>
            <a:endParaRPr sz="400">
              <a:latin typeface="Arial"/>
              <a:cs typeface="Arial"/>
            </a:endParaRPr>
          </a:p>
          <a:p>
            <a:pPr marL="53975">
              <a:lnSpc>
                <a:spcPct val="100000"/>
              </a:lnSpc>
              <a:spcBef>
                <a:spcPts val="155"/>
              </a:spcBef>
            </a:pPr>
            <a:r>
              <a:rPr sz="400" spc="-5" dirty="0">
                <a:latin typeface="Arial"/>
                <a:cs typeface="Arial"/>
              </a:rPr>
              <a:t>( )</a:t>
            </a:r>
            <a:r>
              <a:rPr sz="400" spc="-15" dirty="0">
                <a:latin typeface="Arial"/>
                <a:cs typeface="Arial"/>
              </a:rPr>
              <a:t> MALE</a:t>
            </a:r>
            <a:endParaRPr sz="400">
              <a:latin typeface="Arial"/>
              <a:cs typeface="Arial"/>
            </a:endParaRPr>
          </a:p>
          <a:p>
            <a:pPr marL="53975">
              <a:lnSpc>
                <a:spcPct val="100000"/>
              </a:lnSpc>
              <a:spcBef>
                <a:spcPts val="170"/>
              </a:spcBef>
            </a:pPr>
            <a:r>
              <a:rPr sz="400" spc="-5" dirty="0">
                <a:latin typeface="Arial"/>
                <a:cs typeface="Arial"/>
              </a:rPr>
              <a:t>( )</a:t>
            </a:r>
            <a:r>
              <a:rPr sz="400" spc="-15" dirty="0">
                <a:latin typeface="Arial"/>
                <a:cs typeface="Arial"/>
              </a:rPr>
              <a:t> FEMALE</a:t>
            </a:r>
            <a:endParaRPr sz="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720297" y="991034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720297" y="991034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720297" y="991034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20297" y="991034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27917" y="995606"/>
            <a:ext cx="1862455" cy="0"/>
          </a:xfrm>
          <a:custGeom>
            <a:avLst/>
            <a:gdLst/>
            <a:ahLst/>
            <a:cxnLst/>
            <a:rect l="l" t="t" r="r" b="b"/>
            <a:pathLst>
              <a:path w="1862454">
                <a:moveTo>
                  <a:pt x="0" y="0"/>
                </a:moveTo>
                <a:lnTo>
                  <a:pt x="1862175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727917" y="991034"/>
            <a:ext cx="1862455" cy="0"/>
          </a:xfrm>
          <a:custGeom>
            <a:avLst/>
            <a:gdLst/>
            <a:ahLst/>
            <a:cxnLst/>
            <a:rect l="l" t="t" r="r" b="b"/>
            <a:pathLst>
              <a:path w="1862454">
                <a:moveTo>
                  <a:pt x="0" y="0"/>
                </a:moveTo>
                <a:lnTo>
                  <a:pt x="186217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590092" y="99103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8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590092" y="991034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597697" y="995606"/>
            <a:ext cx="2191385" cy="0"/>
          </a:xfrm>
          <a:custGeom>
            <a:avLst/>
            <a:gdLst/>
            <a:ahLst/>
            <a:cxnLst/>
            <a:rect l="l" t="t" r="r" b="b"/>
            <a:pathLst>
              <a:path w="2191384">
                <a:moveTo>
                  <a:pt x="0" y="0"/>
                </a:moveTo>
                <a:lnTo>
                  <a:pt x="2191329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96173" y="991034"/>
            <a:ext cx="2193290" cy="0"/>
          </a:xfrm>
          <a:custGeom>
            <a:avLst/>
            <a:gdLst/>
            <a:ahLst/>
            <a:cxnLst/>
            <a:rect l="l" t="t" r="r" b="b"/>
            <a:pathLst>
              <a:path w="2193290">
                <a:moveTo>
                  <a:pt x="0" y="0"/>
                </a:moveTo>
                <a:lnTo>
                  <a:pt x="219285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789026" y="99103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789026" y="991034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796647" y="994844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9072" y="0"/>
                </a:lnTo>
              </a:path>
            </a:pathLst>
          </a:custGeom>
          <a:ln w="4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795122" y="991034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907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375721" y="992558"/>
            <a:ext cx="6350" cy="5080"/>
          </a:xfrm>
          <a:custGeom>
            <a:avLst/>
            <a:gdLst/>
            <a:ahLst/>
            <a:cxnLst/>
            <a:rect l="l" t="t" r="r" b="b"/>
            <a:pathLst>
              <a:path w="6350" h="5080">
                <a:moveTo>
                  <a:pt x="0" y="4572"/>
                </a:moveTo>
                <a:lnTo>
                  <a:pt x="6090" y="4572"/>
                </a:lnTo>
                <a:lnTo>
                  <a:pt x="6090" y="0"/>
                </a:lnTo>
                <a:lnTo>
                  <a:pt x="0" y="0"/>
                </a:lnTo>
                <a:lnTo>
                  <a:pt x="0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374196" y="991034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374196" y="99103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375721" y="992558"/>
            <a:ext cx="6350" cy="5080"/>
          </a:xfrm>
          <a:custGeom>
            <a:avLst/>
            <a:gdLst/>
            <a:ahLst/>
            <a:cxnLst/>
            <a:rect l="l" t="t" r="r" b="b"/>
            <a:pathLst>
              <a:path w="6350" h="5080">
                <a:moveTo>
                  <a:pt x="0" y="4572"/>
                </a:moveTo>
                <a:lnTo>
                  <a:pt x="6090" y="4572"/>
                </a:lnTo>
                <a:lnTo>
                  <a:pt x="6090" y="0"/>
                </a:lnTo>
                <a:lnTo>
                  <a:pt x="0" y="0"/>
                </a:lnTo>
                <a:lnTo>
                  <a:pt x="0" y="45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374196" y="991034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374196" y="99103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724107" y="992558"/>
            <a:ext cx="0" cy="698500"/>
          </a:xfrm>
          <a:custGeom>
            <a:avLst/>
            <a:gdLst/>
            <a:ahLst/>
            <a:cxnLst/>
            <a:rect l="l" t="t" r="r" b="b"/>
            <a:pathLst>
              <a:path h="698500">
                <a:moveTo>
                  <a:pt x="0" y="0"/>
                </a:moveTo>
                <a:lnTo>
                  <a:pt x="0" y="697938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720297" y="998654"/>
            <a:ext cx="0" cy="684530"/>
          </a:xfrm>
          <a:custGeom>
            <a:avLst/>
            <a:gdLst/>
            <a:ahLst/>
            <a:cxnLst/>
            <a:rect l="l" t="t" r="r" b="b"/>
            <a:pathLst>
              <a:path h="684530">
                <a:moveTo>
                  <a:pt x="0" y="0"/>
                </a:moveTo>
                <a:lnTo>
                  <a:pt x="0" y="68422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720297" y="1682876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720297" y="1682876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727917" y="1687449"/>
            <a:ext cx="1862455" cy="0"/>
          </a:xfrm>
          <a:custGeom>
            <a:avLst/>
            <a:gdLst/>
            <a:ahLst/>
            <a:cxnLst/>
            <a:rect l="l" t="t" r="r" b="b"/>
            <a:pathLst>
              <a:path w="1862454">
                <a:moveTo>
                  <a:pt x="0" y="0"/>
                </a:moveTo>
                <a:lnTo>
                  <a:pt x="1862175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727917" y="1682876"/>
            <a:ext cx="1862455" cy="0"/>
          </a:xfrm>
          <a:custGeom>
            <a:avLst/>
            <a:gdLst/>
            <a:ahLst/>
            <a:cxnLst/>
            <a:rect l="l" t="t" r="r" b="b"/>
            <a:pathLst>
              <a:path w="1862454">
                <a:moveTo>
                  <a:pt x="0" y="0"/>
                </a:moveTo>
                <a:lnTo>
                  <a:pt x="186217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593900" y="992558"/>
            <a:ext cx="0" cy="698500"/>
          </a:xfrm>
          <a:custGeom>
            <a:avLst/>
            <a:gdLst/>
            <a:ahLst/>
            <a:cxnLst/>
            <a:rect l="l" t="t" r="r" b="b"/>
            <a:pathLst>
              <a:path h="698500">
                <a:moveTo>
                  <a:pt x="0" y="0"/>
                </a:moveTo>
                <a:lnTo>
                  <a:pt x="0" y="697938"/>
                </a:lnTo>
              </a:path>
            </a:pathLst>
          </a:custGeom>
          <a:ln w="761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590092" y="998654"/>
            <a:ext cx="0" cy="684530"/>
          </a:xfrm>
          <a:custGeom>
            <a:avLst/>
            <a:gdLst/>
            <a:ahLst/>
            <a:cxnLst/>
            <a:rect l="l" t="t" r="r" b="b"/>
            <a:pathLst>
              <a:path h="684530">
                <a:moveTo>
                  <a:pt x="0" y="0"/>
                </a:moveTo>
                <a:lnTo>
                  <a:pt x="0" y="68422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590092" y="1682876"/>
            <a:ext cx="0" cy="7620"/>
          </a:xfrm>
          <a:custGeom>
            <a:avLst/>
            <a:gdLst/>
            <a:ahLst/>
            <a:cxnLst/>
            <a:rect l="l" t="t" r="r" b="b"/>
            <a:pathLst>
              <a:path h="7619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740269" y="168744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57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597697" y="1687449"/>
            <a:ext cx="1374775" cy="0"/>
          </a:xfrm>
          <a:custGeom>
            <a:avLst/>
            <a:gdLst/>
            <a:ahLst/>
            <a:cxnLst/>
            <a:rect l="l" t="t" r="r" b="b"/>
            <a:pathLst>
              <a:path w="1374775">
                <a:moveTo>
                  <a:pt x="0" y="0"/>
                </a:moveTo>
                <a:lnTo>
                  <a:pt x="1374541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740269" y="1682876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7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596173" y="1682876"/>
            <a:ext cx="1376680" cy="0"/>
          </a:xfrm>
          <a:custGeom>
            <a:avLst/>
            <a:gdLst/>
            <a:ahLst/>
            <a:cxnLst/>
            <a:rect l="l" t="t" r="r" b="b"/>
            <a:pathLst>
              <a:path w="1376679">
                <a:moveTo>
                  <a:pt x="0" y="0"/>
                </a:moveTo>
                <a:lnTo>
                  <a:pt x="137606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792836" y="992558"/>
            <a:ext cx="0" cy="698500"/>
          </a:xfrm>
          <a:custGeom>
            <a:avLst/>
            <a:gdLst/>
            <a:ahLst/>
            <a:cxnLst/>
            <a:rect l="l" t="t" r="r" b="b"/>
            <a:pathLst>
              <a:path h="698500">
                <a:moveTo>
                  <a:pt x="0" y="0"/>
                </a:moveTo>
                <a:lnTo>
                  <a:pt x="0" y="697938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789026" y="998654"/>
            <a:ext cx="0" cy="684530"/>
          </a:xfrm>
          <a:custGeom>
            <a:avLst/>
            <a:gdLst/>
            <a:ahLst/>
            <a:cxnLst/>
            <a:rect l="l" t="t" r="r" b="b"/>
            <a:pathLst>
              <a:path h="684530">
                <a:moveTo>
                  <a:pt x="0" y="0"/>
                </a:moveTo>
                <a:lnTo>
                  <a:pt x="0" y="68422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3723726" y="1735071"/>
            <a:ext cx="4653915" cy="243840"/>
          </a:xfrm>
          <a:prstGeom prst="rect">
            <a:avLst/>
          </a:prstGeom>
          <a:solidFill>
            <a:srgbClr val="FFFFFF"/>
          </a:solidFill>
          <a:ln w="8381">
            <a:solidFill>
              <a:srgbClr val="000000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350">
              <a:latin typeface="Times New Roman"/>
              <a:cs typeface="Times New Roman"/>
            </a:endParaRPr>
          </a:p>
          <a:p>
            <a:pPr marL="58419">
              <a:lnSpc>
                <a:spcPct val="100000"/>
              </a:lnSpc>
            </a:pPr>
            <a:r>
              <a:rPr sz="400" spc="-20" dirty="0">
                <a:latin typeface="Arial"/>
                <a:cs typeface="Arial"/>
              </a:rPr>
              <a:t>NAMES </a:t>
            </a:r>
            <a:r>
              <a:rPr sz="400" spc="-10" dirty="0">
                <a:latin typeface="Arial"/>
                <a:cs typeface="Arial"/>
              </a:rPr>
              <a:t>OF STAFF </a:t>
            </a:r>
            <a:r>
              <a:rPr sz="400" spc="-15" dirty="0">
                <a:latin typeface="Arial"/>
                <a:cs typeface="Arial"/>
              </a:rPr>
              <a:t>INVOLVED </a:t>
            </a:r>
            <a:r>
              <a:rPr sz="400" spc="-5" dirty="0">
                <a:latin typeface="Arial"/>
                <a:cs typeface="Arial"/>
              </a:rPr>
              <a:t>/</a:t>
            </a:r>
            <a:r>
              <a:rPr sz="400" spc="10" dirty="0">
                <a:latin typeface="Arial"/>
                <a:cs typeface="Arial"/>
              </a:rPr>
              <a:t> </a:t>
            </a:r>
            <a:r>
              <a:rPr sz="400" spc="-10" dirty="0">
                <a:latin typeface="Arial"/>
                <a:cs typeface="Arial"/>
              </a:rPr>
              <a:t>WITNESSES:</a:t>
            </a:r>
            <a:endParaRPr sz="4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723726" y="1978883"/>
            <a:ext cx="1335405" cy="414655"/>
          </a:xfrm>
          <a:prstGeom prst="rect">
            <a:avLst/>
          </a:prstGeom>
          <a:solidFill>
            <a:srgbClr val="FFFFFF"/>
          </a:solidFill>
          <a:ln w="8382">
            <a:solidFill>
              <a:srgbClr val="000000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350">
              <a:latin typeface="Times New Roman"/>
              <a:cs typeface="Times New Roman"/>
            </a:endParaRPr>
          </a:p>
          <a:p>
            <a:pPr marL="55880">
              <a:lnSpc>
                <a:spcPct val="100000"/>
              </a:lnSpc>
              <a:tabLst>
                <a:tab pos="1190625" algn="l"/>
              </a:tabLst>
            </a:pPr>
            <a:r>
              <a:rPr sz="400" spc="-20" dirty="0">
                <a:latin typeface="Arial"/>
                <a:cs typeface="Arial"/>
              </a:rPr>
              <a:t>DA</a:t>
            </a:r>
            <a:r>
              <a:rPr sz="400" spc="-10" dirty="0">
                <a:latin typeface="Arial"/>
                <a:cs typeface="Arial"/>
              </a:rPr>
              <a:t>TE</a:t>
            </a:r>
            <a:r>
              <a:rPr sz="400" spc="-15" dirty="0">
                <a:latin typeface="Arial"/>
                <a:cs typeface="Arial"/>
              </a:rPr>
              <a:t> O</a:t>
            </a:r>
            <a:r>
              <a:rPr sz="400" spc="-10" dirty="0">
                <a:latin typeface="Arial"/>
                <a:cs typeface="Arial"/>
              </a:rPr>
              <a:t>F</a:t>
            </a:r>
            <a:r>
              <a:rPr sz="400" spc="-5" dirty="0">
                <a:latin typeface="Arial"/>
                <a:cs typeface="Arial"/>
              </a:rPr>
              <a:t> </a:t>
            </a:r>
            <a:r>
              <a:rPr sz="400" spc="-10" dirty="0">
                <a:latin typeface="Arial"/>
                <a:cs typeface="Arial"/>
              </a:rPr>
              <a:t>I</a:t>
            </a:r>
            <a:r>
              <a:rPr sz="400" spc="-20" dirty="0">
                <a:latin typeface="Arial"/>
                <a:cs typeface="Arial"/>
              </a:rPr>
              <a:t>NC</a:t>
            </a:r>
            <a:r>
              <a:rPr sz="400" spc="-10" dirty="0">
                <a:latin typeface="Arial"/>
                <a:cs typeface="Arial"/>
              </a:rPr>
              <a:t>I</a:t>
            </a:r>
            <a:r>
              <a:rPr sz="400" spc="-20" dirty="0">
                <a:latin typeface="Arial"/>
                <a:cs typeface="Arial"/>
              </a:rPr>
              <a:t>DEN</a:t>
            </a:r>
            <a:r>
              <a:rPr sz="400" spc="-5" dirty="0">
                <a:latin typeface="Arial"/>
                <a:cs typeface="Arial"/>
              </a:rPr>
              <a:t>T:</a:t>
            </a:r>
            <a:r>
              <a:rPr sz="400" dirty="0">
                <a:latin typeface="Arial"/>
                <a:cs typeface="Arial"/>
              </a:rPr>
              <a:t>	</a:t>
            </a:r>
            <a:r>
              <a:rPr sz="400" spc="-10" dirty="0">
                <a:latin typeface="Arial"/>
                <a:cs typeface="Arial"/>
              </a:rPr>
              <a:t>TIM</a:t>
            </a:r>
            <a:r>
              <a:rPr sz="400" spc="-20" dirty="0">
                <a:latin typeface="Arial"/>
                <a:cs typeface="Arial"/>
              </a:rPr>
              <a:t>E</a:t>
            </a:r>
            <a:r>
              <a:rPr sz="400" spc="-5" dirty="0">
                <a:latin typeface="Arial"/>
                <a:cs typeface="Arial"/>
              </a:rPr>
              <a:t>:</a:t>
            </a:r>
            <a:endParaRPr sz="4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326698" y="2060995"/>
            <a:ext cx="182245" cy="12636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ts val="400"/>
              </a:lnSpc>
              <a:spcBef>
                <a:spcPts val="90"/>
              </a:spcBef>
            </a:pPr>
            <a:r>
              <a:rPr sz="400" spc="-5" dirty="0">
                <a:latin typeface="Arial"/>
                <a:cs typeface="Arial"/>
              </a:rPr>
              <a:t>[   ]</a:t>
            </a:r>
            <a:r>
              <a:rPr sz="400" spc="15" dirty="0">
                <a:latin typeface="Arial"/>
                <a:cs typeface="Arial"/>
              </a:rPr>
              <a:t> </a:t>
            </a:r>
            <a:r>
              <a:rPr sz="400" spc="-15" dirty="0">
                <a:latin typeface="Arial"/>
                <a:cs typeface="Arial"/>
              </a:rPr>
              <a:t>AM</a:t>
            </a:r>
            <a:endParaRPr sz="400">
              <a:latin typeface="Arial"/>
              <a:cs typeface="Arial"/>
            </a:endParaRPr>
          </a:p>
          <a:p>
            <a:pPr>
              <a:lnSpc>
                <a:spcPts val="400"/>
              </a:lnSpc>
            </a:pPr>
            <a:r>
              <a:rPr sz="400" spc="-5" dirty="0">
                <a:latin typeface="Arial"/>
                <a:cs typeface="Arial"/>
              </a:rPr>
              <a:t>[   ]</a:t>
            </a:r>
            <a:r>
              <a:rPr sz="400" spc="15" dirty="0">
                <a:latin typeface="Arial"/>
                <a:cs typeface="Arial"/>
              </a:rPr>
              <a:t> </a:t>
            </a:r>
            <a:r>
              <a:rPr sz="400" spc="-15" dirty="0">
                <a:latin typeface="Arial"/>
                <a:cs typeface="Arial"/>
              </a:rPr>
              <a:t>PM</a:t>
            </a:r>
            <a:endParaRPr sz="4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666658" y="1978883"/>
            <a:ext cx="2711450" cy="184150"/>
          </a:xfrm>
          <a:prstGeom prst="rect">
            <a:avLst/>
          </a:prstGeom>
          <a:solidFill>
            <a:srgbClr val="FFFFFF"/>
          </a:solidFill>
          <a:ln w="8376">
            <a:solidFill>
              <a:srgbClr val="000000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350">
              <a:latin typeface="Times New Roman"/>
              <a:cs typeface="Times New Roman"/>
            </a:endParaRPr>
          </a:p>
          <a:p>
            <a:pPr marL="53975">
              <a:lnSpc>
                <a:spcPct val="100000"/>
              </a:lnSpc>
            </a:pPr>
            <a:r>
              <a:rPr sz="400" spc="-15" dirty="0">
                <a:latin typeface="Arial"/>
                <a:cs typeface="Arial"/>
              </a:rPr>
              <a:t>LOCATION </a:t>
            </a:r>
            <a:r>
              <a:rPr sz="400" spc="-10" dirty="0">
                <a:latin typeface="Arial"/>
                <a:cs typeface="Arial"/>
              </a:rPr>
              <a:t>OF </a:t>
            </a:r>
            <a:r>
              <a:rPr sz="400" spc="-15" dirty="0">
                <a:latin typeface="Arial"/>
                <a:cs typeface="Arial"/>
              </a:rPr>
              <a:t>INCIDENT (KITCHEN, YARD, MALL, WORKSHOP, VAN,</a:t>
            </a:r>
            <a:r>
              <a:rPr sz="400" spc="65" dirty="0">
                <a:latin typeface="Arial"/>
                <a:cs typeface="Arial"/>
              </a:rPr>
              <a:t> </a:t>
            </a:r>
            <a:r>
              <a:rPr sz="400" spc="-10" dirty="0">
                <a:latin typeface="Arial"/>
                <a:cs typeface="Arial"/>
              </a:rPr>
              <a:t>ETC.):</a:t>
            </a:r>
            <a:endParaRPr sz="4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3721821" y="1986122"/>
            <a:ext cx="1137285" cy="0"/>
          </a:xfrm>
          <a:custGeom>
            <a:avLst/>
            <a:gdLst/>
            <a:ahLst/>
            <a:cxnLst/>
            <a:rect l="l" t="t" r="r" b="b"/>
            <a:pathLst>
              <a:path w="1137285">
                <a:moveTo>
                  <a:pt x="0" y="0"/>
                </a:moveTo>
                <a:lnTo>
                  <a:pt x="1136809" y="0"/>
                </a:lnTo>
              </a:path>
            </a:pathLst>
          </a:custGeom>
          <a:ln w="60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3720297" y="1983074"/>
            <a:ext cx="1137285" cy="0"/>
          </a:xfrm>
          <a:custGeom>
            <a:avLst/>
            <a:gdLst/>
            <a:ahLst/>
            <a:cxnLst/>
            <a:rect l="l" t="t" r="r" b="b"/>
            <a:pathLst>
              <a:path w="1137285">
                <a:moveTo>
                  <a:pt x="0" y="0"/>
                </a:moveTo>
                <a:lnTo>
                  <a:pt x="1136797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858618" y="1983074"/>
            <a:ext cx="5080" cy="6350"/>
          </a:xfrm>
          <a:custGeom>
            <a:avLst/>
            <a:gdLst/>
            <a:ahLst/>
            <a:cxnLst/>
            <a:rect l="l" t="t" r="r" b="b"/>
            <a:pathLst>
              <a:path w="5079" h="6350">
                <a:moveTo>
                  <a:pt x="0" y="0"/>
                </a:moveTo>
                <a:lnTo>
                  <a:pt x="0" y="6096"/>
                </a:lnTo>
                <a:lnTo>
                  <a:pt x="4572" y="6096"/>
                </a:lnTo>
                <a:lnTo>
                  <a:pt x="457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857094" y="198307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857094" y="198307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863190" y="1986122"/>
            <a:ext cx="802005" cy="0"/>
          </a:xfrm>
          <a:custGeom>
            <a:avLst/>
            <a:gdLst/>
            <a:ahLst/>
            <a:cxnLst/>
            <a:rect l="l" t="t" r="r" b="b"/>
            <a:pathLst>
              <a:path w="802004">
                <a:moveTo>
                  <a:pt x="0" y="0"/>
                </a:moveTo>
                <a:lnTo>
                  <a:pt x="801552" y="0"/>
                </a:lnTo>
              </a:path>
            </a:pathLst>
          </a:custGeom>
          <a:ln w="60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863190" y="1983074"/>
            <a:ext cx="800100" cy="0"/>
          </a:xfrm>
          <a:custGeom>
            <a:avLst/>
            <a:gdLst/>
            <a:ahLst/>
            <a:cxnLst/>
            <a:rect l="l" t="t" r="r" b="b"/>
            <a:pathLst>
              <a:path w="800100">
                <a:moveTo>
                  <a:pt x="0" y="0"/>
                </a:moveTo>
                <a:lnTo>
                  <a:pt x="800039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664753" y="1983074"/>
            <a:ext cx="5080" cy="6350"/>
          </a:xfrm>
          <a:custGeom>
            <a:avLst/>
            <a:gdLst/>
            <a:ahLst/>
            <a:cxnLst/>
            <a:rect l="l" t="t" r="r" b="b"/>
            <a:pathLst>
              <a:path w="5079" h="6350">
                <a:moveTo>
                  <a:pt x="0" y="0"/>
                </a:moveTo>
                <a:lnTo>
                  <a:pt x="0" y="6096"/>
                </a:lnTo>
                <a:lnTo>
                  <a:pt x="4572" y="6096"/>
                </a:lnTo>
                <a:lnTo>
                  <a:pt x="457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5663229" y="198307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663229" y="198307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669326" y="1986122"/>
            <a:ext cx="2707005" cy="0"/>
          </a:xfrm>
          <a:custGeom>
            <a:avLst/>
            <a:gdLst/>
            <a:ahLst/>
            <a:cxnLst/>
            <a:rect l="l" t="t" r="r" b="b"/>
            <a:pathLst>
              <a:path w="2707004">
                <a:moveTo>
                  <a:pt x="0" y="0"/>
                </a:moveTo>
                <a:lnTo>
                  <a:pt x="2706395" y="0"/>
                </a:lnTo>
              </a:path>
            </a:pathLst>
          </a:custGeom>
          <a:ln w="60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669325" y="1983074"/>
            <a:ext cx="2705100" cy="0"/>
          </a:xfrm>
          <a:custGeom>
            <a:avLst/>
            <a:gdLst/>
            <a:ahLst/>
            <a:cxnLst/>
            <a:rect l="l" t="t" r="r" b="b"/>
            <a:pathLst>
              <a:path w="2705100">
                <a:moveTo>
                  <a:pt x="0" y="0"/>
                </a:moveTo>
                <a:lnTo>
                  <a:pt x="2704871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375721" y="1983074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0"/>
                </a:moveTo>
                <a:lnTo>
                  <a:pt x="0" y="6096"/>
                </a:lnTo>
                <a:lnTo>
                  <a:pt x="6090" y="6096"/>
                </a:lnTo>
                <a:lnTo>
                  <a:pt x="609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374196" y="1983074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721821" y="2388428"/>
            <a:ext cx="1137285" cy="0"/>
          </a:xfrm>
          <a:custGeom>
            <a:avLst/>
            <a:gdLst/>
            <a:ahLst/>
            <a:cxnLst/>
            <a:rect l="l" t="t" r="r" b="b"/>
            <a:pathLst>
              <a:path w="1137285">
                <a:moveTo>
                  <a:pt x="0" y="0"/>
                </a:moveTo>
                <a:lnTo>
                  <a:pt x="1136809" y="0"/>
                </a:lnTo>
              </a:path>
            </a:pathLst>
          </a:custGeom>
          <a:ln w="60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720297" y="2383856"/>
            <a:ext cx="1137285" cy="0"/>
          </a:xfrm>
          <a:custGeom>
            <a:avLst/>
            <a:gdLst/>
            <a:ahLst/>
            <a:cxnLst/>
            <a:rect l="l" t="t" r="r" b="b"/>
            <a:pathLst>
              <a:path w="1137285">
                <a:moveTo>
                  <a:pt x="0" y="0"/>
                </a:moveTo>
                <a:lnTo>
                  <a:pt x="1136797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861666" y="1989170"/>
            <a:ext cx="0" cy="396240"/>
          </a:xfrm>
          <a:custGeom>
            <a:avLst/>
            <a:gdLst/>
            <a:ahLst/>
            <a:cxnLst/>
            <a:rect l="l" t="t" r="r" b="b"/>
            <a:pathLst>
              <a:path h="396239">
                <a:moveTo>
                  <a:pt x="0" y="0"/>
                </a:moveTo>
                <a:lnTo>
                  <a:pt x="0" y="396204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857094" y="1989170"/>
            <a:ext cx="0" cy="394970"/>
          </a:xfrm>
          <a:custGeom>
            <a:avLst/>
            <a:gdLst/>
            <a:ahLst/>
            <a:cxnLst/>
            <a:rect l="l" t="t" r="r" b="b"/>
            <a:pathLst>
              <a:path h="394969">
                <a:moveTo>
                  <a:pt x="0" y="0"/>
                </a:moveTo>
                <a:lnTo>
                  <a:pt x="0" y="3946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858618" y="2385380"/>
            <a:ext cx="5080" cy="6350"/>
          </a:xfrm>
          <a:custGeom>
            <a:avLst/>
            <a:gdLst/>
            <a:ahLst/>
            <a:cxnLst/>
            <a:rect l="l" t="t" r="r" b="b"/>
            <a:pathLst>
              <a:path w="5079" h="6350">
                <a:moveTo>
                  <a:pt x="0" y="0"/>
                </a:moveTo>
                <a:lnTo>
                  <a:pt x="0" y="6096"/>
                </a:lnTo>
                <a:lnTo>
                  <a:pt x="4572" y="6096"/>
                </a:lnTo>
                <a:lnTo>
                  <a:pt x="457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857094" y="2383856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857094" y="2383856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863190" y="2388428"/>
            <a:ext cx="802005" cy="0"/>
          </a:xfrm>
          <a:custGeom>
            <a:avLst/>
            <a:gdLst/>
            <a:ahLst/>
            <a:cxnLst/>
            <a:rect l="l" t="t" r="r" b="b"/>
            <a:pathLst>
              <a:path w="802004">
                <a:moveTo>
                  <a:pt x="0" y="0"/>
                </a:moveTo>
                <a:lnTo>
                  <a:pt x="801552" y="0"/>
                </a:lnTo>
              </a:path>
            </a:pathLst>
          </a:custGeom>
          <a:ln w="60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863190" y="2383856"/>
            <a:ext cx="800100" cy="0"/>
          </a:xfrm>
          <a:custGeom>
            <a:avLst/>
            <a:gdLst/>
            <a:ahLst/>
            <a:cxnLst/>
            <a:rect l="l" t="t" r="r" b="b"/>
            <a:pathLst>
              <a:path w="800100">
                <a:moveTo>
                  <a:pt x="0" y="0"/>
                </a:moveTo>
                <a:lnTo>
                  <a:pt x="800039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667801" y="1989170"/>
            <a:ext cx="0" cy="396240"/>
          </a:xfrm>
          <a:custGeom>
            <a:avLst/>
            <a:gdLst/>
            <a:ahLst/>
            <a:cxnLst/>
            <a:rect l="l" t="t" r="r" b="b"/>
            <a:pathLst>
              <a:path h="396239">
                <a:moveTo>
                  <a:pt x="0" y="0"/>
                </a:moveTo>
                <a:lnTo>
                  <a:pt x="0" y="396204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663229" y="1989170"/>
            <a:ext cx="0" cy="394970"/>
          </a:xfrm>
          <a:custGeom>
            <a:avLst/>
            <a:gdLst/>
            <a:ahLst/>
            <a:cxnLst/>
            <a:rect l="l" t="t" r="r" b="b"/>
            <a:pathLst>
              <a:path h="394969">
                <a:moveTo>
                  <a:pt x="0" y="0"/>
                </a:moveTo>
                <a:lnTo>
                  <a:pt x="0" y="39468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664753" y="2385380"/>
            <a:ext cx="5080" cy="6350"/>
          </a:xfrm>
          <a:custGeom>
            <a:avLst/>
            <a:gdLst/>
            <a:ahLst/>
            <a:cxnLst/>
            <a:rect l="l" t="t" r="r" b="b"/>
            <a:pathLst>
              <a:path w="5079" h="6350">
                <a:moveTo>
                  <a:pt x="0" y="0"/>
                </a:moveTo>
                <a:lnTo>
                  <a:pt x="0" y="6096"/>
                </a:lnTo>
                <a:lnTo>
                  <a:pt x="4572" y="6096"/>
                </a:lnTo>
                <a:lnTo>
                  <a:pt x="457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663229" y="2383856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663229" y="2383856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669326" y="2388428"/>
            <a:ext cx="1836420" cy="0"/>
          </a:xfrm>
          <a:custGeom>
            <a:avLst/>
            <a:gdLst/>
            <a:ahLst/>
            <a:cxnLst/>
            <a:rect l="l" t="t" r="r" b="b"/>
            <a:pathLst>
              <a:path w="1836420">
                <a:moveTo>
                  <a:pt x="0" y="0"/>
                </a:moveTo>
                <a:lnTo>
                  <a:pt x="1836267" y="0"/>
                </a:lnTo>
              </a:path>
            </a:pathLst>
          </a:custGeom>
          <a:ln w="60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669325" y="2383856"/>
            <a:ext cx="1836420" cy="0"/>
          </a:xfrm>
          <a:custGeom>
            <a:avLst/>
            <a:gdLst/>
            <a:ahLst/>
            <a:cxnLst/>
            <a:rect l="l" t="t" r="r" b="b"/>
            <a:pathLst>
              <a:path w="1836420">
                <a:moveTo>
                  <a:pt x="0" y="0"/>
                </a:moveTo>
                <a:lnTo>
                  <a:pt x="1836267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3770069" y="2437390"/>
            <a:ext cx="1588770" cy="850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00" spc="-15" dirty="0">
                <a:latin typeface="Arial"/>
                <a:cs typeface="Arial"/>
              </a:rPr>
              <a:t>EXPLAIN </a:t>
            </a:r>
            <a:r>
              <a:rPr sz="400" spc="-10" dirty="0">
                <a:latin typeface="Arial"/>
                <a:cs typeface="Arial"/>
              </a:rPr>
              <a:t>WHAT </a:t>
            </a:r>
            <a:r>
              <a:rPr sz="400" spc="-15" dirty="0">
                <a:latin typeface="Arial"/>
                <a:cs typeface="Arial"/>
              </a:rPr>
              <a:t>HAPPENED, INCLUDING ACTION TAKEN BY</a:t>
            </a:r>
            <a:r>
              <a:rPr sz="400" spc="55" dirty="0">
                <a:latin typeface="Arial"/>
                <a:cs typeface="Arial"/>
              </a:rPr>
              <a:t> </a:t>
            </a:r>
            <a:r>
              <a:rPr sz="400" spc="-10" dirty="0">
                <a:latin typeface="Arial"/>
                <a:cs typeface="Arial"/>
              </a:rPr>
              <a:t>STAFF</a:t>
            </a:r>
            <a:endParaRPr sz="40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3770076" y="3778391"/>
            <a:ext cx="789940" cy="850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00" spc="-15" dirty="0">
                <a:latin typeface="Arial"/>
                <a:cs typeface="Arial"/>
              </a:rPr>
              <a:t>PHYSICAL </a:t>
            </a:r>
            <a:r>
              <a:rPr sz="400" spc="-10" dirty="0">
                <a:latin typeface="Arial"/>
                <a:cs typeface="Arial"/>
              </a:rPr>
              <a:t>INJURY: </a:t>
            </a:r>
            <a:r>
              <a:rPr sz="400" spc="-5" dirty="0">
                <a:latin typeface="Arial"/>
                <a:cs typeface="Arial"/>
              </a:rPr>
              <a:t>[ ] </a:t>
            </a:r>
            <a:r>
              <a:rPr sz="400" spc="-15" dirty="0">
                <a:latin typeface="Arial"/>
                <a:cs typeface="Arial"/>
              </a:rPr>
              <a:t>YES </a:t>
            </a:r>
            <a:r>
              <a:rPr sz="400" spc="-5" dirty="0">
                <a:latin typeface="Arial"/>
                <a:cs typeface="Arial"/>
              </a:rPr>
              <a:t>[</a:t>
            </a:r>
            <a:r>
              <a:rPr sz="400" spc="-15" dirty="0">
                <a:latin typeface="Arial"/>
                <a:cs typeface="Arial"/>
              </a:rPr>
              <a:t> ]NO</a:t>
            </a:r>
            <a:endParaRPr sz="400">
              <a:latin typeface="Arial"/>
              <a:cs typeface="Arial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3727917" y="2394524"/>
            <a:ext cx="3778250" cy="0"/>
          </a:xfrm>
          <a:custGeom>
            <a:avLst/>
            <a:gdLst/>
            <a:ahLst/>
            <a:cxnLst/>
            <a:rect l="l" t="t" r="r" b="b"/>
            <a:pathLst>
              <a:path w="3778250">
                <a:moveTo>
                  <a:pt x="0" y="0"/>
                </a:moveTo>
                <a:lnTo>
                  <a:pt x="3777676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727917" y="2389951"/>
            <a:ext cx="3778250" cy="0"/>
          </a:xfrm>
          <a:custGeom>
            <a:avLst/>
            <a:gdLst/>
            <a:ahLst/>
            <a:cxnLst/>
            <a:rect l="l" t="t" r="r" b="b"/>
            <a:pathLst>
              <a:path w="3778250">
                <a:moveTo>
                  <a:pt x="0" y="0"/>
                </a:moveTo>
                <a:lnTo>
                  <a:pt x="377767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724869" y="2391476"/>
            <a:ext cx="0" cy="1464945"/>
          </a:xfrm>
          <a:custGeom>
            <a:avLst/>
            <a:gdLst/>
            <a:ahLst/>
            <a:cxnLst/>
            <a:rect l="l" t="t" r="r" b="b"/>
            <a:pathLst>
              <a:path h="1464945">
                <a:moveTo>
                  <a:pt x="0" y="0"/>
                </a:moveTo>
                <a:lnTo>
                  <a:pt x="0" y="1464445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720297" y="2397572"/>
            <a:ext cx="0" cy="1457325"/>
          </a:xfrm>
          <a:custGeom>
            <a:avLst/>
            <a:gdLst/>
            <a:ahLst/>
            <a:cxnLst/>
            <a:rect l="l" t="t" r="r" b="b"/>
            <a:pathLst>
              <a:path h="1457325">
                <a:moveTo>
                  <a:pt x="0" y="0"/>
                </a:moveTo>
                <a:lnTo>
                  <a:pt x="0" y="145682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721821" y="3858966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915" y="0"/>
                </a:lnTo>
              </a:path>
            </a:pathLst>
          </a:custGeom>
          <a:ln w="60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3720297" y="3854394"/>
            <a:ext cx="4653915" cy="0"/>
          </a:xfrm>
          <a:custGeom>
            <a:avLst/>
            <a:gdLst/>
            <a:ahLst/>
            <a:cxnLst/>
            <a:rect l="l" t="t" r="r" b="b"/>
            <a:pathLst>
              <a:path w="4653915">
                <a:moveTo>
                  <a:pt x="0" y="0"/>
                </a:moveTo>
                <a:lnTo>
                  <a:pt x="4653899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378766" y="2397572"/>
            <a:ext cx="0" cy="1458595"/>
          </a:xfrm>
          <a:custGeom>
            <a:avLst/>
            <a:gdLst/>
            <a:ahLst/>
            <a:cxnLst/>
            <a:rect l="l" t="t" r="r" b="b"/>
            <a:pathLst>
              <a:path h="1458595">
                <a:moveTo>
                  <a:pt x="0" y="0"/>
                </a:moveTo>
                <a:lnTo>
                  <a:pt x="0" y="1458349"/>
                </a:lnTo>
              </a:path>
            </a:pathLst>
          </a:custGeom>
          <a:ln w="60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374196" y="2397572"/>
            <a:ext cx="0" cy="1457325"/>
          </a:xfrm>
          <a:custGeom>
            <a:avLst/>
            <a:gdLst/>
            <a:ahLst/>
            <a:cxnLst/>
            <a:rect l="l" t="t" r="r" b="b"/>
            <a:pathLst>
              <a:path h="1457325">
                <a:moveTo>
                  <a:pt x="0" y="0"/>
                </a:moveTo>
                <a:lnTo>
                  <a:pt x="0" y="145682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8375721" y="3855918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0"/>
                </a:moveTo>
                <a:lnTo>
                  <a:pt x="0" y="6096"/>
                </a:lnTo>
                <a:lnTo>
                  <a:pt x="6090" y="6096"/>
                </a:lnTo>
                <a:lnTo>
                  <a:pt x="609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8374196" y="3854394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3779721" y="3900309"/>
            <a:ext cx="760095" cy="850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400" spc="-15" dirty="0">
                <a:latin typeface="Arial"/>
                <a:cs typeface="Arial"/>
              </a:rPr>
              <a:t>PHYSICIAN/ MEDICAL</a:t>
            </a:r>
            <a:r>
              <a:rPr sz="400" spc="-30" dirty="0">
                <a:latin typeface="Arial"/>
                <a:cs typeface="Arial"/>
              </a:rPr>
              <a:t> </a:t>
            </a:r>
            <a:r>
              <a:rPr sz="400" spc="-10" dirty="0">
                <a:latin typeface="Arial"/>
                <a:cs typeface="Arial"/>
              </a:rPr>
              <a:t>FACILITY:</a:t>
            </a:r>
            <a:endParaRPr sz="40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3779721" y="4022223"/>
            <a:ext cx="654685" cy="850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400" spc="-15" dirty="0">
                <a:latin typeface="Arial"/>
                <a:cs typeface="Arial"/>
              </a:rPr>
              <a:t>DIAGNOSIS </a:t>
            </a:r>
            <a:r>
              <a:rPr sz="400" spc="-10" dirty="0">
                <a:latin typeface="Arial"/>
                <a:cs typeface="Arial"/>
              </a:rPr>
              <a:t>&amp;</a:t>
            </a:r>
            <a:r>
              <a:rPr sz="400" spc="-35" dirty="0">
                <a:latin typeface="Arial"/>
                <a:cs typeface="Arial"/>
              </a:rPr>
              <a:t> </a:t>
            </a:r>
            <a:r>
              <a:rPr sz="400" spc="-15" dirty="0">
                <a:latin typeface="Arial"/>
                <a:cs typeface="Arial"/>
              </a:rPr>
              <a:t>TREATMENT:</a:t>
            </a:r>
            <a:endParaRPr sz="40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6380958" y="3900315"/>
            <a:ext cx="410209" cy="850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400" spc="-15" dirty="0">
                <a:latin typeface="Arial"/>
                <a:cs typeface="Arial"/>
              </a:rPr>
              <a:t>PHONE</a:t>
            </a:r>
            <a:r>
              <a:rPr sz="400" spc="-40" dirty="0">
                <a:latin typeface="Arial"/>
                <a:cs typeface="Arial"/>
              </a:rPr>
              <a:t> </a:t>
            </a:r>
            <a:r>
              <a:rPr sz="400" spc="-20" dirty="0">
                <a:latin typeface="Arial"/>
                <a:cs typeface="Arial"/>
              </a:rPr>
              <a:t>NUMBER</a:t>
            </a:r>
            <a:endParaRPr sz="40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7283105" y="3869253"/>
            <a:ext cx="1090930" cy="26162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42544" rIns="0" bIns="0" rtlCol="0">
            <a:spAutoFit/>
          </a:bodyPr>
          <a:lstStyle/>
          <a:p>
            <a:pPr marL="50165">
              <a:lnSpc>
                <a:spcPct val="100000"/>
              </a:lnSpc>
              <a:spcBef>
                <a:spcPts val="334"/>
              </a:spcBef>
            </a:pPr>
            <a:r>
              <a:rPr sz="400" spc="-15" dirty="0">
                <a:latin typeface="Arial"/>
                <a:cs typeface="Arial"/>
              </a:rPr>
              <a:t>DATE AND TIME </a:t>
            </a:r>
            <a:r>
              <a:rPr sz="400" spc="-10" dirty="0">
                <a:latin typeface="Arial"/>
                <a:cs typeface="Arial"/>
              </a:rPr>
              <a:t>CARE </a:t>
            </a:r>
            <a:r>
              <a:rPr sz="400" spc="-15" dirty="0">
                <a:latin typeface="Arial"/>
                <a:cs typeface="Arial"/>
              </a:rPr>
              <a:t>GIVEN</a:t>
            </a:r>
            <a:endParaRPr sz="400">
              <a:latin typeface="Arial"/>
              <a:cs typeface="Arial"/>
            </a:endParaRPr>
          </a:p>
          <a:p>
            <a:pPr marL="693420">
              <a:lnSpc>
                <a:spcPts val="400"/>
              </a:lnSpc>
              <a:spcBef>
                <a:spcPts val="155"/>
              </a:spcBef>
            </a:pPr>
            <a:r>
              <a:rPr sz="400" spc="-5" dirty="0">
                <a:latin typeface="Arial"/>
                <a:cs typeface="Arial"/>
              </a:rPr>
              <a:t>[   ]</a:t>
            </a:r>
            <a:r>
              <a:rPr sz="400" spc="10" dirty="0">
                <a:latin typeface="Arial"/>
                <a:cs typeface="Arial"/>
              </a:rPr>
              <a:t> </a:t>
            </a:r>
            <a:r>
              <a:rPr sz="400" spc="-15" dirty="0">
                <a:latin typeface="Arial"/>
                <a:cs typeface="Arial"/>
              </a:rPr>
              <a:t>AM</a:t>
            </a:r>
            <a:endParaRPr sz="400">
              <a:latin typeface="Arial"/>
              <a:cs typeface="Arial"/>
            </a:endParaRPr>
          </a:p>
          <a:p>
            <a:pPr marL="693420">
              <a:lnSpc>
                <a:spcPts val="400"/>
              </a:lnSpc>
            </a:pPr>
            <a:r>
              <a:rPr sz="400" spc="-5" dirty="0">
                <a:latin typeface="Arial"/>
                <a:cs typeface="Arial"/>
              </a:rPr>
              <a:t>[   ]</a:t>
            </a:r>
            <a:r>
              <a:rPr sz="400" spc="10" dirty="0">
                <a:latin typeface="Arial"/>
                <a:cs typeface="Arial"/>
              </a:rPr>
              <a:t> </a:t>
            </a:r>
            <a:r>
              <a:rPr sz="400" spc="-15" dirty="0">
                <a:latin typeface="Arial"/>
                <a:cs typeface="Arial"/>
              </a:rPr>
              <a:t>PM</a:t>
            </a:r>
            <a:endParaRPr sz="400">
              <a:latin typeface="Arial"/>
              <a:cs typeface="Arial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3720297" y="3860489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3720297" y="3860489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720297" y="3860489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3720297" y="3860489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727917" y="3865062"/>
            <a:ext cx="2597150" cy="0"/>
          </a:xfrm>
          <a:custGeom>
            <a:avLst/>
            <a:gdLst/>
            <a:ahLst/>
            <a:cxnLst/>
            <a:rect l="l" t="t" r="r" b="b"/>
            <a:pathLst>
              <a:path w="2597150">
                <a:moveTo>
                  <a:pt x="0" y="0"/>
                </a:moveTo>
                <a:lnTo>
                  <a:pt x="259668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727917" y="3860489"/>
            <a:ext cx="2597150" cy="0"/>
          </a:xfrm>
          <a:custGeom>
            <a:avLst/>
            <a:gdLst/>
            <a:ahLst/>
            <a:cxnLst/>
            <a:rect l="l" t="t" r="r" b="b"/>
            <a:pathLst>
              <a:path w="2597150">
                <a:moveTo>
                  <a:pt x="0" y="0"/>
                </a:moveTo>
                <a:lnTo>
                  <a:pt x="259666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6324584" y="3862014"/>
            <a:ext cx="6350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0" y="0"/>
                </a:moveTo>
                <a:lnTo>
                  <a:pt x="0" y="6096"/>
                </a:lnTo>
                <a:lnTo>
                  <a:pt x="6096" y="6096"/>
                </a:lnTo>
                <a:lnTo>
                  <a:pt x="609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6324584" y="386048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324584" y="3860489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330681" y="3865062"/>
            <a:ext cx="946785" cy="0"/>
          </a:xfrm>
          <a:custGeom>
            <a:avLst/>
            <a:gdLst/>
            <a:ahLst/>
            <a:cxnLst/>
            <a:rect l="l" t="t" r="r" b="b"/>
            <a:pathLst>
              <a:path w="946784">
                <a:moveTo>
                  <a:pt x="0" y="0"/>
                </a:moveTo>
                <a:lnTo>
                  <a:pt x="946326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330680" y="3860489"/>
            <a:ext cx="944880" cy="0"/>
          </a:xfrm>
          <a:custGeom>
            <a:avLst/>
            <a:gdLst/>
            <a:ahLst/>
            <a:cxnLst/>
            <a:rect l="l" t="t" r="r" b="b"/>
            <a:pathLst>
              <a:path w="944879">
                <a:moveTo>
                  <a:pt x="0" y="0"/>
                </a:moveTo>
                <a:lnTo>
                  <a:pt x="94480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7275484" y="3860489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275484" y="3860489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7283105" y="3865062"/>
            <a:ext cx="1092835" cy="0"/>
          </a:xfrm>
          <a:custGeom>
            <a:avLst/>
            <a:gdLst/>
            <a:ahLst/>
            <a:cxnLst/>
            <a:rect l="l" t="t" r="r" b="b"/>
            <a:pathLst>
              <a:path w="1092834">
                <a:moveTo>
                  <a:pt x="0" y="0"/>
                </a:moveTo>
                <a:lnTo>
                  <a:pt x="1092613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283104" y="3860489"/>
            <a:ext cx="1091565" cy="0"/>
          </a:xfrm>
          <a:custGeom>
            <a:avLst/>
            <a:gdLst/>
            <a:ahLst/>
            <a:cxnLst/>
            <a:rect l="l" t="t" r="r" b="b"/>
            <a:pathLst>
              <a:path w="1091565">
                <a:moveTo>
                  <a:pt x="0" y="0"/>
                </a:moveTo>
                <a:lnTo>
                  <a:pt x="109109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8374196" y="3860489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8374196" y="3860489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8374196" y="3860489"/>
            <a:ext cx="7620" cy="0"/>
          </a:xfrm>
          <a:custGeom>
            <a:avLst/>
            <a:gdLst/>
            <a:ahLst/>
            <a:cxnLst/>
            <a:rect l="l" t="t" r="r" b="b"/>
            <a:pathLst>
              <a:path w="7620">
                <a:moveTo>
                  <a:pt x="0" y="0"/>
                </a:moveTo>
                <a:lnTo>
                  <a:pt x="761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8374196" y="3860489"/>
            <a:ext cx="0" cy="7620"/>
          </a:xfrm>
          <a:custGeom>
            <a:avLst/>
            <a:gdLst/>
            <a:ahLst/>
            <a:cxnLst/>
            <a:rect l="l" t="t" r="r" b="b"/>
            <a:pathLst>
              <a:path h="7620">
                <a:moveTo>
                  <a:pt x="0" y="0"/>
                </a:moveTo>
                <a:lnTo>
                  <a:pt x="0" y="76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3724869" y="3862014"/>
            <a:ext cx="0" cy="269875"/>
          </a:xfrm>
          <a:custGeom>
            <a:avLst/>
            <a:gdLst/>
            <a:ahLst/>
            <a:cxnLst/>
            <a:rect l="l" t="t" r="r" b="b"/>
            <a:pathLst>
              <a:path h="269875">
                <a:moveTo>
                  <a:pt x="0" y="0"/>
                </a:moveTo>
                <a:lnTo>
                  <a:pt x="0" y="269723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3720297" y="3868110"/>
            <a:ext cx="0" cy="262255"/>
          </a:xfrm>
          <a:custGeom>
            <a:avLst/>
            <a:gdLst/>
            <a:ahLst/>
            <a:cxnLst/>
            <a:rect l="l" t="t" r="r" b="b"/>
            <a:pathLst>
              <a:path h="262254">
                <a:moveTo>
                  <a:pt x="0" y="0"/>
                </a:moveTo>
                <a:lnTo>
                  <a:pt x="0" y="26209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7280056" y="3862014"/>
            <a:ext cx="0" cy="269875"/>
          </a:xfrm>
          <a:custGeom>
            <a:avLst/>
            <a:gdLst/>
            <a:ahLst/>
            <a:cxnLst/>
            <a:rect l="l" t="t" r="r" b="b"/>
            <a:pathLst>
              <a:path h="269875">
                <a:moveTo>
                  <a:pt x="0" y="0"/>
                </a:moveTo>
                <a:lnTo>
                  <a:pt x="0" y="269723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7275484" y="3868110"/>
            <a:ext cx="0" cy="262255"/>
          </a:xfrm>
          <a:custGeom>
            <a:avLst/>
            <a:gdLst/>
            <a:ahLst/>
            <a:cxnLst/>
            <a:rect l="l" t="t" r="r" b="b"/>
            <a:pathLst>
              <a:path h="262254">
                <a:moveTo>
                  <a:pt x="0" y="0"/>
                </a:moveTo>
                <a:lnTo>
                  <a:pt x="0" y="26209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8378766" y="3862014"/>
            <a:ext cx="0" cy="269875"/>
          </a:xfrm>
          <a:custGeom>
            <a:avLst/>
            <a:gdLst/>
            <a:ahLst/>
            <a:cxnLst/>
            <a:rect l="l" t="t" r="r" b="b"/>
            <a:pathLst>
              <a:path h="269875">
                <a:moveTo>
                  <a:pt x="0" y="0"/>
                </a:moveTo>
                <a:lnTo>
                  <a:pt x="0" y="269723"/>
                </a:lnTo>
              </a:path>
            </a:pathLst>
          </a:custGeom>
          <a:ln w="609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8374196" y="3868110"/>
            <a:ext cx="0" cy="262255"/>
          </a:xfrm>
          <a:custGeom>
            <a:avLst/>
            <a:gdLst/>
            <a:ahLst/>
            <a:cxnLst/>
            <a:rect l="l" t="t" r="r" b="b"/>
            <a:pathLst>
              <a:path h="262254">
                <a:moveTo>
                  <a:pt x="0" y="0"/>
                </a:moveTo>
                <a:lnTo>
                  <a:pt x="0" y="26209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 txBox="1"/>
          <p:nvPr/>
        </p:nvSpPr>
        <p:spPr>
          <a:xfrm>
            <a:off x="3731727" y="4146590"/>
            <a:ext cx="1967864" cy="27622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3020" rIns="0" bIns="0" rtlCol="0">
            <a:spAutoFit/>
          </a:bodyPr>
          <a:lstStyle/>
          <a:p>
            <a:pPr marL="41275">
              <a:lnSpc>
                <a:spcPct val="100000"/>
              </a:lnSpc>
              <a:spcBef>
                <a:spcPts val="260"/>
              </a:spcBef>
            </a:pPr>
            <a:r>
              <a:rPr sz="400" spc="-15" dirty="0">
                <a:latin typeface="Arial"/>
                <a:cs typeface="Arial"/>
              </a:rPr>
              <a:t>SIGNATURE </a:t>
            </a:r>
            <a:r>
              <a:rPr sz="400" spc="-10" dirty="0">
                <a:latin typeface="Arial"/>
                <a:cs typeface="Arial"/>
              </a:rPr>
              <a:t>OF </a:t>
            </a:r>
            <a:r>
              <a:rPr sz="400" spc="-15" dirty="0">
                <a:latin typeface="Arial"/>
                <a:cs typeface="Arial"/>
              </a:rPr>
              <a:t>PERSON COMPLETING</a:t>
            </a:r>
            <a:r>
              <a:rPr sz="400" spc="5" dirty="0">
                <a:latin typeface="Arial"/>
                <a:cs typeface="Arial"/>
              </a:rPr>
              <a:t> </a:t>
            </a:r>
            <a:r>
              <a:rPr sz="400" spc="-15" dirty="0">
                <a:latin typeface="Arial"/>
                <a:cs typeface="Arial"/>
              </a:rPr>
              <a:t>REPORT</a:t>
            </a:r>
            <a:endParaRPr sz="400">
              <a:latin typeface="Arial"/>
              <a:cs typeface="Arial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5707426" y="4146590"/>
            <a:ext cx="1567815" cy="27622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3020" rIns="0" bIns="0" rtlCol="0">
            <a:spAutoFit/>
          </a:bodyPr>
          <a:lstStyle/>
          <a:p>
            <a:pPr marL="45085">
              <a:lnSpc>
                <a:spcPct val="100000"/>
              </a:lnSpc>
              <a:spcBef>
                <a:spcPts val="260"/>
              </a:spcBef>
            </a:pPr>
            <a:r>
              <a:rPr sz="400" spc="-15" dirty="0">
                <a:latin typeface="Arial"/>
                <a:cs typeface="Arial"/>
              </a:rPr>
              <a:t>PRINT NAME </a:t>
            </a:r>
            <a:r>
              <a:rPr sz="400" spc="-10" dirty="0">
                <a:latin typeface="Arial"/>
                <a:cs typeface="Arial"/>
              </a:rPr>
              <a:t>&amp; TITLE</a:t>
            </a:r>
            <a:endParaRPr sz="400">
              <a:latin typeface="Arial"/>
              <a:cs typeface="Arial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7283105" y="4146590"/>
            <a:ext cx="1087120" cy="27622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3020" rIns="0" bIns="0" rtlCol="0">
            <a:spAutoFit/>
          </a:bodyPr>
          <a:lstStyle/>
          <a:p>
            <a:pPr marL="45085">
              <a:lnSpc>
                <a:spcPct val="100000"/>
              </a:lnSpc>
              <a:spcBef>
                <a:spcPts val="260"/>
              </a:spcBef>
            </a:pPr>
            <a:r>
              <a:rPr sz="400" spc="-15" dirty="0">
                <a:latin typeface="Arial"/>
                <a:cs typeface="Arial"/>
              </a:rPr>
              <a:t>DATE </a:t>
            </a:r>
            <a:r>
              <a:rPr sz="400" spc="-10" dirty="0">
                <a:latin typeface="Arial"/>
                <a:cs typeface="Arial"/>
              </a:rPr>
              <a:t>AND </a:t>
            </a:r>
            <a:r>
              <a:rPr sz="400" spc="-15" dirty="0">
                <a:latin typeface="Arial"/>
                <a:cs typeface="Arial"/>
              </a:rPr>
              <a:t>TIME</a:t>
            </a:r>
            <a:r>
              <a:rPr sz="400" spc="-20" dirty="0">
                <a:latin typeface="Arial"/>
                <a:cs typeface="Arial"/>
              </a:rPr>
              <a:t> </a:t>
            </a:r>
            <a:r>
              <a:rPr sz="400" spc="-15" dirty="0">
                <a:latin typeface="Arial"/>
                <a:cs typeface="Arial"/>
              </a:rPr>
              <a:t>COMPLETED</a:t>
            </a:r>
            <a:endParaRPr sz="400">
              <a:latin typeface="Arial"/>
              <a:cs typeface="Arial"/>
            </a:endParaRPr>
          </a:p>
          <a:p>
            <a:pPr marL="688975">
              <a:lnSpc>
                <a:spcPts val="400"/>
              </a:lnSpc>
              <a:spcBef>
                <a:spcPts val="155"/>
              </a:spcBef>
            </a:pPr>
            <a:r>
              <a:rPr sz="400" spc="-5" dirty="0">
                <a:latin typeface="Arial"/>
                <a:cs typeface="Arial"/>
              </a:rPr>
              <a:t>[   ]</a:t>
            </a:r>
            <a:r>
              <a:rPr sz="400" spc="10" dirty="0">
                <a:latin typeface="Arial"/>
                <a:cs typeface="Arial"/>
              </a:rPr>
              <a:t> </a:t>
            </a:r>
            <a:r>
              <a:rPr sz="400" spc="-15" dirty="0">
                <a:latin typeface="Arial"/>
                <a:cs typeface="Arial"/>
              </a:rPr>
              <a:t>AM</a:t>
            </a:r>
            <a:endParaRPr sz="400">
              <a:latin typeface="Arial"/>
              <a:cs typeface="Arial"/>
            </a:endParaRPr>
          </a:p>
          <a:p>
            <a:pPr marL="688975">
              <a:lnSpc>
                <a:spcPts val="400"/>
              </a:lnSpc>
            </a:pPr>
            <a:r>
              <a:rPr sz="400" spc="-5" dirty="0">
                <a:latin typeface="Arial"/>
                <a:cs typeface="Arial"/>
              </a:rPr>
              <a:t>[   ]</a:t>
            </a:r>
            <a:r>
              <a:rPr sz="400" spc="10" dirty="0">
                <a:latin typeface="Arial"/>
                <a:cs typeface="Arial"/>
              </a:rPr>
              <a:t> </a:t>
            </a:r>
            <a:r>
              <a:rPr sz="400" spc="-15" dirty="0">
                <a:latin typeface="Arial"/>
                <a:cs typeface="Arial"/>
              </a:rPr>
              <a:t>PM</a:t>
            </a:r>
            <a:endParaRPr sz="400">
              <a:latin typeface="Arial"/>
              <a:cs typeface="Arial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3717249" y="4130207"/>
            <a:ext cx="13970" cy="0"/>
          </a:xfrm>
          <a:custGeom>
            <a:avLst/>
            <a:gdLst/>
            <a:ahLst/>
            <a:cxnLst/>
            <a:rect l="l" t="t" r="r" b="b"/>
            <a:pathLst>
              <a:path w="13970">
                <a:moveTo>
                  <a:pt x="0" y="0"/>
                </a:moveTo>
                <a:lnTo>
                  <a:pt x="1371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3717249" y="4130207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3717249" y="4130207"/>
            <a:ext cx="13970" cy="0"/>
          </a:xfrm>
          <a:custGeom>
            <a:avLst/>
            <a:gdLst/>
            <a:ahLst/>
            <a:cxnLst/>
            <a:rect l="l" t="t" r="r" b="b"/>
            <a:pathLst>
              <a:path w="13970">
                <a:moveTo>
                  <a:pt x="0" y="0"/>
                </a:moveTo>
                <a:lnTo>
                  <a:pt x="1371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3717249" y="4130207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3732489" y="4138589"/>
            <a:ext cx="1967864" cy="0"/>
          </a:xfrm>
          <a:custGeom>
            <a:avLst/>
            <a:gdLst/>
            <a:ahLst/>
            <a:cxnLst/>
            <a:rect l="l" t="t" r="r" b="b"/>
            <a:pathLst>
              <a:path w="1967864">
                <a:moveTo>
                  <a:pt x="0" y="0"/>
                </a:moveTo>
                <a:lnTo>
                  <a:pt x="1967316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730965" y="4130207"/>
            <a:ext cx="1969135" cy="0"/>
          </a:xfrm>
          <a:custGeom>
            <a:avLst/>
            <a:gdLst/>
            <a:ahLst/>
            <a:cxnLst/>
            <a:rect l="l" t="t" r="r" b="b"/>
            <a:pathLst>
              <a:path w="1969135">
                <a:moveTo>
                  <a:pt x="0" y="0"/>
                </a:moveTo>
                <a:lnTo>
                  <a:pt x="196884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699805" y="4131731"/>
            <a:ext cx="15240" cy="13970"/>
          </a:xfrm>
          <a:custGeom>
            <a:avLst/>
            <a:gdLst/>
            <a:ahLst/>
            <a:cxnLst/>
            <a:rect l="l" t="t" r="r" b="b"/>
            <a:pathLst>
              <a:path w="15239" h="13970">
                <a:moveTo>
                  <a:pt x="0" y="0"/>
                </a:moveTo>
                <a:lnTo>
                  <a:pt x="0" y="13716"/>
                </a:lnTo>
                <a:lnTo>
                  <a:pt x="15240" y="13716"/>
                </a:lnTo>
                <a:lnTo>
                  <a:pt x="152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699805" y="4130207"/>
            <a:ext cx="13970" cy="0"/>
          </a:xfrm>
          <a:custGeom>
            <a:avLst/>
            <a:gdLst/>
            <a:ahLst/>
            <a:cxnLst/>
            <a:rect l="l" t="t" r="r" b="b"/>
            <a:pathLst>
              <a:path w="13970">
                <a:moveTo>
                  <a:pt x="0" y="0"/>
                </a:moveTo>
                <a:lnTo>
                  <a:pt x="1371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699805" y="4130207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715045" y="4138589"/>
            <a:ext cx="1562100" cy="0"/>
          </a:xfrm>
          <a:custGeom>
            <a:avLst/>
            <a:gdLst/>
            <a:ahLst/>
            <a:cxnLst/>
            <a:rect l="l" t="t" r="r" b="b"/>
            <a:pathLst>
              <a:path w="1562100">
                <a:moveTo>
                  <a:pt x="0" y="0"/>
                </a:moveTo>
                <a:lnTo>
                  <a:pt x="1561962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713521" y="4130207"/>
            <a:ext cx="1562100" cy="0"/>
          </a:xfrm>
          <a:custGeom>
            <a:avLst/>
            <a:gdLst/>
            <a:ahLst/>
            <a:cxnLst/>
            <a:rect l="l" t="t" r="r" b="b"/>
            <a:pathLst>
              <a:path w="1562100">
                <a:moveTo>
                  <a:pt x="0" y="0"/>
                </a:moveTo>
                <a:lnTo>
                  <a:pt x="156196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7277008" y="4131731"/>
            <a:ext cx="13970" cy="13970"/>
          </a:xfrm>
          <a:custGeom>
            <a:avLst/>
            <a:gdLst/>
            <a:ahLst/>
            <a:cxnLst/>
            <a:rect l="l" t="t" r="r" b="b"/>
            <a:pathLst>
              <a:path w="13970" h="13970">
                <a:moveTo>
                  <a:pt x="0" y="0"/>
                </a:moveTo>
                <a:lnTo>
                  <a:pt x="0" y="13716"/>
                </a:lnTo>
                <a:lnTo>
                  <a:pt x="13716" y="13716"/>
                </a:lnTo>
                <a:lnTo>
                  <a:pt x="1371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7275484" y="4130207"/>
            <a:ext cx="15240" cy="0"/>
          </a:xfrm>
          <a:custGeom>
            <a:avLst/>
            <a:gdLst/>
            <a:ahLst/>
            <a:cxnLst/>
            <a:rect l="l" t="t" r="r" b="b"/>
            <a:pathLst>
              <a:path w="15240">
                <a:moveTo>
                  <a:pt x="0" y="0"/>
                </a:moveTo>
                <a:lnTo>
                  <a:pt x="1523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7275484" y="4130207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7290724" y="4138589"/>
            <a:ext cx="1080770" cy="0"/>
          </a:xfrm>
          <a:custGeom>
            <a:avLst/>
            <a:gdLst/>
            <a:ahLst/>
            <a:cxnLst/>
            <a:rect l="l" t="t" r="r" b="b"/>
            <a:pathLst>
              <a:path w="1080770">
                <a:moveTo>
                  <a:pt x="0" y="0"/>
                </a:moveTo>
                <a:lnTo>
                  <a:pt x="1080426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7290724" y="4130207"/>
            <a:ext cx="1080770" cy="0"/>
          </a:xfrm>
          <a:custGeom>
            <a:avLst/>
            <a:gdLst/>
            <a:ahLst/>
            <a:cxnLst/>
            <a:rect l="l" t="t" r="r" b="b"/>
            <a:pathLst>
              <a:path w="1080770">
                <a:moveTo>
                  <a:pt x="0" y="0"/>
                </a:moveTo>
                <a:lnTo>
                  <a:pt x="10804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8371148" y="4130207"/>
            <a:ext cx="13970" cy="0"/>
          </a:xfrm>
          <a:custGeom>
            <a:avLst/>
            <a:gdLst/>
            <a:ahLst/>
            <a:cxnLst/>
            <a:rect l="l" t="t" r="r" b="b"/>
            <a:pathLst>
              <a:path w="13970">
                <a:moveTo>
                  <a:pt x="0" y="0"/>
                </a:moveTo>
                <a:lnTo>
                  <a:pt x="1371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8371148" y="4130207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8371148" y="4130207"/>
            <a:ext cx="13970" cy="0"/>
          </a:xfrm>
          <a:custGeom>
            <a:avLst/>
            <a:gdLst/>
            <a:ahLst/>
            <a:cxnLst/>
            <a:rect l="l" t="t" r="r" b="b"/>
            <a:pathLst>
              <a:path w="13970">
                <a:moveTo>
                  <a:pt x="0" y="0"/>
                </a:moveTo>
                <a:lnTo>
                  <a:pt x="1371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8371148" y="4130207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3724869" y="4131731"/>
            <a:ext cx="0" cy="306705"/>
          </a:xfrm>
          <a:custGeom>
            <a:avLst/>
            <a:gdLst/>
            <a:ahLst/>
            <a:cxnLst/>
            <a:rect l="l" t="t" r="r" b="b"/>
            <a:pathLst>
              <a:path h="306704">
                <a:moveTo>
                  <a:pt x="0" y="0"/>
                </a:moveTo>
                <a:lnTo>
                  <a:pt x="0" y="306308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3717249" y="4145447"/>
            <a:ext cx="0" cy="277495"/>
          </a:xfrm>
          <a:custGeom>
            <a:avLst/>
            <a:gdLst/>
            <a:ahLst/>
            <a:cxnLst/>
            <a:rect l="l" t="t" r="r" b="b"/>
            <a:pathLst>
              <a:path h="277495">
                <a:moveTo>
                  <a:pt x="0" y="0"/>
                </a:moveTo>
                <a:lnTo>
                  <a:pt x="0" y="27735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3717249" y="4422800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3717249" y="4422800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3732489" y="4430420"/>
            <a:ext cx="1967864" cy="0"/>
          </a:xfrm>
          <a:custGeom>
            <a:avLst/>
            <a:gdLst/>
            <a:ahLst/>
            <a:cxnLst/>
            <a:rect l="l" t="t" r="r" b="b"/>
            <a:pathLst>
              <a:path w="1967864">
                <a:moveTo>
                  <a:pt x="0" y="0"/>
                </a:moveTo>
                <a:lnTo>
                  <a:pt x="1967316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3730965" y="4422800"/>
            <a:ext cx="1969135" cy="0"/>
          </a:xfrm>
          <a:custGeom>
            <a:avLst/>
            <a:gdLst/>
            <a:ahLst/>
            <a:cxnLst/>
            <a:rect l="l" t="t" r="r" b="b"/>
            <a:pathLst>
              <a:path w="1969135">
                <a:moveTo>
                  <a:pt x="0" y="0"/>
                </a:moveTo>
                <a:lnTo>
                  <a:pt x="196884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5703615" y="4145447"/>
            <a:ext cx="0" cy="277495"/>
          </a:xfrm>
          <a:custGeom>
            <a:avLst/>
            <a:gdLst/>
            <a:ahLst/>
            <a:cxnLst/>
            <a:rect l="l" t="t" r="r" b="b"/>
            <a:pathLst>
              <a:path h="277495">
                <a:moveTo>
                  <a:pt x="0" y="0"/>
                </a:moveTo>
                <a:lnTo>
                  <a:pt x="0" y="277343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5699805" y="4145447"/>
            <a:ext cx="0" cy="277495"/>
          </a:xfrm>
          <a:custGeom>
            <a:avLst/>
            <a:gdLst/>
            <a:ahLst/>
            <a:cxnLst/>
            <a:rect l="l" t="t" r="r" b="b"/>
            <a:pathLst>
              <a:path h="277495">
                <a:moveTo>
                  <a:pt x="0" y="0"/>
                </a:moveTo>
                <a:lnTo>
                  <a:pt x="0" y="27735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5699805" y="4422800"/>
            <a:ext cx="15240" cy="15240"/>
          </a:xfrm>
          <a:custGeom>
            <a:avLst/>
            <a:gdLst/>
            <a:ahLst/>
            <a:cxnLst/>
            <a:rect l="l" t="t" r="r" b="b"/>
            <a:pathLst>
              <a:path w="15239" h="15239">
                <a:moveTo>
                  <a:pt x="0" y="0"/>
                </a:moveTo>
                <a:lnTo>
                  <a:pt x="0" y="15240"/>
                </a:lnTo>
                <a:lnTo>
                  <a:pt x="15240" y="15240"/>
                </a:lnTo>
                <a:lnTo>
                  <a:pt x="1524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699805" y="4422800"/>
            <a:ext cx="13970" cy="0"/>
          </a:xfrm>
          <a:custGeom>
            <a:avLst/>
            <a:gdLst/>
            <a:ahLst/>
            <a:cxnLst/>
            <a:rect l="l" t="t" r="r" b="b"/>
            <a:pathLst>
              <a:path w="13970">
                <a:moveTo>
                  <a:pt x="0" y="0"/>
                </a:moveTo>
                <a:lnTo>
                  <a:pt x="1371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699805" y="4422800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715045" y="4430420"/>
            <a:ext cx="1562100" cy="0"/>
          </a:xfrm>
          <a:custGeom>
            <a:avLst/>
            <a:gdLst/>
            <a:ahLst/>
            <a:cxnLst/>
            <a:rect l="l" t="t" r="r" b="b"/>
            <a:pathLst>
              <a:path w="1562100">
                <a:moveTo>
                  <a:pt x="0" y="0"/>
                </a:moveTo>
                <a:lnTo>
                  <a:pt x="1561962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713521" y="4422800"/>
            <a:ext cx="1562100" cy="0"/>
          </a:xfrm>
          <a:custGeom>
            <a:avLst/>
            <a:gdLst/>
            <a:ahLst/>
            <a:cxnLst/>
            <a:rect l="l" t="t" r="r" b="b"/>
            <a:pathLst>
              <a:path w="1562100">
                <a:moveTo>
                  <a:pt x="0" y="0"/>
                </a:moveTo>
                <a:lnTo>
                  <a:pt x="156196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7280056" y="4145447"/>
            <a:ext cx="0" cy="277495"/>
          </a:xfrm>
          <a:custGeom>
            <a:avLst/>
            <a:gdLst/>
            <a:ahLst/>
            <a:cxnLst/>
            <a:rect l="l" t="t" r="r" b="b"/>
            <a:pathLst>
              <a:path h="277495">
                <a:moveTo>
                  <a:pt x="0" y="0"/>
                </a:moveTo>
                <a:lnTo>
                  <a:pt x="0" y="277343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7275484" y="4145447"/>
            <a:ext cx="0" cy="277495"/>
          </a:xfrm>
          <a:custGeom>
            <a:avLst/>
            <a:gdLst/>
            <a:ahLst/>
            <a:cxnLst/>
            <a:rect l="l" t="t" r="r" b="b"/>
            <a:pathLst>
              <a:path h="277495">
                <a:moveTo>
                  <a:pt x="0" y="0"/>
                </a:moveTo>
                <a:lnTo>
                  <a:pt x="0" y="27735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7277008" y="4422800"/>
            <a:ext cx="13970" cy="15240"/>
          </a:xfrm>
          <a:custGeom>
            <a:avLst/>
            <a:gdLst/>
            <a:ahLst/>
            <a:cxnLst/>
            <a:rect l="l" t="t" r="r" b="b"/>
            <a:pathLst>
              <a:path w="13970" h="15239">
                <a:moveTo>
                  <a:pt x="0" y="0"/>
                </a:moveTo>
                <a:lnTo>
                  <a:pt x="0" y="15240"/>
                </a:lnTo>
                <a:lnTo>
                  <a:pt x="13716" y="15240"/>
                </a:lnTo>
                <a:lnTo>
                  <a:pt x="1371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7275484" y="4422800"/>
            <a:ext cx="15240" cy="0"/>
          </a:xfrm>
          <a:custGeom>
            <a:avLst/>
            <a:gdLst/>
            <a:ahLst/>
            <a:cxnLst/>
            <a:rect l="l" t="t" r="r" b="b"/>
            <a:pathLst>
              <a:path w="15240">
                <a:moveTo>
                  <a:pt x="0" y="0"/>
                </a:moveTo>
                <a:lnTo>
                  <a:pt x="1523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7275484" y="4422800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7290724" y="4430420"/>
            <a:ext cx="1080770" cy="0"/>
          </a:xfrm>
          <a:custGeom>
            <a:avLst/>
            <a:gdLst/>
            <a:ahLst/>
            <a:cxnLst/>
            <a:rect l="l" t="t" r="r" b="b"/>
            <a:pathLst>
              <a:path w="1080770">
                <a:moveTo>
                  <a:pt x="0" y="0"/>
                </a:moveTo>
                <a:lnTo>
                  <a:pt x="1080426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7290724" y="4422800"/>
            <a:ext cx="1080770" cy="0"/>
          </a:xfrm>
          <a:custGeom>
            <a:avLst/>
            <a:gdLst/>
            <a:ahLst/>
            <a:cxnLst/>
            <a:rect l="l" t="t" r="r" b="b"/>
            <a:pathLst>
              <a:path w="1080770">
                <a:moveTo>
                  <a:pt x="0" y="0"/>
                </a:moveTo>
                <a:lnTo>
                  <a:pt x="10804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8378766" y="4131731"/>
            <a:ext cx="0" cy="306705"/>
          </a:xfrm>
          <a:custGeom>
            <a:avLst/>
            <a:gdLst/>
            <a:ahLst/>
            <a:cxnLst/>
            <a:rect l="l" t="t" r="r" b="b"/>
            <a:pathLst>
              <a:path h="306704">
                <a:moveTo>
                  <a:pt x="0" y="0"/>
                </a:moveTo>
                <a:lnTo>
                  <a:pt x="0" y="306308"/>
                </a:lnTo>
              </a:path>
            </a:pathLst>
          </a:custGeom>
          <a:ln w="152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8371148" y="4145447"/>
            <a:ext cx="0" cy="277495"/>
          </a:xfrm>
          <a:custGeom>
            <a:avLst/>
            <a:gdLst/>
            <a:ahLst/>
            <a:cxnLst/>
            <a:rect l="l" t="t" r="r" b="b"/>
            <a:pathLst>
              <a:path h="277495">
                <a:moveTo>
                  <a:pt x="0" y="0"/>
                </a:moveTo>
                <a:lnTo>
                  <a:pt x="0" y="277352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8371148" y="4422800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8371148" y="4422800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69" name="object 169"/>
          <p:cNvGraphicFramePr>
            <a:graphicFrameLocks noGrp="1"/>
          </p:cNvGraphicFramePr>
          <p:nvPr/>
        </p:nvGraphicFramePr>
        <p:xfrm>
          <a:off x="3716487" y="4476887"/>
          <a:ext cx="4678045" cy="17430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8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5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01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18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569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marL="546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400" b="1" spc="-20" dirty="0">
                          <a:latin typeface="Arial"/>
                          <a:cs typeface="Arial"/>
                        </a:rPr>
                        <a:t>NAMES </a:t>
                      </a:r>
                      <a:r>
                        <a:rPr sz="400" b="1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400" b="1" spc="-15" dirty="0">
                          <a:latin typeface="Arial"/>
                          <a:cs typeface="Arial"/>
                        </a:rPr>
                        <a:t>PERSONS</a:t>
                      </a:r>
                      <a:r>
                        <a:rPr sz="400" b="1" spc="-10" dirty="0">
                          <a:latin typeface="Arial"/>
                          <a:cs typeface="Arial"/>
                        </a:rPr>
                        <a:t> NOTIFIED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marL="539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400" b="1" spc="-15" dirty="0">
                          <a:latin typeface="Arial"/>
                          <a:cs typeface="Arial"/>
                        </a:rPr>
                        <a:t>DATE </a:t>
                      </a:r>
                      <a:r>
                        <a:rPr sz="400" b="1" spc="-10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4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400" b="1" spc="-15" dirty="0">
                          <a:latin typeface="Arial"/>
                          <a:cs typeface="Arial"/>
                        </a:rPr>
                        <a:t>TIME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400" b="1" spc="-20" dirty="0">
                          <a:latin typeface="Arial"/>
                          <a:cs typeface="Arial"/>
                        </a:rPr>
                        <a:t>NAMES </a:t>
                      </a:r>
                      <a:r>
                        <a:rPr sz="400" b="1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400" b="1" spc="-15" dirty="0">
                          <a:latin typeface="Arial"/>
                          <a:cs typeface="Arial"/>
                        </a:rPr>
                        <a:t>PERSONS</a:t>
                      </a:r>
                      <a:r>
                        <a:rPr sz="4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400" b="1" spc="-15" dirty="0">
                          <a:latin typeface="Arial"/>
                          <a:cs typeface="Arial"/>
                        </a:rPr>
                        <a:t>NOTIFIED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400" b="1" spc="-15" dirty="0">
                          <a:latin typeface="Arial"/>
                          <a:cs typeface="Arial"/>
                        </a:rPr>
                        <a:t>DATE </a:t>
                      </a:r>
                      <a:r>
                        <a:rPr sz="400" b="1" spc="-10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4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400" b="1" spc="-15" dirty="0">
                          <a:latin typeface="Arial"/>
                          <a:cs typeface="Arial"/>
                        </a:rPr>
                        <a:t>TIME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9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marL="546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400" spc="-15" dirty="0">
                          <a:latin typeface="Arial"/>
                          <a:cs typeface="Arial"/>
                        </a:rPr>
                        <a:t>ADULT FOSTER CARE</a:t>
                      </a:r>
                      <a:r>
                        <a:rPr sz="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400" spc="-15" dirty="0">
                          <a:latin typeface="Arial"/>
                          <a:cs typeface="Arial"/>
                        </a:rPr>
                        <a:t>LICENSING:</a:t>
                      </a:r>
                      <a:endParaRPr sz="400">
                        <a:latin typeface="Arial"/>
                        <a:cs typeface="Arial"/>
                      </a:endParaRPr>
                    </a:p>
                    <a:p>
                      <a:pPr marL="5461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300" spc="5" dirty="0">
                          <a:latin typeface="Arial"/>
                          <a:cs typeface="Arial"/>
                        </a:rPr>
                        <a:t>[ ] </a:t>
                      </a:r>
                      <a:r>
                        <a:rPr sz="300" spc="10" dirty="0">
                          <a:latin typeface="Arial"/>
                          <a:cs typeface="Arial"/>
                        </a:rPr>
                        <a:t>PHONE </a:t>
                      </a:r>
                      <a:r>
                        <a:rPr sz="300" spc="5" dirty="0">
                          <a:latin typeface="Arial"/>
                          <a:cs typeface="Arial"/>
                        </a:rPr>
                        <a:t>[ ] INCIDENT REPORT</a:t>
                      </a:r>
                      <a:endParaRPr sz="3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marL="539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400" spc="-15" dirty="0">
                          <a:latin typeface="Arial"/>
                          <a:cs typeface="Arial"/>
                        </a:rPr>
                        <a:t>MORC or </a:t>
                      </a:r>
                      <a:r>
                        <a:rPr sz="400" spc="-10" dirty="0">
                          <a:latin typeface="Arial"/>
                          <a:cs typeface="Arial"/>
                        </a:rPr>
                        <a:t>CRS or</a:t>
                      </a:r>
                      <a:r>
                        <a:rPr sz="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400" spc="-10" dirty="0">
                          <a:latin typeface="Arial"/>
                          <a:cs typeface="Arial"/>
                        </a:rPr>
                        <a:t>CMH</a:t>
                      </a:r>
                      <a:r>
                        <a:rPr sz="300" spc="-10" dirty="0">
                          <a:latin typeface="Arial"/>
                          <a:cs typeface="Arial"/>
                        </a:rPr>
                        <a:t>:</a:t>
                      </a:r>
                      <a:endParaRPr sz="300">
                        <a:latin typeface="Arial"/>
                        <a:cs typeface="Arial"/>
                      </a:endParaRPr>
                    </a:p>
                    <a:p>
                      <a:pPr marL="5397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300" spc="5" dirty="0">
                          <a:latin typeface="Arial"/>
                          <a:cs typeface="Arial"/>
                        </a:rPr>
                        <a:t>[ ] </a:t>
                      </a:r>
                      <a:r>
                        <a:rPr sz="300" spc="10" dirty="0">
                          <a:latin typeface="Arial"/>
                          <a:cs typeface="Arial"/>
                        </a:rPr>
                        <a:t>PHONE </a:t>
                      </a:r>
                      <a:r>
                        <a:rPr sz="300" spc="5" dirty="0">
                          <a:latin typeface="Arial"/>
                          <a:cs typeface="Arial"/>
                        </a:rPr>
                        <a:t>[ ] INCIDENT</a:t>
                      </a:r>
                      <a:r>
                        <a:rPr sz="3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" spc="10" dirty="0">
                          <a:latin typeface="Arial"/>
                          <a:cs typeface="Arial"/>
                        </a:rPr>
                        <a:t>REPORT</a:t>
                      </a:r>
                      <a:endParaRPr sz="3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3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">
                        <a:latin typeface="Times New Roman"/>
                        <a:cs typeface="Times New Roman"/>
                      </a:endParaRPr>
                    </a:p>
                    <a:p>
                      <a:pPr marL="54610" marR="910590">
                        <a:lnSpc>
                          <a:spcPct val="130800"/>
                        </a:lnSpc>
                      </a:pPr>
                      <a:r>
                        <a:rPr sz="400" spc="-10" dirty="0">
                          <a:latin typeface="Arial"/>
                          <a:cs typeface="Arial"/>
                        </a:rPr>
                        <a:t>OFFICE OF </a:t>
                      </a:r>
                      <a:r>
                        <a:rPr sz="400" spc="-15" dirty="0">
                          <a:latin typeface="Arial"/>
                          <a:cs typeface="Arial"/>
                        </a:rPr>
                        <a:t>RECIPIENT </a:t>
                      </a:r>
                      <a:r>
                        <a:rPr sz="400" spc="-10" dirty="0">
                          <a:latin typeface="Arial"/>
                          <a:cs typeface="Arial"/>
                        </a:rPr>
                        <a:t>RIGHTS</a:t>
                      </a:r>
                      <a:r>
                        <a:rPr sz="300" spc="-10" dirty="0">
                          <a:latin typeface="Arial"/>
                          <a:cs typeface="Arial"/>
                        </a:rPr>
                        <a:t>:  </a:t>
                      </a:r>
                      <a:r>
                        <a:rPr sz="300" spc="5" dirty="0">
                          <a:latin typeface="Arial"/>
                          <a:cs typeface="Arial"/>
                        </a:rPr>
                        <a:t>[ ] </a:t>
                      </a:r>
                      <a:r>
                        <a:rPr sz="300" spc="10" dirty="0">
                          <a:latin typeface="Arial"/>
                          <a:cs typeface="Arial"/>
                        </a:rPr>
                        <a:t>PHONE </a:t>
                      </a:r>
                      <a:r>
                        <a:rPr sz="300" spc="5" dirty="0">
                          <a:latin typeface="Arial"/>
                          <a:cs typeface="Arial"/>
                        </a:rPr>
                        <a:t>[ ] INCIDENT</a:t>
                      </a:r>
                      <a:r>
                        <a:rPr sz="3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" spc="5" dirty="0">
                          <a:latin typeface="Arial"/>
                          <a:cs typeface="Arial"/>
                        </a:rPr>
                        <a:t>REPORT</a:t>
                      </a:r>
                      <a:endParaRPr sz="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marL="539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400" spc="-15" dirty="0">
                          <a:latin typeface="Arial"/>
                          <a:cs typeface="Arial"/>
                        </a:rPr>
                        <a:t>PHYSICIAN </a:t>
                      </a:r>
                      <a:r>
                        <a:rPr sz="400" spc="-10" dirty="0">
                          <a:latin typeface="Arial"/>
                          <a:cs typeface="Arial"/>
                        </a:rPr>
                        <a:t>OR </a:t>
                      </a:r>
                      <a:r>
                        <a:rPr sz="400" spc="-15" dirty="0">
                          <a:latin typeface="Arial"/>
                          <a:cs typeface="Arial"/>
                        </a:rPr>
                        <a:t>NURSE</a:t>
                      </a:r>
                      <a:r>
                        <a:rPr sz="300" spc="-15" dirty="0">
                          <a:latin typeface="Arial"/>
                          <a:cs typeface="Arial"/>
                        </a:rPr>
                        <a:t>:</a:t>
                      </a:r>
                      <a:endParaRPr sz="300">
                        <a:latin typeface="Arial"/>
                        <a:cs typeface="Arial"/>
                      </a:endParaRPr>
                    </a:p>
                    <a:p>
                      <a:pPr marL="5397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300" spc="5" dirty="0">
                          <a:latin typeface="Arial"/>
                          <a:cs typeface="Arial"/>
                        </a:rPr>
                        <a:t>[ ] </a:t>
                      </a:r>
                      <a:r>
                        <a:rPr sz="300" spc="10" dirty="0">
                          <a:latin typeface="Arial"/>
                          <a:cs typeface="Arial"/>
                        </a:rPr>
                        <a:t>PHONE </a:t>
                      </a:r>
                      <a:r>
                        <a:rPr sz="300" spc="5" dirty="0">
                          <a:latin typeface="Arial"/>
                          <a:cs typeface="Arial"/>
                        </a:rPr>
                        <a:t>[ ] INCIDENT</a:t>
                      </a:r>
                      <a:r>
                        <a:rPr sz="3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" spc="10" dirty="0">
                          <a:latin typeface="Arial"/>
                          <a:cs typeface="Arial"/>
                        </a:rPr>
                        <a:t>REPORT</a:t>
                      </a:r>
                      <a:endParaRPr sz="3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3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marL="546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400" spc="-15" dirty="0">
                          <a:latin typeface="Arial"/>
                          <a:cs typeface="Arial"/>
                        </a:rPr>
                        <a:t>ADULT </a:t>
                      </a:r>
                      <a:r>
                        <a:rPr sz="400" spc="-5" dirty="0">
                          <a:latin typeface="Arial"/>
                          <a:cs typeface="Arial"/>
                        </a:rPr>
                        <a:t>/ </a:t>
                      </a:r>
                      <a:r>
                        <a:rPr sz="400" spc="-15" dirty="0">
                          <a:latin typeface="Arial"/>
                          <a:cs typeface="Arial"/>
                        </a:rPr>
                        <a:t>CHILD PROTECTIVE</a:t>
                      </a:r>
                      <a:r>
                        <a:rPr sz="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400" spc="-15" dirty="0">
                          <a:latin typeface="Arial"/>
                          <a:cs typeface="Arial"/>
                        </a:rPr>
                        <a:t>SERVICES:</a:t>
                      </a:r>
                      <a:endParaRPr sz="400">
                        <a:latin typeface="Arial"/>
                        <a:cs typeface="Arial"/>
                      </a:endParaRPr>
                    </a:p>
                    <a:p>
                      <a:pPr marL="5461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300" spc="5" dirty="0">
                          <a:latin typeface="Arial"/>
                          <a:cs typeface="Arial"/>
                        </a:rPr>
                        <a:t>[ ] </a:t>
                      </a:r>
                      <a:r>
                        <a:rPr sz="300" spc="10" dirty="0">
                          <a:latin typeface="Arial"/>
                          <a:cs typeface="Arial"/>
                        </a:rPr>
                        <a:t>PHONE </a:t>
                      </a:r>
                      <a:r>
                        <a:rPr sz="300" spc="5" dirty="0">
                          <a:latin typeface="Arial"/>
                          <a:cs typeface="Arial"/>
                        </a:rPr>
                        <a:t>[ ] INCIDENT REPORT</a:t>
                      </a:r>
                      <a:endParaRPr sz="3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marL="539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400" spc="-15" dirty="0">
                          <a:latin typeface="Arial"/>
                          <a:cs typeface="Arial"/>
                        </a:rPr>
                        <a:t>LAW ENFORCEMENT</a:t>
                      </a:r>
                      <a:r>
                        <a:rPr sz="4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400" spc="-15" dirty="0">
                          <a:latin typeface="Arial"/>
                          <a:cs typeface="Arial"/>
                        </a:rPr>
                        <a:t>AGENCY:</a:t>
                      </a:r>
                      <a:endParaRPr sz="400">
                        <a:latin typeface="Arial"/>
                        <a:cs typeface="Arial"/>
                      </a:endParaRPr>
                    </a:p>
                    <a:p>
                      <a:pPr marL="5397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300" spc="5" dirty="0">
                          <a:latin typeface="Arial"/>
                          <a:cs typeface="Arial"/>
                        </a:rPr>
                        <a:t>[ ] </a:t>
                      </a:r>
                      <a:r>
                        <a:rPr sz="300" spc="10" dirty="0">
                          <a:latin typeface="Arial"/>
                          <a:cs typeface="Arial"/>
                        </a:rPr>
                        <a:t>PHONE </a:t>
                      </a:r>
                      <a:r>
                        <a:rPr sz="300" spc="5" dirty="0">
                          <a:latin typeface="Arial"/>
                          <a:cs typeface="Arial"/>
                        </a:rPr>
                        <a:t>[ ] INCIDENT</a:t>
                      </a:r>
                      <a:r>
                        <a:rPr sz="3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" spc="10" dirty="0">
                          <a:latin typeface="Arial"/>
                          <a:cs typeface="Arial"/>
                        </a:rPr>
                        <a:t>REPORT</a:t>
                      </a:r>
                      <a:endParaRPr sz="3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7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marL="546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400" spc="-15" dirty="0">
                          <a:latin typeface="Arial"/>
                          <a:cs typeface="Arial"/>
                        </a:rPr>
                        <a:t>LEGAL</a:t>
                      </a:r>
                      <a:r>
                        <a:rPr sz="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400" spc="-15" dirty="0">
                          <a:latin typeface="Arial"/>
                          <a:cs typeface="Arial"/>
                        </a:rPr>
                        <a:t>GUARDIAN</a:t>
                      </a:r>
                      <a:r>
                        <a:rPr sz="300" spc="-15" dirty="0">
                          <a:latin typeface="Arial"/>
                          <a:cs typeface="Arial"/>
                        </a:rPr>
                        <a:t>:</a:t>
                      </a:r>
                      <a:endParaRPr sz="300">
                        <a:latin typeface="Arial"/>
                        <a:cs typeface="Arial"/>
                      </a:endParaRPr>
                    </a:p>
                    <a:p>
                      <a:pPr marL="5461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300" spc="5" dirty="0">
                          <a:latin typeface="Arial"/>
                          <a:cs typeface="Arial"/>
                        </a:rPr>
                        <a:t>[ ] </a:t>
                      </a:r>
                      <a:r>
                        <a:rPr sz="300" spc="10" dirty="0">
                          <a:latin typeface="Arial"/>
                          <a:cs typeface="Arial"/>
                        </a:rPr>
                        <a:t>PHONE </a:t>
                      </a:r>
                      <a:r>
                        <a:rPr sz="300" spc="5" dirty="0">
                          <a:latin typeface="Arial"/>
                          <a:cs typeface="Arial"/>
                        </a:rPr>
                        <a:t>[ ] INCIDENT REPORT</a:t>
                      </a:r>
                      <a:endParaRPr sz="3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350">
                        <a:latin typeface="Times New Roman"/>
                        <a:cs typeface="Times New Roman"/>
                      </a:endParaRPr>
                    </a:p>
                    <a:p>
                      <a:pPr marL="539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400" spc="-15" dirty="0">
                          <a:latin typeface="Arial"/>
                          <a:cs typeface="Arial"/>
                        </a:rPr>
                        <a:t>OTHER (PLEASE</a:t>
                      </a:r>
                      <a:r>
                        <a:rPr sz="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400" spc="-15" dirty="0">
                          <a:latin typeface="Arial"/>
                          <a:cs typeface="Arial"/>
                        </a:rPr>
                        <a:t>SPECIFY):</a:t>
                      </a:r>
                      <a:endParaRPr sz="400">
                        <a:latin typeface="Arial"/>
                        <a:cs typeface="Arial"/>
                      </a:endParaRPr>
                    </a:p>
                    <a:p>
                      <a:pPr marL="5397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300" spc="5" dirty="0">
                          <a:latin typeface="Arial"/>
                          <a:cs typeface="Arial"/>
                        </a:rPr>
                        <a:t>[ ] </a:t>
                      </a:r>
                      <a:r>
                        <a:rPr sz="300" spc="10" dirty="0">
                          <a:latin typeface="Arial"/>
                          <a:cs typeface="Arial"/>
                        </a:rPr>
                        <a:t>PHONE  </a:t>
                      </a:r>
                      <a:r>
                        <a:rPr sz="3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" spc="5" dirty="0">
                          <a:latin typeface="Arial"/>
                          <a:cs typeface="Arial"/>
                        </a:rPr>
                        <a:t>[ ] INCIDENT </a:t>
                      </a:r>
                      <a:r>
                        <a:rPr sz="300" spc="10" dirty="0">
                          <a:latin typeface="Arial"/>
                          <a:cs typeface="Arial"/>
                        </a:rPr>
                        <a:t>REPORT</a:t>
                      </a:r>
                      <a:endParaRPr sz="3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6204"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  <a:p>
                      <a:pPr marL="488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300" spc="10" dirty="0">
                          <a:latin typeface="Arial"/>
                          <a:cs typeface="Arial"/>
                        </a:rPr>
                        <a:t>CORRECTIVE</a:t>
                      </a:r>
                      <a:r>
                        <a:rPr sz="3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" spc="5" dirty="0">
                          <a:latin typeface="Arial"/>
                          <a:cs typeface="Arial"/>
                        </a:rPr>
                        <a:t>ACTION</a:t>
                      </a:r>
                      <a:r>
                        <a:rPr sz="3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" spc="10" dirty="0">
                          <a:latin typeface="Arial"/>
                          <a:cs typeface="Arial"/>
                        </a:rPr>
                        <a:t>TAKEN</a:t>
                      </a:r>
                      <a:r>
                        <a:rPr sz="3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" spc="10" dirty="0">
                          <a:latin typeface="Arial"/>
                          <a:cs typeface="Arial"/>
                        </a:rPr>
                        <a:t>BY</a:t>
                      </a:r>
                      <a:r>
                        <a:rPr sz="3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" spc="5" dirty="0">
                          <a:latin typeface="Arial"/>
                          <a:cs typeface="Arial"/>
                        </a:rPr>
                        <a:t>LICENSEE</a:t>
                      </a:r>
                      <a:r>
                        <a:rPr sz="3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" spc="5" dirty="0">
                          <a:latin typeface="Arial"/>
                          <a:cs typeface="Arial"/>
                        </a:rPr>
                        <a:t>/</a:t>
                      </a:r>
                      <a:r>
                        <a:rPr sz="3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" spc="5" dirty="0">
                          <a:latin typeface="Arial"/>
                          <a:cs typeface="Arial"/>
                        </a:rPr>
                        <a:t>DESIGNEE</a:t>
                      </a:r>
                      <a:r>
                        <a:rPr sz="3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" spc="15" dirty="0">
                          <a:latin typeface="Arial"/>
                          <a:cs typeface="Arial"/>
                        </a:rPr>
                        <a:t>TO</a:t>
                      </a:r>
                      <a:r>
                        <a:rPr sz="3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" spc="5" dirty="0">
                          <a:latin typeface="Arial"/>
                          <a:cs typeface="Arial"/>
                        </a:rPr>
                        <a:t>REMEDY</a:t>
                      </a:r>
                      <a:r>
                        <a:rPr sz="3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" spc="10" dirty="0">
                          <a:latin typeface="Arial"/>
                          <a:cs typeface="Arial"/>
                        </a:rPr>
                        <a:t>AND/OR</a:t>
                      </a:r>
                      <a:r>
                        <a:rPr sz="3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" spc="5" dirty="0">
                          <a:latin typeface="Arial"/>
                          <a:cs typeface="Arial"/>
                        </a:rPr>
                        <a:t>PREVENT</a:t>
                      </a:r>
                      <a:r>
                        <a:rPr sz="3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00" spc="10" dirty="0">
                          <a:latin typeface="Arial"/>
                          <a:cs typeface="Arial"/>
                        </a:rPr>
                        <a:t>RECURRENCE</a:t>
                      </a:r>
                      <a:endParaRPr sz="300">
                        <a:latin typeface="Arial"/>
                        <a:cs typeface="Arial"/>
                      </a:endParaRPr>
                    </a:p>
                  </a:txBody>
                  <a:tcPr marL="0" marR="0" marT="31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15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  <a:p>
                      <a:pPr marL="54610">
                        <a:lnSpc>
                          <a:spcPct val="100000"/>
                        </a:lnSpc>
                      </a:pPr>
                      <a:r>
                        <a:rPr sz="400" spc="-15" dirty="0">
                          <a:latin typeface="Arial"/>
                          <a:cs typeface="Arial"/>
                        </a:rPr>
                        <a:t>SIGNATURE </a:t>
                      </a:r>
                      <a:r>
                        <a:rPr sz="400" spc="-1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400" spc="-15" dirty="0">
                          <a:latin typeface="Arial"/>
                          <a:cs typeface="Arial"/>
                        </a:rPr>
                        <a:t>LICENSEE/DESIGNEE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  <a:p>
                      <a:pPr marL="53975">
                        <a:lnSpc>
                          <a:spcPct val="100000"/>
                        </a:lnSpc>
                      </a:pPr>
                      <a:r>
                        <a:rPr sz="400" spc="-15" dirty="0">
                          <a:latin typeface="Arial"/>
                          <a:cs typeface="Arial"/>
                        </a:rPr>
                        <a:t>PRINT NAME </a:t>
                      </a:r>
                      <a:r>
                        <a:rPr sz="400" spc="-10" dirty="0">
                          <a:latin typeface="Arial"/>
                          <a:cs typeface="Arial"/>
                        </a:rPr>
                        <a:t>&amp; TITLE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  <a:p>
                      <a:pPr marL="53975">
                        <a:lnSpc>
                          <a:spcPct val="100000"/>
                        </a:lnSpc>
                      </a:pPr>
                      <a:r>
                        <a:rPr sz="400" spc="-15" dirty="0">
                          <a:latin typeface="Arial"/>
                          <a:cs typeface="Arial"/>
                        </a:rPr>
                        <a:t>DATE AND TIME</a:t>
                      </a:r>
                      <a:r>
                        <a:rPr sz="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400" spc="-15" dirty="0">
                          <a:latin typeface="Arial"/>
                          <a:cs typeface="Arial"/>
                        </a:rPr>
                        <a:t>COMPLETED</a:t>
                      </a:r>
                      <a:endParaRPr sz="400">
                        <a:latin typeface="Arial"/>
                        <a:cs typeface="Arial"/>
                      </a:endParaRPr>
                    </a:p>
                    <a:p>
                      <a:pPr marL="65659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400" spc="-5" dirty="0">
                          <a:latin typeface="Arial"/>
                          <a:cs typeface="Arial"/>
                        </a:rPr>
                        <a:t>[ ] </a:t>
                      </a:r>
                      <a:r>
                        <a:rPr sz="400" spc="-15" dirty="0">
                          <a:latin typeface="Arial"/>
                          <a:cs typeface="Arial"/>
                        </a:rPr>
                        <a:t>AM </a:t>
                      </a:r>
                      <a:r>
                        <a:rPr sz="400" spc="-5" dirty="0">
                          <a:latin typeface="Arial"/>
                          <a:cs typeface="Arial"/>
                        </a:rPr>
                        <a:t>[ ]</a:t>
                      </a:r>
                      <a:r>
                        <a:rPr sz="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400" spc="-10" dirty="0">
                          <a:latin typeface="Arial"/>
                          <a:cs typeface="Arial"/>
                        </a:rPr>
                        <a:t>PM</a:t>
                      </a:r>
                      <a:endParaRPr sz="400">
                        <a:latin typeface="Arial"/>
                        <a:cs typeface="Arial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70" name="object 170"/>
          <p:cNvSpPr txBox="1"/>
          <p:nvPr/>
        </p:nvSpPr>
        <p:spPr>
          <a:xfrm>
            <a:off x="3773625" y="6308031"/>
            <a:ext cx="917575" cy="850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400" spc="-10" dirty="0">
                <a:latin typeface="Arial"/>
                <a:cs typeface="Arial"/>
              </a:rPr>
              <a:t>I-TEAM </a:t>
            </a:r>
            <a:r>
              <a:rPr sz="400" spc="-5" dirty="0">
                <a:latin typeface="Arial"/>
                <a:cs typeface="Arial"/>
              </a:rPr>
              <a:t>/ </a:t>
            </a:r>
            <a:r>
              <a:rPr sz="400" spc="-15" dirty="0">
                <a:latin typeface="Arial"/>
                <a:cs typeface="Arial"/>
              </a:rPr>
              <a:t>CLINICAL </a:t>
            </a:r>
            <a:r>
              <a:rPr sz="400" spc="-10" dirty="0">
                <a:latin typeface="Arial"/>
                <a:cs typeface="Arial"/>
              </a:rPr>
              <a:t>STAFF</a:t>
            </a:r>
            <a:r>
              <a:rPr sz="400" spc="-35" dirty="0">
                <a:latin typeface="Arial"/>
                <a:cs typeface="Arial"/>
              </a:rPr>
              <a:t> </a:t>
            </a:r>
            <a:r>
              <a:rPr sz="400" spc="-10" dirty="0">
                <a:latin typeface="Arial"/>
                <a:cs typeface="Arial"/>
              </a:rPr>
              <a:t>FOLLOW-UP</a:t>
            </a:r>
            <a:endParaRPr sz="400">
              <a:latin typeface="Arial"/>
              <a:cs typeface="Arial"/>
            </a:endParaRPr>
          </a:p>
        </p:txBody>
      </p:sp>
      <p:sp>
        <p:nvSpPr>
          <p:cNvPr id="171" name="object 171"/>
          <p:cNvSpPr/>
          <p:nvPr/>
        </p:nvSpPr>
        <p:spPr>
          <a:xfrm>
            <a:off x="3717249" y="6271259"/>
            <a:ext cx="13970" cy="0"/>
          </a:xfrm>
          <a:custGeom>
            <a:avLst/>
            <a:gdLst/>
            <a:ahLst/>
            <a:cxnLst/>
            <a:rect l="l" t="t" r="r" b="b"/>
            <a:pathLst>
              <a:path w="13970">
                <a:moveTo>
                  <a:pt x="0" y="0"/>
                </a:moveTo>
                <a:lnTo>
                  <a:pt x="1371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3717249" y="6271259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3717249" y="6271259"/>
            <a:ext cx="13970" cy="0"/>
          </a:xfrm>
          <a:custGeom>
            <a:avLst/>
            <a:gdLst/>
            <a:ahLst/>
            <a:cxnLst/>
            <a:rect l="l" t="t" r="r" b="b"/>
            <a:pathLst>
              <a:path w="13970">
                <a:moveTo>
                  <a:pt x="0" y="0"/>
                </a:moveTo>
                <a:lnTo>
                  <a:pt x="1371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3717249" y="6271259"/>
            <a:ext cx="0" cy="15240"/>
          </a:xfrm>
          <a:custGeom>
            <a:avLst/>
            <a:gdLst/>
            <a:ahLst/>
            <a:cxnLst/>
            <a:rect l="l" t="t" r="r" b="b"/>
            <a:pathLst>
              <a:path h="15239">
                <a:moveTo>
                  <a:pt x="0" y="0"/>
                </a:moveTo>
                <a:lnTo>
                  <a:pt x="0" y="1523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3732489" y="6279642"/>
            <a:ext cx="3950335" cy="0"/>
          </a:xfrm>
          <a:custGeom>
            <a:avLst/>
            <a:gdLst/>
            <a:ahLst/>
            <a:cxnLst/>
            <a:rect l="l" t="t" r="r" b="b"/>
            <a:pathLst>
              <a:path w="3950334">
                <a:moveTo>
                  <a:pt x="0" y="0"/>
                </a:moveTo>
                <a:lnTo>
                  <a:pt x="3949872" y="0"/>
                </a:lnTo>
              </a:path>
            </a:pathLst>
          </a:custGeom>
          <a:ln w="137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3730965" y="6271259"/>
            <a:ext cx="3951604" cy="0"/>
          </a:xfrm>
          <a:custGeom>
            <a:avLst/>
            <a:gdLst/>
            <a:ahLst/>
            <a:cxnLst/>
            <a:rect l="l" t="t" r="r" b="b"/>
            <a:pathLst>
              <a:path w="3951604">
                <a:moveTo>
                  <a:pt x="0" y="0"/>
                </a:moveTo>
                <a:lnTo>
                  <a:pt x="395139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8385625" y="6272784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13716"/>
                </a:moveTo>
                <a:lnTo>
                  <a:pt x="0" y="0"/>
                </a:lnTo>
                <a:lnTo>
                  <a:pt x="0" y="1371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3724869" y="6272784"/>
            <a:ext cx="0" cy="387350"/>
          </a:xfrm>
          <a:custGeom>
            <a:avLst/>
            <a:gdLst/>
            <a:ahLst/>
            <a:cxnLst/>
            <a:rect l="l" t="t" r="r" b="b"/>
            <a:pathLst>
              <a:path h="387350">
                <a:moveTo>
                  <a:pt x="0" y="0"/>
                </a:moveTo>
                <a:lnTo>
                  <a:pt x="0" y="387065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3717249" y="6286500"/>
            <a:ext cx="0" cy="358140"/>
          </a:xfrm>
          <a:custGeom>
            <a:avLst/>
            <a:gdLst/>
            <a:ahLst/>
            <a:cxnLst/>
            <a:rect l="l" t="t" r="r" b="b"/>
            <a:pathLst>
              <a:path h="358140">
                <a:moveTo>
                  <a:pt x="0" y="0"/>
                </a:moveTo>
                <a:lnTo>
                  <a:pt x="0" y="35810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3717249" y="6644609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3717249" y="6644609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3732489" y="6652229"/>
            <a:ext cx="4638675" cy="0"/>
          </a:xfrm>
          <a:custGeom>
            <a:avLst/>
            <a:gdLst/>
            <a:ahLst/>
            <a:cxnLst/>
            <a:rect l="l" t="t" r="r" b="b"/>
            <a:pathLst>
              <a:path w="4638675">
                <a:moveTo>
                  <a:pt x="0" y="0"/>
                </a:moveTo>
                <a:lnTo>
                  <a:pt x="4638675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3730965" y="6644609"/>
            <a:ext cx="4640580" cy="0"/>
          </a:xfrm>
          <a:custGeom>
            <a:avLst/>
            <a:gdLst/>
            <a:ahLst/>
            <a:cxnLst/>
            <a:rect l="l" t="t" r="r" b="b"/>
            <a:pathLst>
              <a:path w="4640580">
                <a:moveTo>
                  <a:pt x="0" y="0"/>
                </a:moveTo>
                <a:lnTo>
                  <a:pt x="464018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8378766" y="6286500"/>
            <a:ext cx="0" cy="373380"/>
          </a:xfrm>
          <a:custGeom>
            <a:avLst/>
            <a:gdLst/>
            <a:ahLst/>
            <a:cxnLst/>
            <a:rect l="l" t="t" r="r" b="b"/>
            <a:pathLst>
              <a:path h="373379">
                <a:moveTo>
                  <a:pt x="0" y="0"/>
                </a:moveTo>
                <a:lnTo>
                  <a:pt x="0" y="373349"/>
                </a:lnTo>
              </a:path>
            </a:pathLst>
          </a:custGeom>
          <a:ln w="152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8371148" y="6644609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71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8371148" y="6620225"/>
            <a:ext cx="0" cy="38100"/>
          </a:xfrm>
          <a:custGeom>
            <a:avLst/>
            <a:gdLst/>
            <a:ahLst/>
            <a:cxnLst/>
            <a:rect l="l" t="t" r="r" b="b"/>
            <a:pathLst>
              <a:path h="38100">
                <a:moveTo>
                  <a:pt x="0" y="0"/>
                </a:moveTo>
                <a:lnTo>
                  <a:pt x="0" y="3809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 txBox="1"/>
          <p:nvPr/>
        </p:nvSpPr>
        <p:spPr>
          <a:xfrm>
            <a:off x="3884357" y="6689887"/>
            <a:ext cx="706120" cy="10413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500" b="1" spc="5" dirty="0">
                <a:latin typeface="Arial"/>
                <a:cs typeface="Arial"/>
              </a:rPr>
              <a:t>COPY</a:t>
            </a:r>
            <a:r>
              <a:rPr sz="500" b="1" spc="-55" dirty="0">
                <a:latin typeface="Arial"/>
                <a:cs typeface="Arial"/>
              </a:rPr>
              <a:t> </a:t>
            </a:r>
            <a:r>
              <a:rPr sz="500" b="1" dirty="0">
                <a:latin typeface="Arial"/>
                <a:cs typeface="Arial"/>
              </a:rPr>
              <a:t>DISTRIBUTION:</a:t>
            </a:r>
            <a:endParaRPr sz="500">
              <a:latin typeface="Arial"/>
              <a:cs typeface="Arial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4714868" y="6691411"/>
            <a:ext cx="3307079" cy="1574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ts val="509"/>
              </a:lnSpc>
              <a:spcBef>
                <a:spcPts val="114"/>
              </a:spcBef>
            </a:pPr>
            <a:r>
              <a:rPr sz="500" b="1" dirty="0">
                <a:latin typeface="Arial"/>
                <a:cs typeface="Arial"/>
              </a:rPr>
              <a:t>(White) </a:t>
            </a:r>
            <a:r>
              <a:rPr sz="500" spc="5" dirty="0">
                <a:latin typeface="Arial"/>
                <a:cs typeface="Arial"/>
              </a:rPr>
              <a:t>- </a:t>
            </a:r>
            <a:r>
              <a:rPr sz="500" dirty="0">
                <a:latin typeface="Arial"/>
                <a:cs typeface="Arial"/>
              </a:rPr>
              <a:t>Recipient Rights-Oakland Co.</a:t>
            </a:r>
            <a:r>
              <a:rPr sz="500" spc="30" dirty="0">
                <a:latin typeface="Arial"/>
                <a:cs typeface="Arial"/>
              </a:rPr>
              <a:t> </a:t>
            </a:r>
            <a:r>
              <a:rPr sz="500" b="1" dirty="0">
                <a:latin typeface="Arial"/>
                <a:cs typeface="Arial"/>
              </a:rPr>
              <a:t>(Pink) </a:t>
            </a:r>
            <a:r>
              <a:rPr sz="500" spc="5" dirty="0">
                <a:latin typeface="Arial"/>
                <a:cs typeface="Arial"/>
              </a:rPr>
              <a:t>- </a:t>
            </a:r>
            <a:r>
              <a:rPr sz="500" dirty="0">
                <a:latin typeface="Arial"/>
                <a:cs typeface="Arial"/>
              </a:rPr>
              <a:t>MORC </a:t>
            </a:r>
            <a:r>
              <a:rPr sz="500" spc="-5" dirty="0">
                <a:latin typeface="Arial"/>
                <a:cs typeface="Arial"/>
              </a:rPr>
              <a:t>or </a:t>
            </a:r>
            <a:r>
              <a:rPr sz="500" spc="5" dirty="0">
                <a:latin typeface="Arial"/>
                <a:cs typeface="Arial"/>
              </a:rPr>
              <a:t>CRS or CMH. </a:t>
            </a:r>
            <a:r>
              <a:rPr sz="500" b="1" dirty="0">
                <a:latin typeface="Arial"/>
                <a:cs typeface="Arial"/>
              </a:rPr>
              <a:t>(Yellow) </a:t>
            </a:r>
            <a:r>
              <a:rPr sz="500" spc="5" dirty="0">
                <a:latin typeface="Arial"/>
                <a:cs typeface="Arial"/>
              </a:rPr>
              <a:t>- </a:t>
            </a:r>
            <a:r>
              <a:rPr sz="500" dirty="0">
                <a:latin typeface="Arial"/>
                <a:cs typeface="Arial"/>
              </a:rPr>
              <a:t>Facility </a:t>
            </a:r>
            <a:r>
              <a:rPr sz="500" spc="5" dirty="0">
                <a:latin typeface="Arial"/>
                <a:cs typeface="Arial"/>
              </a:rPr>
              <a:t>Record.</a:t>
            </a:r>
            <a:endParaRPr sz="500">
              <a:latin typeface="Arial"/>
              <a:cs typeface="Arial"/>
            </a:endParaRPr>
          </a:p>
          <a:p>
            <a:pPr marL="12700">
              <a:lnSpc>
                <a:spcPts val="509"/>
              </a:lnSpc>
            </a:pPr>
            <a:r>
              <a:rPr sz="500" b="1" spc="-5" dirty="0">
                <a:latin typeface="Arial"/>
                <a:cs typeface="Arial"/>
              </a:rPr>
              <a:t>If </a:t>
            </a:r>
            <a:r>
              <a:rPr sz="500" b="1" dirty="0">
                <a:latin typeface="Arial"/>
                <a:cs typeface="Arial"/>
              </a:rPr>
              <a:t>required, </a:t>
            </a:r>
            <a:r>
              <a:rPr sz="500" b="1" spc="5" dirty="0">
                <a:latin typeface="Arial"/>
                <a:cs typeface="Arial"/>
              </a:rPr>
              <a:t>a </a:t>
            </a:r>
            <a:r>
              <a:rPr sz="500" b="1" dirty="0">
                <a:latin typeface="Arial"/>
                <a:cs typeface="Arial"/>
              </a:rPr>
              <a:t>copy </a:t>
            </a:r>
            <a:r>
              <a:rPr sz="500" b="1" spc="-5" dirty="0">
                <a:latin typeface="Arial"/>
                <a:cs typeface="Arial"/>
              </a:rPr>
              <a:t>of </a:t>
            </a:r>
            <a:r>
              <a:rPr sz="500" b="1" dirty="0">
                <a:latin typeface="Arial"/>
                <a:cs typeface="Arial"/>
              </a:rPr>
              <a:t>this form </a:t>
            </a:r>
            <a:r>
              <a:rPr sz="500" b="1" spc="5" dirty="0">
                <a:latin typeface="Arial"/>
                <a:cs typeface="Arial"/>
              </a:rPr>
              <a:t>must </a:t>
            </a:r>
            <a:r>
              <a:rPr sz="500" b="1" dirty="0">
                <a:latin typeface="Arial"/>
                <a:cs typeface="Arial"/>
              </a:rPr>
              <a:t>also </a:t>
            </a:r>
            <a:r>
              <a:rPr sz="500" b="1" spc="-5" dirty="0">
                <a:latin typeface="Arial"/>
                <a:cs typeface="Arial"/>
              </a:rPr>
              <a:t>be </a:t>
            </a:r>
            <a:r>
              <a:rPr sz="500" b="1" dirty="0">
                <a:latin typeface="Arial"/>
                <a:cs typeface="Arial"/>
              </a:rPr>
              <a:t>submitted </a:t>
            </a:r>
            <a:r>
              <a:rPr sz="500" b="1" spc="5" dirty="0">
                <a:latin typeface="Arial"/>
                <a:cs typeface="Arial"/>
              </a:rPr>
              <a:t>to </a:t>
            </a:r>
            <a:r>
              <a:rPr sz="500" b="1" spc="-5" dirty="0">
                <a:latin typeface="Arial"/>
                <a:cs typeface="Arial"/>
              </a:rPr>
              <a:t>AFC </a:t>
            </a:r>
            <a:r>
              <a:rPr sz="500" b="1" dirty="0">
                <a:latin typeface="Arial"/>
                <a:cs typeface="Arial"/>
              </a:rPr>
              <a:t>Licensing </a:t>
            </a:r>
            <a:r>
              <a:rPr sz="500" b="1" spc="5" dirty="0">
                <a:latin typeface="Arial"/>
                <a:cs typeface="Arial"/>
              </a:rPr>
              <a:t>and to </a:t>
            </a:r>
            <a:r>
              <a:rPr sz="500" b="1" dirty="0">
                <a:latin typeface="Arial"/>
                <a:cs typeface="Arial"/>
              </a:rPr>
              <a:t>Legal Guardian/</a:t>
            </a:r>
            <a:r>
              <a:rPr sz="500" b="1" spc="-70" dirty="0">
                <a:latin typeface="Arial"/>
                <a:cs typeface="Arial"/>
              </a:rPr>
              <a:t> </a:t>
            </a:r>
            <a:r>
              <a:rPr sz="500" b="1" dirty="0">
                <a:latin typeface="Arial"/>
                <a:cs typeface="Arial"/>
              </a:rPr>
              <a:t>Designated</a:t>
            </a:r>
            <a:endParaRPr sz="500">
              <a:latin typeface="Arial"/>
              <a:cs typeface="Arial"/>
            </a:endParaRPr>
          </a:p>
        </p:txBody>
      </p:sp>
      <p:sp>
        <p:nvSpPr>
          <p:cNvPr id="189" name="object 189"/>
          <p:cNvSpPr/>
          <p:nvPr/>
        </p:nvSpPr>
        <p:spPr>
          <a:xfrm>
            <a:off x="3721821" y="665832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3721821" y="665832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3721821" y="665832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3721821" y="665832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3727917" y="6662894"/>
            <a:ext cx="948055" cy="0"/>
          </a:xfrm>
          <a:custGeom>
            <a:avLst/>
            <a:gdLst/>
            <a:ahLst/>
            <a:cxnLst/>
            <a:rect l="l" t="t" r="r" b="b"/>
            <a:pathLst>
              <a:path w="948054">
                <a:moveTo>
                  <a:pt x="0" y="0"/>
                </a:moveTo>
                <a:lnTo>
                  <a:pt x="947844" y="0"/>
                </a:lnTo>
              </a:path>
            </a:pathLst>
          </a:custGeom>
          <a:ln w="609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3727917" y="6658325"/>
            <a:ext cx="946785" cy="0"/>
          </a:xfrm>
          <a:custGeom>
            <a:avLst/>
            <a:gdLst/>
            <a:ahLst/>
            <a:cxnLst/>
            <a:rect l="l" t="t" r="r" b="b"/>
            <a:pathLst>
              <a:path w="946785">
                <a:moveTo>
                  <a:pt x="0" y="0"/>
                </a:moveTo>
                <a:lnTo>
                  <a:pt x="946312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4674229" y="665832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4674229" y="665832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4680325" y="6662894"/>
            <a:ext cx="3439795" cy="0"/>
          </a:xfrm>
          <a:custGeom>
            <a:avLst/>
            <a:gdLst/>
            <a:ahLst/>
            <a:cxnLst/>
            <a:rect l="l" t="t" r="r" b="b"/>
            <a:pathLst>
              <a:path w="3439795">
                <a:moveTo>
                  <a:pt x="0" y="0"/>
                </a:moveTo>
                <a:lnTo>
                  <a:pt x="3439378" y="0"/>
                </a:lnTo>
              </a:path>
            </a:pathLst>
          </a:custGeom>
          <a:ln w="609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4680325" y="6658325"/>
            <a:ext cx="3437890" cy="0"/>
          </a:xfrm>
          <a:custGeom>
            <a:avLst/>
            <a:gdLst/>
            <a:ahLst/>
            <a:cxnLst/>
            <a:rect l="l" t="t" r="r" b="b"/>
            <a:pathLst>
              <a:path w="3437890">
                <a:moveTo>
                  <a:pt x="0" y="0"/>
                </a:moveTo>
                <a:lnTo>
                  <a:pt x="3437854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8118180" y="665832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8118180" y="665832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8118180" y="665832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8118180" y="6658325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3724869" y="6659850"/>
            <a:ext cx="0" cy="180340"/>
          </a:xfrm>
          <a:custGeom>
            <a:avLst/>
            <a:gdLst/>
            <a:ahLst/>
            <a:cxnLst/>
            <a:rect l="l" t="t" r="r" b="b"/>
            <a:pathLst>
              <a:path h="180340">
                <a:moveTo>
                  <a:pt x="0" y="0"/>
                </a:moveTo>
                <a:lnTo>
                  <a:pt x="0" y="179801"/>
                </a:lnTo>
              </a:path>
            </a:pathLst>
          </a:custGeom>
          <a:ln w="60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3721821" y="6664421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133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3721821" y="683355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3721821" y="683355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3727917" y="6836603"/>
            <a:ext cx="948055" cy="0"/>
          </a:xfrm>
          <a:custGeom>
            <a:avLst/>
            <a:gdLst/>
            <a:ahLst/>
            <a:cxnLst/>
            <a:rect l="l" t="t" r="r" b="b"/>
            <a:pathLst>
              <a:path w="948054">
                <a:moveTo>
                  <a:pt x="0" y="0"/>
                </a:moveTo>
                <a:lnTo>
                  <a:pt x="947844" y="0"/>
                </a:lnTo>
              </a:path>
            </a:pathLst>
          </a:custGeom>
          <a:ln w="60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3727917" y="6833554"/>
            <a:ext cx="946785" cy="0"/>
          </a:xfrm>
          <a:custGeom>
            <a:avLst/>
            <a:gdLst/>
            <a:ahLst/>
            <a:cxnLst/>
            <a:rect l="l" t="t" r="r" b="b"/>
            <a:pathLst>
              <a:path w="946785">
                <a:moveTo>
                  <a:pt x="0" y="0"/>
                </a:moveTo>
                <a:lnTo>
                  <a:pt x="946312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4677278" y="6659850"/>
            <a:ext cx="0" cy="180340"/>
          </a:xfrm>
          <a:custGeom>
            <a:avLst/>
            <a:gdLst/>
            <a:ahLst/>
            <a:cxnLst/>
            <a:rect l="l" t="t" r="r" b="b"/>
            <a:pathLst>
              <a:path h="180340">
                <a:moveTo>
                  <a:pt x="0" y="0"/>
                </a:moveTo>
                <a:lnTo>
                  <a:pt x="0" y="179801"/>
                </a:lnTo>
              </a:path>
            </a:pathLst>
          </a:custGeom>
          <a:ln w="60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4674229" y="6664421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133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4674229" y="683355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4680325" y="6836603"/>
            <a:ext cx="3439795" cy="0"/>
          </a:xfrm>
          <a:custGeom>
            <a:avLst/>
            <a:gdLst/>
            <a:ahLst/>
            <a:cxnLst/>
            <a:rect l="l" t="t" r="r" b="b"/>
            <a:pathLst>
              <a:path w="3439795">
                <a:moveTo>
                  <a:pt x="0" y="0"/>
                </a:moveTo>
                <a:lnTo>
                  <a:pt x="3439378" y="0"/>
                </a:lnTo>
              </a:path>
            </a:pathLst>
          </a:custGeom>
          <a:ln w="60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4680325" y="6833554"/>
            <a:ext cx="3437890" cy="0"/>
          </a:xfrm>
          <a:custGeom>
            <a:avLst/>
            <a:gdLst/>
            <a:ahLst/>
            <a:cxnLst/>
            <a:rect l="l" t="t" r="r" b="b"/>
            <a:pathLst>
              <a:path w="3437890">
                <a:moveTo>
                  <a:pt x="0" y="0"/>
                </a:moveTo>
                <a:lnTo>
                  <a:pt x="3437854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8122752" y="6659850"/>
            <a:ext cx="0" cy="180340"/>
          </a:xfrm>
          <a:custGeom>
            <a:avLst/>
            <a:gdLst/>
            <a:ahLst/>
            <a:cxnLst/>
            <a:rect l="l" t="t" r="r" b="b"/>
            <a:pathLst>
              <a:path h="180340">
                <a:moveTo>
                  <a:pt x="0" y="0"/>
                </a:moveTo>
                <a:lnTo>
                  <a:pt x="0" y="179801"/>
                </a:lnTo>
              </a:path>
            </a:pathLst>
          </a:custGeom>
          <a:ln w="609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8118180" y="6664421"/>
            <a:ext cx="0" cy="169545"/>
          </a:xfrm>
          <a:custGeom>
            <a:avLst/>
            <a:gdLst/>
            <a:ahLst/>
            <a:cxnLst/>
            <a:rect l="l" t="t" r="r" b="b"/>
            <a:pathLst>
              <a:path h="169545">
                <a:moveTo>
                  <a:pt x="0" y="0"/>
                </a:moveTo>
                <a:lnTo>
                  <a:pt x="0" y="169133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8118180" y="683355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8118180" y="683355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8118180" y="683355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8118180" y="6833554"/>
            <a:ext cx="0" cy="6350"/>
          </a:xfrm>
          <a:custGeom>
            <a:avLst/>
            <a:gdLst/>
            <a:ahLst/>
            <a:cxnLst/>
            <a:rect l="l" t="t" r="r" b="b"/>
            <a:pathLst>
              <a:path h="6350">
                <a:moveTo>
                  <a:pt x="0" y="0"/>
                </a:moveTo>
                <a:lnTo>
                  <a:pt x="0" y="6095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7505593" y="2162891"/>
            <a:ext cx="879475" cy="236220"/>
          </a:xfrm>
          <a:custGeom>
            <a:avLst/>
            <a:gdLst/>
            <a:ahLst/>
            <a:cxnLst/>
            <a:rect l="l" t="t" r="r" b="b"/>
            <a:pathLst>
              <a:path w="879475" h="236219">
                <a:moveTo>
                  <a:pt x="0" y="0"/>
                </a:moveTo>
                <a:lnTo>
                  <a:pt x="0" y="236195"/>
                </a:lnTo>
                <a:lnTo>
                  <a:pt x="879270" y="236195"/>
                </a:lnTo>
                <a:lnTo>
                  <a:pt x="87927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 txBox="1"/>
          <p:nvPr/>
        </p:nvSpPr>
        <p:spPr>
          <a:xfrm>
            <a:off x="7505588" y="2162898"/>
            <a:ext cx="872490" cy="230504"/>
          </a:xfrm>
          <a:prstGeom prst="rect">
            <a:avLst/>
          </a:prstGeom>
          <a:ln w="5920">
            <a:solidFill>
              <a:srgbClr val="000000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62230">
              <a:lnSpc>
                <a:spcPct val="100000"/>
              </a:lnSpc>
              <a:spcBef>
                <a:spcPts val="140"/>
              </a:spcBef>
            </a:pPr>
            <a:r>
              <a:rPr sz="500" b="1" spc="5" dirty="0">
                <a:latin typeface="Courier New"/>
                <a:cs typeface="Courier New"/>
              </a:rPr>
              <a:t>IR</a:t>
            </a:r>
            <a:r>
              <a:rPr sz="500" b="1" spc="-10" dirty="0">
                <a:latin typeface="Courier New"/>
                <a:cs typeface="Courier New"/>
              </a:rPr>
              <a:t> </a:t>
            </a:r>
            <a:r>
              <a:rPr sz="500" b="1" spc="5" dirty="0">
                <a:latin typeface="Courier New"/>
                <a:cs typeface="Courier New"/>
              </a:rPr>
              <a:t>CODE</a:t>
            </a:r>
            <a:r>
              <a:rPr sz="650" b="1" spc="5" dirty="0">
                <a:latin typeface="Courier New"/>
                <a:cs typeface="Courier New"/>
              </a:rPr>
              <a:t>:</a:t>
            </a:r>
            <a:endParaRPr sz="650">
              <a:latin typeface="Courier New"/>
              <a:cs typeface="Courier New"/>
            </a:endParaRPr>
          </a:p>
        </p:txBody>
      </p:sp>
      <p:sp>
        <p:nvSpPr>
          <p:cNvPr id="222" name="object 222"/>
          <p:cNvSpPr/>
          <p:nvPr/>
        </p:nvSpPr>
        <p:spPr>
          <a:xfrm>
            <a:off x="7799695" y="997130"/>
            <a:ext cx="585470" cy="109855"/>
          </a:xfrm>
          <a:custGeom>
            <a:avLst/>
            <a:gdLst/>
            <a:ahLst/>
            <a:cxnLst/>
            <a:rect l="l" t="t" r="r" b="b"/>
            <a:pathLst>
              <a:path w="585470" h="109855">
                <a:moveTo>
                  <a:pt x="0" y="0"/>
                </a:moveTo>
                <a:lnTo>
                  <a:pt x="0" y="109716"/>
                </a:lnTo>
                <a:lnTo>
                  <a:pt x="585162" y="109716"/>
                </a:lnTo>
                <a:lnTo>
                  <a:pt x="58516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7799699" y="997129"/>
            <a:ext cx="585470" cy="109855"/>
          </a:xfrm>
          <a:custGeom>
            <a:avLst/>
            <a:gdLst/>
            <a:ahLst/>
            <a:cxnLst/>
            <a:rect l="l" t="t" r="r" b="b"/>
            <a:pathLst>
              <a:path w="585470" h="109855">
                <a:moveTo>
                  <a:pt x="585160" y="0"/>
                </a:moveTo>
                <a:lnTo>
                  <a:pt x="0" y="0"/>
                </a:lnTo>
                <a:lnTo>
                  <a:pt x="0" y="109717"/>
                </a:lnTo>
                <a:lnTo>
                  <a:pt x="585160" y="109717"/>
                </a:lnTo>
                <a:lnTo>
                  <a:pt x="585160" y="0"/>
                </a:lnTo>
                <a:close/>
              </a:path>
            </a:pathLst>
          </a:custGeom>
          <a:ln w="592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 txBox="1"/>
          <p:nvPr/>
        </p:nvSpPr>
        <p:spPr>
          <a:xfrm>
            <a:off x="7799654" y="1004326"/>
            <a:ext cx="575310" cy="10413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62230">
              <a:lnSpc>
                <a:spcPct val="100000"/>
              </a:lnSpc>
              <a:spcBef>
                <a:spcPts val="114"/>
              </a:spcBef>
            </a:pPr>
            <a:r>
              <a:rPr sz="500" spc="5" dirty="0">
                <a:latin typeface="Courier New"/>
                <a:cs typeface="Courier New"/>
              </a:rPr>
              <a:t>Facility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225" name="object 225"/>
          <p:cNvSpPr/>
          <p:nvPr/>
        </p:nvSpPr>
        <p:spPr>
          <a:xfrm>
            <a:off x="6972239" y="1015418"/>
            <a:ext cx="768350" cy="704215"/>
          </a:xfrm>
          <a:custGeom>
            <a:avLst/>
            <a:gdLst/>
            <a:ahLst/>
            <a:cxnLst/>
            <a:rect l="l" t="t" r="r" b="b"/>
            <a:pathLst>
              <a:path w="768350" h="704214">
                <a:moveTo>
                  <a:pt x="0" y="0"/>
                </a:moveTo>
                <a:lnTo>
                  <a:pt x="0" y="704028"/>
                </a:lnTo>
                <a:lnTo>
                  <a:pt x="768030" y="704028"/>
                </a:lnTo>
                <a:lnTo>
                  <a:pt x="76803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 txBox="1"/>
          <p:nvPr/>
        </p:nvSpPr>
        <p:spPr>
          <a:xfrm>
            <a:off x="6972235" y="994463"/>
            <a:ext cx="768350" cy="725170"/>
          </a:xfrm>
          <a:prstGeom prst="rect">
            <a:avLst/>
          </a:prstGeom>
          <a:ln w="5895">
            <a:solidFill>
              <a:srgbClr val="000000"/>
            </a:solidFill>
          </a:ln>
        </p:spPr>
        <p:txBody>
          <a:bodyPr vert="horz" wrap="square" lIns="0" tIns="49530" rIns="0" bIns="0" rtlCol="0">
            <a:spAutoFit/>
          </a:bodyPr>
          <a:lstStyle/>
          <a:p>
            <a:pPr marL="62230" marR="151130">
              <a:lnSpc>
                <a:spcPct val="97300"/>
              </a:lnSpc>
              <a:spcBef>
                <a:spcPts val="390"/>
              </a:spcBef>
            </a:pPr>
            <a:r>
              <a:rPr sz="500" b="1" dirty="0">
                <a:latin typeface="Courier New"/>
                <a:cs typeface="Courier New"/>
              </a:rPr>
              <a:t>Core  </a:t>
            </a:r>
            <a:r>
              <a:rPr sz="500" b="1" spc="5" dirty="0">
                <a:latin typeface="Courier New"/>
                <a:cs typeface="Courier New"/>
              </a:rPr>
              <a:t>Provider/  Responsible  agency (See  </a:t>
            </a:r>
            <a:r>
              <a:rPr sz="500" b="1" dirty="0">
                <a:latin typeface="Courier New"/>
                <a:cs typeface="Courier New"/>
              </a:rPr>
              <a:t>code on</a:t>
            </a:r>
            <a:r>
              <a:rPr sz="500" b="1" spc="-30" dirty="0">
                <a:latin typeface="Courier New"/>
                <a:cs typeface="Courier New"/>
              </a:rPr>
              <a:t> </a:t>
            </a:r>
            <a:r>
              <a:rPr sz="500" b="1" spc="5" dirty="0">
                <a:latin typeface="Courier New"/>
                <a:cs typeface="Courier New"/>
              </a:rPr>
              <a:t>back)</a:t>
            </a:r>
            <a:endParaRPr sz="500">
              <a:latin typeface="Courier New"/>
              <a:cs typeface="Courier New"/>
            </a:endParaRPr>
          </a:p>
        </p:txBody>
      </p:sp>
      <p:sp>
        <p:nvSpPr>
          <p:cNvPr id="227" name="object 227"/>
          <p:cNvSpPr/>
          <p:nvPr/>
        </p:nvSpPr>
        <p:spPr>
          <a:xfrm>
            <a:off x="7682362" y="6265164"/>
            <a:ext cx="702945" cy="355600"/>
          </a:xfrm>
          <a:custGeom>
            <a:avLst/>
            <a:gdLst/>
            <a:ahLst/>
            <a:cxnLst/>
            <a:rect l="l" t="t" r="r" b="b"/>
            <a:pathLst>
              <a:path w="702945" h="355600">
                <a:moveTo>
                  <a:pt x="0" y="0"/>
                </a:moveTo>
                <a:lnTo>
                  <a:pt x="0" y="355061"/>
                </a:lnTo>
                <a:lnTo>
                  <a:pt x="702504" y="355061"/>
                </a:lnTo>
                <a:lnTo>
                  <a:pt x="70250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7682352" y="6265152"/>
            <a:ext cx="702945" cy="355600"/>
          </a:xfrm>
          <a:custGeom>
            <a:avLst/>
            <a:gdLst/>
            <a:ahLst/>
            <a:cxnLst/>
            <a:rect l="l" t="t" r="r" b="b"/>
            <a:pathLst>
              <a:path w="702945" h="355600">
                <a:moveTo>
                  <a:pt x="702507" y="0"/>
                </a:moveTo>
                <a:lnTo>
                  <a:pt x="0" y="0"/>
                </a:lnTo>
                <a:lnTo>
                  <a:pt x="0" y="355058"/>
                </a:lnTo>
                <a:lnTo>
                  <a:pt x="702507" y="355058"/>
                </a:lnTo>
                <a:lnTo>
                  <a:pt x="702507" y="0"/>
                </a:lnTo>
                <a:close/>
              </a:path>
            </a:pathLst>
          </a:custGeom>
          <a:ln w="591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9" name="object 229"/>
          <p:cNvSpPr txBox="1"/>
          <p:nvPr/>
        </p:nvSpPr>
        <p:spPr>
          <a:xfrm>
            <a:off x="7685307" y="6270826"/>
            <a:ext cx="687070" cy="10413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59055">
              <a:lnSpc>
                <a:spcPct val="100000"/>
              </a:lnSpc>
              <a:spcBef>
                <a:spcPts val="114"/>
              </a:spcBef>
            </a:pPr>
            <a:r>
              <a:rPr sz="500" u="sng" spc="5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ORR USE</a:t>
            </a:r>
            <a:r>
              <a:rPr sz="500" u="sng" spc="-30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 </a:t>
            </a:r>
            <a:r>
              <a:rPr sz="500" u="sng" spc="5" dirty="0">
                <a:uFill>
                  <a:solidFill>
                    <a:srgbClr val="000000"/>
                  </a:solidFill>
                </a:uFill>
                <a:latin typeface="Courier New"/>
                <a:cs typeface="Courier New"/>
              </a:rPr>
              <a:t>ONLY</a:t>
            </a:r>
            <a:endParaRPr sz="5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52525" algn="ctr">
              <a:lnSpc>
                <a:spcPct val="100000"/>
              </a:lnSpc>
              <a:spcBef>
                <a:spcPts val="100"/>
              </a:spcBef>
            </a:pPr>
            <a:r>
              <a:rPr spc="-80" dirty="0"/>
              <a:t>Taylor’s </a:t>
            </a:r>
            <a:r>
              <a:rPr dirty="0"/>
              <a:t>Special </a:t>
            </a:r>
            <a:r>
              <a:rPr spc="-5" dirty="0"/>
              <a:t>Care </a:t>
            </a:r>
            <a:r>
              <a:rPr spc="10" dirty="0"/>
              <a:t>Services,</a:t>
            </a:r>
            <a:r>
              <a:rPr spc="-10" dirty="0"/>
              <a:t> </a:t>
            </a:r>
            <a:r>
              <a:rPr dirty="0"/>
              <a:t>Inc.</a:t>
            </a:r>
          </a:p>
          <a:p>
            <a:pPr marL="1152525" algn="ctr">
              <a:lnSpc>
                <a:spcPct val="100000"/>
              </a:lnSpc>
            </a:pPr>
            <a:r>
              <a:rPr spc="-5" dirty="0"/>
              <a:t>Intro </a:t>
            </a:r>
            <a:r>
              <a:rPr dirty="0"/>
              <a:t>to Recipient</a:t>
            </a:r>
            <a:r>
              <a:rPr spc="-70" dirty="0"/>
              <a:t> </a:t>
            </a:r>
            <a:r>
              <a:rPr spc="-5" dirty="0"/>
              <a:t>Rights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93441" y="1877553"/>
            <a:ext cx="6838950" cy="3387090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52069">
              <a:lnSpc>
                <a:spcPct val="100000"/>
              </a:lnSpc>
              <a:spcBef>
                <a:spcPts val="570"/>
              </a:spcBef>
            </a:pP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PUBLIC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ACT 519/238</a:t>
            </a:r>
            <a:r>
              <a:rPr sz="2000" b="1" u="heavy" spc="-18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states</a:t>
            </a:r>
            <a:r>
              <a:rPr sz="2000" b="1" dirty="0">
                <a:latin typeface="Trebuchet MS"/>
                <a:cs typeface="Trebuchet MS"/>
              </a:rPr>
              <a:t>:</a:t>
            </a:r>
            <a:endParaRPr sz="2000">
              <a:latin typeface="Trebuchet MS"/>
              <a:cs typeface="Trebuchet MS"/>
            </a:endParaRPr>
          </a:p>
          <a:p>
            <a:pPr marL="67310" marR="5080" indent="-55244">
              <a:lnSpc>
                <a:spcPct val="100000"/>
              </a:lnSpc>
              <a:spcBef>
                <a:spcPts val="560"/>
              </a:spcBef>
            </a:pPr>
            <a:r>
              <a:rPr sz="2000" b="1" dirty="0">
                <a:latin typeface="Trebuchet MS"/>
                <a:cs typeface="Trebuchet MS"/>
              </a:rPr>
              <a:t>“</a:t>
            </a:r>
            <a:r>
              <a:rPr sz="2400" b="1" dirty="0">
                <a:latin typeface="Trebuchet MS"/>
                <a:cs typeface="Trebuchet MS"/>
              </a:rPr>
              <a:t>A </a:t>
            </a:r>
            <a:r>
              <a:rPr sz="2400" b="1" spc="-5" dirty="0">
                <a:latin typeface="Trebuchet MS"/>
                <a:cs typeface="Trebuchet MS"/>
              </a:rPr>
              <a:t>person </a:t>
            </a:r>
            <a:r>
              <a:rPr sz="2400" b="1" dirty="0">
                <a:latin typeface="Trebuchet MS"/>
                <a:cs typeface="Trebuchet MS"/>
              </a:rPr>
              <a:t>employed </a:t>
            </a:r>
            <a:r>
              <a:rPr sz="2400" b="1" spc="-5" dirty="0">
                <a:latin typeface="Trebuchet MS"/>
                <a:cs typeface="Trebuchet MS"/>
              </a:rPr>
              <a:t>to </a:t>
            </a:r>
            <a:r>
              <a:rPr sz="2400" b="1" spc="5" dirty="0">
                <a:latin typeface="Trebuchet MS"/>
                <a:cs typeface="Trebuchet MS"/>
              </a:rPr>
              <a:t>provide </a:t>
            </a:r>
            <a:r>
              <a:rPr sz="2400" b="1" spc="-5" dirty="0">
                <a:latin typeface="Trebuchet MS"/>
                <a:cs typeface="Trebuchet MS"/>
              </a:rPr>
              <a:t>mental </a:t>
            </a:r>
            <a:r>
              <a:rPr sz="2400" b="1" dirty="0">
                <a:latin typeface="Trebuchet MS"/>
                <a:cs typeface="Trebuchet MS"/>
              </a:rPr>
              <a:t>health  services, who </a:t>
            </a:r>
            <a:r>
              <a:rPr sz="2400" b="1" spc="-5" dirty="0">
                <a:latin typeface="Trebuchet MS"/>
                <a:cs typeface="Trebuchet MS"/>
              </a:rPr>
              <a:t>suspects or </a:t>
            </a:r>
            <a:r>
              <a:rPr sz="2400" b="1" dirty="0">
                <a:latin typeface="Trebuchet MS"/>
                <a:cs typeface="Trebuchet MS"/>
              </a:rPr>
              <a:t>has </a:t>
            </a:r>
            <a:r>
              <a:rPr sz="2400" b="1" spc="-5" dirty="0">
                <a:latin typeface="Trebuchet MS"/>
                <a:cs typeface="Trebuchet MS"/>
              </a:rPr>
              <a:t>reasonable</a:t>
            </a:r>
            <a:r>
              <a:rPr sz="2400" b="1" spc="25" dirty="0">
                <a:latin typeface="Trebuchet MS"/>
                <a:cs typeface="Trebuchet MS"/>
              </a:rPr>
              <a:t> </a:t>
            </a:r>
            <a:r>
              <a:rPr sz="2400" b="1" spc="-5" dirty="0">
                <a:latin typeface="Trebuchet MS"/>
                <a:cs typeface="Trebuchet MS"/>
              </a:rPr>
              <a:t>cause</a:t>
            </a:r>
            <a:endParaRPr sz="2400">
              <a:latin typeface="Trebuchet MS"/>
              <a:cs typeface="Trebuchet MS"/>
            </a:endParaRPr>
          </a:p>
          <a:p>
            <a:pPr marL="118745" marR="60325" indent="2540" algn="ctr">
              <a:lnSpc>
                <a:spcPct val="100000"/>
              </a:lnSpc>
            </a:pPr>
            <a:r>
              <a:rPr sz="2400" b="1" spc="-5" dirty="0">
                <a:latin typeface="Trebuchet MS"/>
                <a:cs typeface="Trebuchet MS"/>
              </a:rPr>
              <a:t>to believe </a:t>
            </a:r>
            <a:r>
              <a:rPr sz="2400" b="1" dirty="0">
                <a:latin typeface="Trebuchet MS"/>
                <a:cs typeface="Trebuchet MS"/>
              </a:rPr>
              <a:t>that an </a:t>
            </a:r>
            <a:r>
              <a:rPr sz="2400" b="1" spc="-5" dirty="0">
                <a:latin typeface="Trebuchet MS"/>
                <a:cs typeface="Trebuchet MS"/>
              </a:rPr>
              <a:t>adult or </a:t>
            </a:r>
            <a:r>
              <a:rPr sz="2400" b="1" dirty="0">
                <a:latin typeface="Trebuchet MS"/>
                <a:cs typeface="Trebuchet MS"/>
              </a:rPr>
              <a:t>a child has </a:t>
            </a:r>
            <a:r>
              <a:rPr sz="2400" b="1" spc="-5" dirty="0">
                <a:latin typeface="Trebuchet MS"/>
                <a:cs typeface="Trebuchet MS"/>
              </a:rPr>
              <a:t>been  abused or neglected, </a:t>
            </a:r>
            <a:r>
              <a:rPr sz="2400" b="1" dirty="0">
                <a:latin typeface="Trebuchet MS"/>
                <a:cs typeface="Trebuchet MS"/>
              </a:rPr>
              <a:t>shall make </a:t>
            </a:r>
            <a:r>
              <a:rPr sz="2400" b="1" spc="-25" dirty="0">
                <a:latin typeface="Trebuchet MS"/>
                <a:cs typeface="Trebuchet MS"/>
              </a:rPr>
              <a:t>immediately,  </a:t>
            </a:r>
            <a:r>
              <a:rPr sz="2400" b="1" spc="-5" dirty="0">
                <a:latin typeface="Trebuchet MS"/>
                <a:cs typeface="Trebuchet MS"/>
              </a:rPr>
              <a:t>by telephone or otherwise, </a:t>
            </a:r>
            <a:r>
              <a:rPr sz="2400" b="1" dirty="0">
                <a:latin typeface="Trebuchet MS"/>
                <a:cs typeface="Trebuchet MS"/>
              </a:rPr>
              <a:t>an </a:t>
            </a:r>
            <a:r>
              <a:rPr sz="2400" b="1" spc="-20" dirty="0">
                <a:latin typeface="Trebuchet MS"/>
                <a:cs typeface="Trebuchet MS"/>
              </a:rPr>
              <a:t>oral </a:t>
            </a:r>
            <a:r>
              <a:rPr sz="2400" b="1" spc="-5" dirty="0">
                <a:latin typeface="Trebuchet MS"/>
                <a:cs typeface="Trebuchet MS"/>
              </a:rPr>
              <a:t>report to  </a:t>
            </a:r>
            <a:r>
              <a:rPr sz="2400" b="1" dirty="0">
                <a:latin typeface="Trebuchet MS"/>
                <a:cs typeface="Trebuchet MS"/>
              </a:rPr>
              <a:t>the </a:t>
            </a:r>
            <a:r>
              <a:rPr sz="2400" b="1" spc="-5" dirty="0">
                <a:latin typeface="Trebuchet MS"/>
                <a:cs typeface="Trebuchet MS"/>
              </a:rPr>
              <a:t>county Department of </a:t>
            </a:r>
            <a:r>
              <a:rPr sz="2400" b="1" dirty="0">
                <a:latin typeface="Trebuchet MS"/>
                <a:cs typeface="Trebuchet MS"/>
              </a:rPr>
              <a:t>Human </a:t>
            </a:r>
            <a:r>
              <a:rPr sz="2400" b="1" spc="5" dirty="0">
                <a:latin typeface="Trebuchet MS"/>
                <a:cs typeface="Trebuchet MS"/>
              </a:rPr>
              <a:t>Services  </a:t>
            </a:r>
            <a:r>
              <a:rPr sz="2400" b="1" spc="-5" dirty="0">
                <a:latin typeface="Trebuchet MS"/>
                <a:cs typeface="Trebuchet MS"/>
              </a:rPr>
              <a:t>Protective </a:t>
            </a:r>
            <a:r>
              <a:rPr sz="2400" b="1" spc="5" dirty="0">
                <a:latin typeface="Trebuchet MS"/>
                <a:cs typeface="Trebuchet MS"/>
              </a:rPr>
              <a:t>Services Division, </a:t>
            </a:r>
            <a:r>
              <a:rPr sz="2400" b="1" dirty="0">
                <a:latin typeface="Trebuchet MS"/>
                <a:cs typeface="Trebuchet MS"/>
              </a:rPr>
              <a:t>and file a</a:t>
            </a:r>
            <a:r>
              <a:rPr sz="2400" b="1" spc="-105" dirty="0">
                <a:latin typeface="Trebuchet MS"/>
                <a:cs typeface="Trebuchet MS"/>
              </a:rPr>
              <a:t> </a:t>
            </a:r>
            <a:r>
              <a:rPr sz="2400" b="1" spc="-5" dirty="0">
                <a:latin typeface="Trebuchet MS"/>
                <a:cs typeface="Trebuchet MS"/>
              </a:rPr>
              <a:t>written  report.”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010821" y="5568560"/>
            <a:ext cx="1193578" cy="11920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26</a:t>
            </a:fld>
            <a:endParaRPr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52525" algn="ctr">
              <a:lnSpc>
                <a:spcPct val="100000"/>
              </a:lnSpc>
              <a:spcBef>
                <a:spcPts val="100"/>
              </a:spcBef>
            </a:pPr>
            <a:r>
              <a:rPr spc="-80" dirty="0"/>
              <a:t>Taylor’s </a:t>
            </a:r>
            <a:r>
              <a:rPr dirty="0"/>
              <a:t>Special </a:t>
            </a:r>
            <a:r>
              <a:rPr spc="-5" dirty="0"/>
              <a:t>Care </a:t>
            </a:r>
            <a:r>
              <a:rPr spc="10" dirty="0"/>
              <a:t>Services,</a:t>
            </a:r>
            <a:r>
              <a:rPr spc="-10" dirty="0"/>
              <a:t> </a:t>
            </a:r>
            <a:r>
              <a:rPr dirty="0"/>
              <a:t>Inc.</a:t>
            </a:r>
          </a:p>
          <a:p>
            <a:pPr marL="1152525" algn="ctr">
              <a:lnSpc>
                <a:spcPct val="100000"/>
              </a:lnSpc>
            </a:pPr>
            <a:r>
              <a:rPr spc="-5" dirty="0"/>
              <a:t>Intro </a:t>
            </a:r>
            <a:r>
              <a:rPr dirty="0"/>
              <a:t>to Recipient</a:t>
            </a:r>
            <a:r>
              <a:rPr spc="-70" dirty="0"/>
              <a:t> </a:t>
            </a:r>
            <a:r>
              <a:rPr spc="-5" dirty="0"/>
              <a:t>Rights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85439" y="2014570"/>
            <a:ext cx="6790690" cy="387477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2400" b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PUBLIC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ACT 32</a:t>
            </a:r>
            <a:r>
              <a:rPr sz="2400" b="1" u="heavy" spc="-20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states</a:t>
            </a:r>
            <a:r>
              <a:rPr sz="2400" b="1" spc="-5" dirty="0">
                <a:latin typeface="Trebuchet MS"/>
                <a:cs typeface="Trebuchet MS"/>
              </a:rPr>
              <a:t>:</a:t>
            </a:r>
            <a:endParaRPr sz="2400">
              <a:latin typeface="Trebuchet MS"/>
              <a:cs typeface="Trebuchet MS"/>
            </a:endParaRPr>
          </a:p>
          <a:p>
            <a:pPr marL="713105" marR="685165" indent="-320040">
              <a:lnSpc>
                <a:spcPct val="100000"/>
              </a:lnSpc>
              <a:spcBef>
                <a:spcPts val="755"/>
              </a:spcBef>
            </a:pPr>
            <a:r>
              <a:rPr sz="2400" b="1" spc="-5" dirty="0">
                <a:latin typeface="Trebuchet MS"/>
                <a:cs typeface="Trebuchet MS"/>
              </a:rPr>
              <a:t>“A mental </a:t>
            </a:r>
            <a:r>
              <a:rPr sz="2400" b="1" dirty="0">
                <a:latin typeface="Trebuchet MS"/>
                <a:cs typeface="Trebuchet MS"/>
              </a:rPr>
              <a:t>health </a:t>
            </a:r>
            <a:r>
              <a:rPr sz="2400" b="1" spc="-5" dirty="0">
                <a:latin typeface="Trebuchet MS"/>
                <a:cs typeface="Trebuchet MS"/>
              </a:rPr>
              <a:t>professional, </a:t>
            </a:r>
            <a:r>
              <a:rPr sz="2400" b="1" dirty="0">
                <a:latin typeface="Trebuchet MS"/>
                <a:cs typeface="Trebuchet MS"/>
              </a:rPr>
              <a:t>a </a:t>
            </a:r>
            <a:r>
              <a:rPr sz="2400" b="1" spc="-5" dirty="0">
                <a:latin typeface="Trebuchet MS"/>
                <a:cs typeface="Trebuchet MS"/>
              </a:rPr>
              <a:t>person  </a:t>
            </a:r>
            <a:r>
              <a:rPr sz="2400" b="1" dirty="0">
                <a:latin typeface="Trebuchet MS"/>
                <a:cs typeface="Trebuchet MS"/>
              </a:rPr>
              <a:t>employed </a:t>
            </a:r>
            <a:r>
              <a:rPr sz="2400" b="1" spc="-5" dirty="0">
                <a:latin typeface="Trebuchet MS"/>
                <a:cs typeface="Trebuchet MS"/>
              </a:rPr>
              <a:t>by or under </a:t>
            </a:r>
            <a:r>
              <a:rPr sz="2400" b="1" spc="-15" dirty="0">
                <a:latin typeface="Trebuchet MS"/>
                <a:cs typeface="Trebuchet MS"/>
              </a:rPr>
              <a:t>contract </a:t>
            </a:r>
            <a:r>
              <a:rPr sz="2400" b="1" spc="-5" dirty="0">
                <a:latin typeface="Trebuchet MS"/>
                <a:cs typeface="Trebuchet MS"/>
              </a:rPr>
              <a:t>to</a:t>
            </a:r>
            <a:r>
              <a:rPr sz="2400" b="1" spc="-55" dirty="0">
                <a:latin typeface="Trebuchet MS"/>
                <a:cs typeface="Trebuchet MS"/>
              </a:rPr>
              <a:t> </a:t>
            </a:r>
            <a:r>
              <a:rPr sz="2400" b="1" dirty="0">
                <a:latin typeface="Trebuchet MS"/>
                <a:cs typeface="Trebuchet MS"/>
              </a:rPr>
              <a:t>the</a:t>
            </a:r>
            <a:endParaRPr sz="2400">
              <a:latin typeface="Trebuchet MS"/>
              <a:cs typeface="Trebuchet MS"/>
            </a:endParaRPr>
          </a:p>
          <a:p>
            <a:pPr marL="32384" marR="5080" indent="1905" algn="ctr">
              <a:lnSpc>
                <a:spcPct val="100000"/>
              </a:lnSpc>
            </a:pPr>
            <a:r>
              <a:rPr sz="2400" b="1" spc="-5" dirty="0">
                <a:latin typeface="Trebuchet MS"/>
                <a:cs typeface="Trebuchet MS"/>
              </a:rPr>
              <a:t>Community Mental </a:t>
            </a:r>
            <a:r>
              <a:rPr sz="2400" b="1" dirty="0">
                <a:latin typeface="Trebuchet MS"/>
                <a:cs typeface="Trebuchet MS"/>
              </a:rPr>
              <a:t>Health </a:t>
            </a:r>
            <a:r>
              <a:rPr sz="2400" b="1" spc="-5" dirty="0">
                <a:latin typeface="Trebuchet MS"/>
                <a:cs typeface="Trebuchet MS"/>
              </a:rPr>
              <a:t>Board, </a:t>
            </a:r>
            <a:r>
              <a:rPr sz="2400" b="1" dirty="0">
                <a:latin typeface="Trebuchet MS"/>
                <a:cs typeface="Trebuchet MS"/>
              </a:rPr>
              <a:t>who has  </a:t>
            </a:r>
            <a:r>
              <a:rPr sz="2400" b="1" spc="-5" dirty="0">
                <a:latin typeface="Trebuchet MS"/>
                <a:cs typeface="Trebuchet MS"/>
              </a:rPr>
              <a:t>reasonable cause to suspect </a:t>
            </a:r>
            <a:r>
              <a:rPr sz="2400" b="1" dirty="0">
                <a:latin typeface="Trebuchet MS"/>
                <a:cs typeface="Trebuchet MS"/>
              </a:rPr>
              <a:t>the </a:t>
            </a:r>
            <a:r>
              <a:rPr sz="2400" b="1" spc="-5" dirty="0">
                <a:latin typeface="Trebuchet MS"/>
                <a:cs typeface="Trebuchet MS"/>
              </a:rPr>
              <a:t>abuse of </a:t>
            </a:r>
            <a:r>
              <a:rPr sz="2400" b="1" dirty="0">
                <a:latin typeface="Trebuchet MS"/>
                <a:cs typeface="Trebuchet MS"/>
              </a:rPr>
              <a:t>a  </a:t>
            </a:r>
            <a:r>
              <a:rPr sz="2400" b="1" spc="-5" dirty="0">
                <a:latin typeface="Trebuchet MS"/>
                <a:cs typeface="Trebuchet MS"/>
              </a:rPr>
              <a:t>recipient </a:t>
            </a:r>
            <a:r>
              <a:rPr sz="2400" b="1" dirty="0">
                <a:latin typeface="Trebuchet MS"/>
                <a:cs typeface="Trebuchet MS"/>
              </a:rPr>
              <a:t>shall </a:t>
            </a:r>
            <a:r>
              <a:rPr sz="2400" b="1" spc="-25" dirty="0">
                <a:latin typeface="Trebuchet MS"/>
                <a:cs typeface="Trebuchet MS"/>
              </a:rPr>
              <a:t>immediately, </a:t>
            </a:r>
            <a:r>
              <a:rPr sz="2400" b="1" dirty="0">
                <a:latin typeface="Trebuchet MS"/>
                <a:cs typeface="Trebuchet MS"/>
              </a:rPr>
              <a:t>make </a:t>
            </a:r>
            <a:r>
              <a:rPr sz="2400" b="1" spc="-5" dirty="0">
                <a:latin typeface="Trebuchet MS"/>
                <a:cs typeface="Trebuchet MS"/>
              </a:rPr>
              <a:t>or cause to  be </a:t>
            </a:r>
            <a:r>
              <a:rPr sz="2400" b="1" dirty="0">
                <a:latin typeface="Trebuchet MS"/>
                <a:cs typeface="Trebuchet MS"/>
              </a:rPr>
              <a:t>made </a:t>
            </a:r>
            <a:r>
              <a:rPr sz="2400" b="1" spc="-5" dirty="0">
                <a:latin typeface="Trebuchet MS"/>
                <a:cs typeface="Trebuchet MS"/>
              </a:rPr>
              <a:t>by telephone or otherwise, </a:t>
            </a:r>
            <a:r>
              <a:rPr sz="2400" b="1" dirty="0">
                <a:latin typeface="Trebuchet MS"/>
                <a:cs typeface="Trebuchet MS"/>
              </a:rPr>
              <a:t>an </a:t>
            </a:r>
            <a:r>
              <a:rPr sz="2400" b="1" spc="-20" dirty="0">
                <a:latin typeface="Trebuchet MS"/>
                <a:cs typeface="Trebuchet MS"/>
              </a:rPr>
              <a:t>oral  </a:t>
            </a:r>
            <a:r>
              <a:rPr sz="2400" b="1" spc="-5" dirty="0">
                <a:latin typeface="Trebuchet MS"/>
                <a:cs typeface="Trebuchet MS"/>
              </a:rPr>
              <a:t>report of </a:t>
            </a:r>
            <a:r>
              <a:rPr sz="2400" b="1" dirty="0">
                <a:latin typeface="Trebuchet MS"/>
                <a:cs typeface="Trebuchet MS"/>
              </a:rPr>
              <a:t>the </a:t>
            </a:r>
            <a:r>
              <a:rPr sz="2400" b="1" spc="-5" dirty="0">
                <a:latin typeface="Trebuchet MS"/>
                <a:cs typeface="Trebuchet MS"/>
              </a:rPr>
              <a:t>suspected Abuse to </a:t>
            </a:r>
            <a:r>
              <a:rPr sz="2400" b="1" dirty="0">
                <a:latin typeface="Trebuchet MS"/>
                <a:cs typeface="Trebuchet MS"/>
              </a:rPr>
              <a:t>law  </a:t>
            </a:r>
            <a:r>
              <a:rPr sz="2400" b="1" spc="-5" dirty="0">
                <a:latin typeface="Trebuchet MS"/>
                <a:cs typeface="Trebuchet MS"/>
              </a:rPr>
              <a:t>enforcement, </a:t>
            </a:r>
            <a:r>
              <a:rPr sz="2400" b="1" dirty="0">
                <a:latin typeface="Trebuchet MS"/>
                <a:cs typeface="Trebuchet MS"/>
              </a:rPr>
              <a:t>within </a:t>
            </a:r>
            <a:r>
              <a:rPr sz="2400" b="1" spc="-5" dirty="0">
                <a:latin typeface="Trebuchet MS"/>
                <a:cs typeface="Trebuchet MS"/>
              </a:rPr>
              <a:t>72 hours </a:t>
            </a:r>
            <a:r>
              <a:rPr sz="2400" b="1" dirty="0">
                <a:latin typeface="Trebuchet MS"/>
                <a:cs typeface="Trebuchet MS"/>
              </a:rPr>
              <a:t>after making</a:t>
            </a:r>
            <a:r>
              <a:rPr sz="2400" b="1" spc="-95" dirty="0">
                <a:latin typeface="Trebuchet MS"/>
                <a:cs typeface="Trebuchet MS"/>
              </a:rPr>
              <a:t> </a:t>
            </a:r>
            <a:r>
              <a:rPr sz="2400" b="1" dirty="0">
                <a:latin typeface="Trebuchet MS"/>
                <a:cs typeface="Trebuchet MS"/>
              </a:rPr>
              <a:t>the  </a:t>
            </a:r>
            <a:r>
              <a:rPr sz="2400" b="1" spc="-20" dirty="0">
                <a:latin typeface="Trebuchet MS"/>
                <a:cs typeface="Trebuchet MS"/>
              </a:rPr>
              <a:t>oral </a:t>
            </a:r>
            <a:r>
              <a:rPr sz="2400" b="1" spc="-5" dirty="0">
                <a:latin typeface="Trebuchet MS"/>
                <a:cs typeface="Trebuchet MS"/>
              </a:rPr>
              <a:t>report </a:t>
            </a:r>
            <a:r>
              <a:rPr sz="2400" b="1" dirty="0">
                <a:latin typeface="Trebuchet MS"/>
                <a:cs typeface="Trebuchet MS"/>
              </a:rPr>
              <a:t>a </a:t>
            </a:r>
            <a:r>
              <a:rPr sz="2400" b="1" spc="-5" dirty="0">
                <a:latin typeface="Trebuchet MS"/>
                <a:cs typeface="Trebuchet MS"/>
              </a:rPr>
              <a:t>written report </a:t>
            </a:r>
            <a:r>
              <a:rPr sz="2400" b="1" dirty="0">
                <a:latin typeface="Trebuchet MS"/>
                <a:cs typeface="Trebuchet MS"/>
              </a:rPr>
              <a:t>shall </a:t>
            </a:r>
            <a:r>
              <a:rPr sz="2400" b="1" spc="-5" dirty="0">
                <a:latin typeface="Trebuchet MS"/>
                <a:cs typeface="Trebuchet MS"/>
              </a:rPr>
              <a:t>be filed.”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11424" y="6025747"/>
            <a:ext cx="990835" cy="990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27</a:t>
            </a:fld>
            <a:endParaRPr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21529" y="6738569"/>
            <a:ext cx="2044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latin typeface="Times New Roman"/>
                <a:cs typeface="Times New Roman"/>
              </a:rPr>
              <a:t>2</a:t>
            </a:r>
            <a:r>
              <a:rPr sz="1400" dirty="0"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52525" algn="ctr">
              <a:lnSpc>
                <a:spcPct val="100000"/>
              </a:lnSpc>
              <a:spcBef>
                <a:spcPts val="100"/>
              </a:spcBef>
            </a:pPr>
            <a:r>
              <a:rPr spc="-80" dirty="0"/>
              <a:t>Taylor’s </a:t>
            </a:r>
            <a:r>
              <a:rPr dirty="0"/>
              <a:t>Special </a:t>
            </a:r>
            <a:r>
              <a:rPr spc="-5" dirty="0"/>
              <a:t>Care </a:t>
            </a:r>
            <a:r>
              <a:rPr spc="10" dirty="0"/>
              <a:t>Services,</a:t>
            </a:r>
            <a:r>
              <a:rPr spc="-10" dirty="0"/>
              <a:t> </a:t>
            </a:r>
            <a:r>
              <a:rPr dirty="0"/>
              <a:t>Inc.</a:t>
            </a:r>
          </a:p>
          <a:p>
            <a:pPr marL="1152525" algn="ctr">
              <a:lnSpc>
                <a:spcPct val="100000"/>
              </a:lnSpc>
            </a:pPr>
            <a:r>
              <a:rPr dirty="0"/>
              <a:t>Introduction to Recipient</a:t>
            </a:r>
            <a:r>
              <a:rPr spc="-114" dirty="0"/>
              <a:t> </a:t>
            </a:r>
            <a:r>
              <a:rPr spc="-5" dirty="0"/>
              <a:t>Rights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883051" y="1769219"/>
            <a:ext cx="582803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68705" algn="l"/>
              </a:tabLst>
            </a:pPr>
            <a:r>
              <a:rPr sz="2000" b="1" i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ABUSE</a:t>
            </a:r>
            <a:r>
              <a:rPr sz="2000" b="1" i="1" dirty="0">
                <a:latin typeface="Trebuchet MS"/>
                <a:cs typeface="Trebuchet MS"/>
              </a:rPr>
              <a:t>	= </a:t>
            </a:r>
            <a:r>
              <a:rPr sz="2000" b="1" i="1" spc="-5" dirty="0">
                <a:latin typeface="Trebuchet MS"/>
                <a:cs typeface="Trebuchet MS"/>
              </a:rPr>
              <a:t>Non-accidental </a:t>
            </a:r>
            <a:r>
              <a:rPr sz="2000" b="1" i="1" dirty="0">
                <a:latin typeface="Trebuchet MS"/>
                <a:cs typeface="Trebuchet MS"/>
              </a:rPr>
              <a:t>act that </a:t>
            </a:r>
            <a:r>
              <a:rPr sz="2000" b="1" i="1" spc="-5" dirty="0">
                <a:latin typeface="Trebuchet MS"/>
                <a:cs typeface="Trebuchet MS"/>
              </a:rPr>
              <a:t>causes</a:t>
            </a:r>
            <a:r>
              <a:rPr sz="2000" b="1" i="1" spc="-45" dirty="0">
                <a:latin typeface="Trebuchet MS"/>
                <a:cs typeface="Trebuchet MS"/>
              </a:rPr>
              <a:t> </a:t>
            </a:r>
            <a:r>
              <a:rPr sz="2000" b="1" i="1" dirty="0">
                <a:latin typeface="Trebuchet MS"/>
                <a:cs typeface="Trebuchet MS"/>
              </a:rPr>
              <a:t>harm.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61639" y="2500688"/>
            <a:ext cx="130810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46175" algn="l"/>
              </a:tabLst>
            </a:pPr>
            <a:r>
              <a:rPr sz="2000" b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A</a:t>
            </a:r>
            <a:r>
              <a:rPr sz="2000" b="1" u="heavy" spc="-1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B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US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E</a:t>
            </a:r>
            <a:r>
              <a:rPr sz="2000" b="1" spc="-15" dirty="0">
                <a:latin typeface="Trebuchet MS"/>
                <a:cs typeface="Trebuchet MS"/>
              </a:rPr>
              <a:t>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I</a:t>
            </a:r>
            <a:r>
              <a:rPr sz="2000" b="1" dirty="0">
                <a:latin typeface="Trebuchet MS"/>
                <a:cs typeface="Trebuchet MS"/>
              </a:rPr>
              <a:t>	=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19145" marR="408940" indent="-635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000000"/>
                </a:solidFill>
              </a:rPr>
              <a:t>Serious </a:t>
            </a:r>
            <a:r>
              <a:rPr sz="2000" spc="-5" dirty="0">
                <a:solidFill>
                  <a:srgbClr val="000000"/>
                </a:solidFill>
              </a:rPr>
              <a:t>physical </a:t>
            </a:r>
            <a:r>
              <a:rPr sz="2000" dirty="0">
                <a:solidFill>
                  <a:srgbClr val="000000"/>
                </a:solidFill>
              </a:rPr>
              <a:t>harm, death or</a:t>
            </a:r>
            <a:r>
              <a:rPr sz="2000" spc="-90" dirty="0">
                <a:solidFill>
                  <a:srgbClr val="000000"/>
                </a:solidFill>
              </a:rPr>
              <a:t> </a:t>
            </a:r>
            <a:r>
              <a:rPr sz="2000" dirty="0">
                <a:solidFill>
                  <a:srgbClr val="000000"/>
                </a:solidFill>
              </a:rPr>
              <a:t>sexual  contact.</a:t>
            </a:r>
            <a:endParaRPr sz="2000"/>
          </a:p>
          <a:p>
            <a:pPr marL="3319145" marR="508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solidFill>
                  <a:srgbClr val="000000"/>
                </a:solidFill>
              </a:rPr>
              <a:t>e.g. </a:t>
            </a:r>
            <a:r>
              <a:rPr sz="2000" spc="-5" dirty="0">
                <a:solidFill>
                  <a:srgbClr val="000000"/>
                </a:solidFill>
              </a:rPr>
              <a:t>Hitting </a:t>
            </a:r>
            <a:r>
              <a:rPr sz="2000" dirty="0">
                <a:solidFill>
                  <a:srgbClr val="000000"/>
                </a:solidFill>
              </a:rPr>
              <a:t>with a large, heavy or</a:t>
            </a:r>
            <a:r>
              <a:rPr sz="2000" spc="-175" dirty="0">
                <a:solidFill>
                  <a:srgbClr val="000000"/>
                </a:solidFill>
              </a:rPr>
              <a:t> </a:t>
            </a:r>
            <a:r>
              <a:rPr sz="2000" dirty="0">
                <a:solidFill>
                  <a:srgbClr val="000000"/>
                </a:solidFill>
              </a:rPr>
              <a:t>pointed  object or choking a </a:t>
            </a:r>
            <a:r>
              <a:rPr sz="2000" spc="-5" dirty="0">
                <a:solidFill>
                  <a:srgbClr val="000000"/>
                </a:solidFill>
              </a:rPr>
              <a:t>client. ANY </a:t>
            </a:r>
            <a:r>
              <a:rPr sz="2000" dirty="0">
                <a:solidFill>
                  <a:srgbClr val="000000"/>
                </a:solidFill>
              </a:rPr>
              <a:t>sexual  contact.</a:t>
            </a:r>
            <a:endParaRPr sz="2000"/>
          </a:p>
        </p:txBody>
      </p:sp>
      <p:sp>
        <p:nvSpPr>
          <p:cNvPr id="7" name="object 7"/>
          <p:cNvSpPr txBox="1"/>
          <p:nvPr/>
        </p:nvSpPr>
        <p:spPr>
          <a:xfrm>
            <a:off x="2561639" y="4146465"/>
            <a:ext cx="100012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ABUSE</a:t>
            </a:r>
            <a:r>
              <a:rPr sz="2000" b="1" spc="-85" dirty="0">
                <a:latin typeface="Trebuchet MS"/>
                <a:cs typeface="Trebuchet MS"/>
              </a:rPr>
              <a:t>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II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66740" y="4146465"/>
            <a:ext cx="5146040" cy="1306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3370" marR="5080" indent="-28067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Trebuchet MS"/>
                <a:cs typeface="Trebuchet MS"/>
              </a:rPr>
              <a:t>= Non-serious </a:t>
            </a:r>
            <a:r>
              <a:rPr sz="2000" b="1" spc="-5" dirty="0">
                <a:latin typeface="Trebuchet MS"/>
                <a:cs typeface="Trebuchet MS"/>
              </a:rPr>
              <a:t>physical </a:t>
            </a:r>
            <a:r>
              <a:rPr sz="2000" b="1" dirty="0">
                <a:latin typeface="Trebuchet MS"/>
                <a:cs typeface="Trebuchet MS"/>
              </a:rPr>
              <a:t>harm, </a:t>
            </a:r>
            <a:r>
              <a:rPr sz="2000" b="1" spc="-5" dirty="0">
                <a:latin typeface="Trebuchet MS"/>
                <a:cs typeface="Trebuchet MS"/>
              </a:rPr>
              <a:t>unreasonable  </a:t>
            </a:r>
            <a:r>
              <a:rPr sz="2000" b="1" dirty="0">
                <a:latin typeface="Trebuchet MS"/>
                <a:cs typeface="Trebuchet MS"/>
              </a:rPr>
              <a:t>force with or without apparent</a:t>
            </a:r>
            <a:r>
              <a:rPr sz="2000" b="1" spc="-15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harm.</a:t>
            </a:r>
            <a:endParaRPr sz="2000">
              <a:latin typeface="Trebuchet MS"/>
              <a:cs typeface="Trebuchet MS"/>
            </a:endParaRPr>
          </a:p>
          <a:p>
            <a:pPr marL="293370" marR="25400">
              <a:lnSpc>
                <a:spcPct val="100000"/>
              </a:lnSpc>
              <a:spcBef>
                <a:spcPts val="480"/>
              </a:spcBef>
            </a:pPr>
            <a:r>
              <a:rPr sz="2000" b="1" dirty="0">
                <a:latin typeface="Trebuchet MS"/>
                <a:cs typeface="Trebuchet MS"/>
              </a:rPr>
              <a:t>e.g. </a:t>
            </a:r>
            <a:r>
              <a:rPr sz="2000" b="1" spc="-5" dirty="0">
                <a:latin typeface="Trebuchet MS"/>
                <a:cs typeface="Trebuchet MS"/>
              </a:rPr>
              <a:t>Slapping, </a:t>
            </a:r>
            <a:r>
              <a:rPr sz="2000" b="1" dirty="0">
                <a:latin typeface="Trebuchet MS"/>
                <a:cs typeface="Trebuchet MS"/>
              </a:rPr>
              <a:t>pinching, </a:t>
            </a:r>
            <a:r>
              <a:rPr sz="2000" b="1" spc="-5" dirty="0">
                <a:latin typeface="Trebuchet MS"/>
                <a:cs typeface="Trebuchet MS"/>
              </a:rPr>
              <a:t>pulling </a:t>
            </a:r>
            <a:r>
              <a:rPr sz="2000" b="1" dirty="0">
                <a:latin typeface="Trebuchet MS"/>
                <a:cs typeface="Trebuchet MS"/>
              </a:rPr>
              <a:t>a</a:t>
            </a:r>
            <a:r>
              <a:rPr sz="2000" b="1" spc="-110" dirty="0">
                <a:latin typeface="Trebuchet MS"/>
                <a:cs typeface="Trebuchet MS"/>
              </a:rPr>
              <a:t> </a:t>
            </a:r>
            <a:r>
              <a:rPr sz="2000" b="1" spc="-20" dirty="0">
                <a:latin typeface="Trebuchet MS"/>
                <a:cs typeface="Trebuchet MS"/>
              </a:rPr>
              <a:t>client’s  </a:t>
            </a:r>
            <a:r>
              <a:rPr sz="2000" b="1" spc="-50" dirty="0">
                <a:latin typeface="Trebuchet MS"/>
                <a:cs typeface="Trebuchet MS"/>
              </a:rPr>
              <a:t>hair.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61639" y="5487474"/>
            <a:ext cx="129730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ABUSE </a:t>
            </a:r>
            <a:r>
              <a:rPr sz="2000" b="1" u="heavy" spc="-1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III</a:t>
            </a:r>
            <a:r>
              <a:rPr sz="2000" b="1" spc="-6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=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47066" y="5487474"/>
            <a:ext cx="5196840" cy="1610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68605" indent="-635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Trebuchet MS"/>
                <a:cs typeface="Trebuchet MS"/>
              </a:rPr>
              <a:t>Language or other means of  communications to: </a:t>
            </a:r>
            <a:r>
              <a:rPr sz="2000" b="1" spc="-10" dirty="0">
                <a:latin typeface="Trebuchet MS"/>
                <a:cs typeface="Trebuchet MS"/>
              </a:rPr>
              <a:t>degrade, </a:t>
            </a:r>
            <a:r>
              <a:rPr sz="2000" b="1" dirty="0">
                <a:latin typeface="Trebuchet MS"/>
                <a:cs typeface="Trebuchet MS"/>
              </a:rPr>
              <a:t>threaten</a:t>
            </a:r>
            <a:r>
              <a:rPr sz="2000" b="1" spc="-13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or  </a:t>
            </a:r>
            <a:r>
              <a:rPr sz="2000" b="1" spc="-5" dirty="0">
                <a:latin typeface="Trebuchet MS"/>
                <a:cs typeface="Trebuchet MS"/>
              </a:rPr>
              <a:t>sexually</a:t>
            </a:r>
            <a:r>
              <a:rPr sz="2000" b="1" spc="-35" dirty="0">
                <a:latin typeface="Trebuchet MS"/>
                <a:cs typeface="Trebuchet MS"/>
              </a:rPr>
              <a:t> </a:t>
            </a:r>
            <a:r>
              <a:rPr sz="2000" b="1" spc="-10" dirty="0">
                <a:latin typeface="Trebuchet MS"/>
                <a:cs typeface="Trebuchet MS"/>
              </a:rPr>
              <a:t>harass.</a:t>
            </a:r>
            <a:endParaRPr sz="20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480"/>
              </a:spcBef>
            </a:pPr>
            <a:r>
              <a:rPr sz="2000" b="1" dirty="0">
                <a:latin typeface="Trebuchet MS"/>
                <a:cs typeface="Trebuchet MS"/>
              </a:rPr>
              <a:t>e.g. Using sarcasm, name </a:t>
            </a:r>
            <a:r>
              <a:rPr sz="2000" b="1" spc="-5" dirty="0">
                <a:latin typeface="Trebuchet MS"/>
                <a:cs typeface="Trebuchet MS"/>
              </a:rPr>
              <a:t>calling,</a:t>
            </a:r>
            <a:r>
              <a:rPr sz="2000" b="1" spc="-13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swearing,  making fun of or teasing a</a:t>
            </a:r>
            <a:r>
              <a:rPr sz="2000" b="1" spc="-125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client.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21529" y="6738569"/>
            <a:ext cx="2044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latin typeface="Times New Roman"/>
                <a:cs typeface="Times New Roman"/>
              </a:rPr>
              <a:t>2</a:t>
            </a:r>
            <a:r>
              <a:rPr sz="1400" dirty="0">
                <a:latin typeface="Times New Roman"/>
                <a:cs typeface="Times New Roman"/>
              </a:rPr>
              <a:t>9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52525" algn="ctr">
              <a:lnSpc>
                <a:spcPct val="100000"/>
              </a:lnSpc>
              <a:spcBef>
                <a:spcPts val="100"/>
              </a:spcBef>
            </a:pPr>
            <a:r>
              <a:rPr spc="-80" dirty="0"/>
              <a:t>Taylor’s </a:t>
            </a:r>
            <a:r>
              <a:rPr dirty="0"/>
              <a:t>Special </a:t>
            </a:r>
            <a:r>
              <a:rPr spc="-5" dirty="0"/>
              <a:t>Care </a:t>
            </a:r>
            <a:r>
              <a:rPr spc="10" dirty="0"/>
              <a:t>Services,</a:t>
            </a:r>
            <a:r>
              <a:rPr spc="-10" dirty="0"/>
              <a:t> </a:t>
            </a:r>
            <a:r>
              <a:rPr dirty="0"/>
              <a:t>Inc.</a:t>
            </a:r>
          </a:p>
          <a:p>
            <a:pPr marL="1152525" algn="ctr">
              <a:lnSpc>
                <a:spcPct val="100000"/>
              </a:lnSpc>
            </a:pPr>
            <a:r>
              <a:rPr dirty="0"/>
              <a:t>Introduction to Recipient</a:t>
            </a:r>
            <a:r>
              <a:rPr spc="-114" dirty="0"/>
              <a:t> </a:t>
            </a:r>
            <a:r>
              <a:rPr spc="-5" dirty="0"/>
              <a:t>Rights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582963" y="1936847"/>
            <a:ext cx="673671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31620" marR="5080" indent="-1519555">
              <a:lnSpc>
                <a:spcPct val="100000"/>
              </a:lnSpc>
              <a:spcBef>
                <a:spcPts val="100"/>
              </a:spcBef>
              <a:tabLst>
                <a:tab pos="1487170" algn="l"/>
              </a:tabLst>
            </a:pPr>
            <a:r>
              <a:rPr sz="2000" b="1" i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NEGLECT</a:t>
            </a:r>
            <a:r>
              <a:rPr sz="2000" b="1" i="1" spc="10" dirty="0">
                <a:latin typeface="Trebuchet MS"/>
                <a:cs typeface="Trebuchet MS"/>
              </a:rPr>
              <a:t> </a:t>
            </a:r>
            <a:r>
              <a:rPr sz="2000" b="1" i="1" dirty="0">
                <a:latin typeface="Trebuchet MS"/>
                <a:cs typeface="Trebuchet MS"/>
              </a:rPr>
              <a:t>=	</a:t>
            </a:r>
            <a:r>
              <a:rPr sz="2000" b="1" i="1" spc="-5" dirty="0">
                <a:latin typeface="Trebuchet MS"/>
                <a:cs typeface="Trebuchet MS"/>
              </a:rPr>
              <a:t>An Act or </a:t>
            </a:r>
            <a:r>
              <a:rPr sz="2000" b="1" i="1" dirty="0">
                <a:latin typeface="Trebuchet MS"/>
                <a:cs typeface="Trebuchet MS"/>
              </a:rPr>
              <a:t>Failure </a:t>
            </a:r>
            <a:r>
              <a:rPr sz="2000" b="1" i="1" spc="-5" dirty="0">
                <a:latin typeface="Trebuchet MS"/>
                <a:cs typeface="Trebuchet MS"/>
              </a:rPr>
              <a:t>to </a:t>
            </a:r>
            <a:r>
              <a:rPr sz="2000" b="1" i="1" dirty="0">
                <a:latin typeface="Trebuchet MS"/>
                <a:cs typeface="Trebuchet MS"/>
              </a:rPr>
              <a:t>act that denies a  recipient the appropriate standard </a:t>
            </a:r>
            <a:r>
              <a:rPr sz="2000" b="1" i="1" spc="-5" dirty="0">
                <a:latin typeface="Trebuchet MS"/>
                <a:cs typeface="Trebuchet MS"/>
              </a:rPr>
              <a:t>of</a:t>
            </a:r>
            <a:r>
              <a:rPr sz="2000" b="1" i="1" spc="-195" dirty="0">
                <a:latin typeface="Trebuchet MS"/>
                <a:cs typeface="Trebuchet MS"/>
              </a:rPr>
              <a:t> </a:t>
            </a:r>
            <a:r>
              <a:rPr sz="2000" b="1" i="1" dirty="0">
                <a:latin typeface="Trebuchet MS"/>
                <a:cs typeface="Trebuchet MS"/>
              </a:rPr>
              <a:t>care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18777" y="2973075"/>
            <a:ext cx="162560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63040" algn="l"/>
              </a:tabLst>
            </a:pPr>
            <a:r>
              <a:rPr sz="2000" b="1" u="heavy" spc="-1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N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E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GL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E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C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T</a:t>
            </a:r>
            <a:r>
              <a:rPr sz="2000" b="1" spc="-55" dirty="0">
                <a:latin typeface="Trebuchet MS"/>
                <a:cs typeface="Trebuchet MS"/>
              </a:rPr>
              <a:t>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I</a:t>
            </a:r>
            <a:r>
              <a:rPr sz="2000" b="1" dirty="0">
                <a:latin typeface="Trebuchet MS"/>
                <a:cs typeface="Trebuchet MS"/>
              </a:rPr>
              <a:t>	=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18765" y="4009318"/>
            <a:ext cx="162115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58595" algn="l"/>
              </a:tabLst>
            </a:pPr>
            <a:r>
              <a:rPr sz="2000" b="1" u="heavy" spc="-1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N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E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GL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E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C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T</a:t>
            </a:r>
            <a:r>
              <a:rPr sz="2000" b="1" spc="-55" dirty="0">
                <a:latin typeface="Trebuchet MS"/>
                <a:cs typeface="Trebuchet MS"/>
              </a:rPr>
              <a:t> </a:t>
            </a:r>
            <a:r>
              <a:rPr sz="2000" b="1" u="heavy" spc="-1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I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I</a:t>
            </a:r>
            <a:r>
              <a:rPr sz="2000" b="1" dirty="0">
                <a:latin typeface="Trebuchet MS"/>
                <a:cs typeface="Trebuchet MS"/>
              </a:rPr>
              <a:t>	=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18765" y="5655098"/>
            <a:ext cx="161607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NEGLECT </a:t>
            </a:r>
            <a:r>
              <a:rPr sz="2000" b="1" u="heavy" spc="-1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III</a:t>
            </a:r>
            <a:r>
              <a:rPr sz="2000" b="1" spc="-8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=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47249" y="2912721"/>
            <a:ext cx="5187315" cy="404876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00" b="1" dirty="0">
                <a:latin typeface="Trebuchet MS"/>
                <a:cs typeface="Trebuchet MS"/>
              </a:rPr>
              <a:t>Serious harm, death, failure </a:t>
            </a:r>
            <a:r>
              <a:rPr sz="2000" b="1" spc="-5" dirty="0">
                <a:latin typeface="Trebuchet MS"/>
                <a:cs typeface="Trebuchet MS"/>
              </a:rPr>
              <a:t>to</a:t>
            </a:r>
            <a:r>
              <a:rPr sz="2000" b="1" spc="-80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report.</a:t>
            </a:r>
            <a:endParaRPr sz="20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475"/>
              </a:spcBef>
            </a:pPr>
            <a:r>
              <a:rPr sz="2000" b="1" dirty="0">
                <a:latin typeface="Trebuchet MS"/>
                <a:cs typeface="Trebuchet MS"/>
              </a:rPr>
              <a:t>e.g. </a:t>
            </a:r>
            <a:r>
              <a:rPr sz="2000" b="1" spc="-10" dirty="0">
                <a:latin typeface="Trebuchet MS"/>
                <a:cs typeface="Trebuchet MS"/>
              </a:rPr>
              <a:t>Permitting </a:t>
            </a:r>
            <a:r>
              <a:rPr sz="2000" b="1" dirty="0">
                <a:latin typeface="Trebuchet MS"/>
                <a:cs typeface="Trebuchet MS"/>
              </a:rPr>
              <a:t>a client </a:t>
            </a:r>
            <a:r>
              <a:rPr sz="2000" b="1" spc="-5" dirty="0">
                <a:latin typeface="Trebuchet MS"/>
                <a:cs typeface="Trebuchet MS"/>
              </a:rPr>
              <a:t>to </a:t>
            </a:r>
            <a:r>
              <a:rPr sz="2000" b="1" dirty="0">
                <a:latin typeface="Trebuchet MS"/>
                <a:cs typeface="Trebuchet MS"/>
              </a:rPr>
              <a:t>harm</a:t>
            </a:r>
            <a:r>
              <a:rPr sz="2000" b="1" spc="-15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themselves  (banging their head,</a:t>
            </a:r>
            <a:r>
              <a:rPr sz="2000" b="1" spc="-85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cutting).</a:t>
            </a:r>
            <a:endParaRPr sz="2000">
              <a:latin typeface="Trebuchet MS"/>
              <a:cs typeface="Trebuchet MS"/>
            </a:endParaRPr>
          </a:p>
          <a:p>
            <a:pPr marL="12700" marR="1946275" indent="-635">
              <a:lnSpc>
                <a:spcPct val="100000"/>
              </a:lnSpc>
              <a:spcBef>
                <a:spcPts val="480"/>
              </a:spcBef>
            </a:pPr>
            <a:r>
              <a:rPr sz="2000" b="1" dirty="0">
                <a:latin typeface="Trebuchet MS"/>
                <a:cs typeface="Trebuchet MS"/>
              </a:rPr>
              <a:t>Non-serious </a:t>
            </a:r>
            <a:r>
              <a:rPr sz="2000" b="1" spc="-5" dirty="0">
                <a:latin typeface="Trebuchet MS"/>
                <a:cs typeface="Trebuchet MS"/>
              </a:rPr>
              <a:t>physical</a:t>
            </a:r>
            <a:r>
              <a:rPr sz="2000" b="1" spc="-7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harm,  failure </a:t>
            </a:r>
            <a:r>
              <a:rPr sz="2000" b="1" spc="-5" dirty="0">
                <a:latin typeface="Trebuchet MS"/>
                <a:cs typeface="Trebuchet MS"/>
              </a:rPr>
              <a:t>to</a:t>
            </a:r>
            <a:r>
              <a:rPr sz="2000" b="1" spc="-35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report.</a:t>
            </a:r>
            <a:endParaRPr sz="2000">
              <a:latin typeface="Trebuchet MS"/>
              <a:cs typeface="Trebuchet MS"/>
            </a:endParaRPr>
          </a:p>
          <a:p>
            <a:pPr marL="12700" marR="204470" algn="just">
              <a:lnSpc>
                <a:spcPct val="100000"/>
              </a:lnSpc>
              <a:spcBef>
                <a:spcPts val="480"/>
              </a:spcBef>
            </a:pPr>
            <a:r>
              <a:rPr sz="2000" b="1" dirty="0">
                <a:latin typeface="Trebuchet MS"/>
                <a:cs typeface="Trebuchet MS"/>
              </a:rPr>
              <a:t>e.g. Allowing a client </a:t>
            </a:r>
            <a:r>
              <a:rPr sz="2000" b="1" spc="-5" dirty="0">
                <a:latin typeface="Trebuchet MS"/>
                <a:cs typeface="Trebuchet MS"/>
              </a:rPr>
              <a:t>to </a:t>
            </a:r>
            <a:r>
              <a:rPr sz="2000" b="1" dirty="0">
                <a:latin typeface="Trebuchet MS"/>
                <a:cs typeface="Trebuchet MS"/>
              </a:rPr>
              <a:t>go out in</a:t>
            </a:r>
            <a:r>
              <a:rPr sz="2000" b="1" spc="-30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clothing  not </a:t>
            </a:r>
            <a:r>
              <a:rPr sz="2000" b="1" spc="-5" dirty="0">
                <a:latin typeface="Trebuchet MS"/>
                <a:cs typeface="Trebuchet MS"/>
              </a:rPr>
              <a:t>suitable </a:t>
            </a:r>
            <a:r>
              <a:rPr sz="2000" b="1" dirty="0">
                <a:latin typeface="Trebuchet MS"/>
                <a:cs typeface="Trebuchet MS"/>
              </a:rPr>
              <a:t>for conditions (no coat in</a:t>
            </a:r>
            <a:r>
              <a:rPr sz="2000" b="1" spc="-15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the  </a:t>
            </a:r>
            <a:r>
              <a:rPr sz="2000" b="1" spc="-5" dirty="0">
                <a:latin typeface="Trebuchet MS"/>
                <a:cs typeface="Trebuchet MS"/>
              </a:rPr>
              <a:t>winter).</a:t>
            </a:r>
            <a:endParaRPr sz="2000">
              <a:latin typeface="Trebuchet MS"/>
              <a:cs typeface="Trebuchet MS"/>
            </a:endParaRPr>
          </a:p>
          <a:p>
            <a:pPr marL="12700" marR="154305" indent="-635">
              <a:lnSpc>
                <a:spcPct val="100000"/>
              </a:lnSpc>
              <a:spcBef>
                <a:spcPts val="480"/>
              </a:spcBef>
            </a:pPr>
            <a:r>
              <a:rPr sz="2000" b="1" dirty="0">
                <a:latin typeface="Trebuchet MS"/>
                <a:cs typeface="Trebuchet MS"/>
              </a:rPr>
              <a:t>Placed or could have </a:t>
            </a:r>
            <a:r>
              <a:rPr sz="2000" b="1" spc="-5" dirty="0">
                <a:latin typeface="Trebuchet MS"/>
                <a:cs typeface="Trebuchet MS"/>
              </a:rPr>
              <a:t>placed </a:t>
            </a:r>
            <a:r>
              <a:rPr sz="2000" b="1" dirty="0">
                <a:latin typeface="Trebuchet MS"/>
                <a:cs typeface="Trebuchet MS"/>
              </a:rPr>
              <a:t>a recipient</a:t>
            </a:r>
            <a:r>
              <a:rPr sz="2000" b="1" spc="-140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at  </a:t>
            </a:r>
            <a:r>
              <a:rPr sz="2000" b="1" dirty="0">
                <a:latin typeface="Trebuchet MS"/>
                <a:cs typeface="Trebuchet MS"/>
              </a:rPr>
              <a:t>risk of</a:t>
            </a:r>
            <a:r>
              <a:rPr sz="2000" b="1" spc="-1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harm.</a:t>
            </a:r>
            <a:endParaRPr sz="2000">
              <a:latin typeface="Trebuchet MS"/>
              <a:cs typeface="Trebuchet MS"/>
            </a:endParaRPr>
          </a:p>
          <a:p>
            <a:pPr marL="12700" marR="109220">
              <a:lnSpc>
                <a:spcPct val="100000"/>
              </a:lnSpc>
              <a:spcBef>
                <a:spcPts val="480"/>
              </a:spcBef>
            </a:pPr>
            <a:r>
              <a:rPr sz="2000" b="1" dirty="0">
                <a:latin typeface="Trebuchet MS"/>
                <a:cs typeface="Trebuchet MS"/>
              </a:rPr>
              <a:t>e.g. Sleeping on </a:t>
            </a:r>
            <a:r>
              <a:rPr sz="2000" b="1" spc="-45" dirty="0">
                <a:latin typeface="Trebuchet MS"/>
                <a:cs typeface="Trebuchet MS"/>
              </a:rPr>
              <a:t>duty, </a:t>
            </a:r>
            <a:r>
              <a:rPr sz="2000" b="1" dirty="0">
                <a:latin typeface="Trebuchet MS"/>
                <a:cs typeface="Trebuchet MS"/>
              </a:rPr>
              <a:t>not </a:t>
            </a:r>
            <a:r>
              <a:rPr sz="2000" b="1" spc="-5" dirty="0">
                <a:latin typeface="Trebuchet MS"/>
                <a:cs typeface="Trebuchet MS"/>
              </a:rPr>
              <a:t>buckling</a:t>
            </a:r>
            <a:r>
              <a:rPr sz="2000" b="1" spc="-105" dirty="0">
                <a:latin typeface="Trebuchet MS"/>
                <a:cs typeface="Trebuchet MS"/>
              </a:rPr>
              <a:t> </a:t>
            </a:r>
            <a:r>
              <a:rPr sz="2000" b="1" spc="-20" dirty="0">
                <a:latin typeface="Trebuchet MS"/>
                <a:cs typeface="Trebuchet MS"/>
              </a:rPr>
              <a:t>client’s  </a:t>
            </a:r>
            <a:r>
              <a:rPr sz="2000" b="1" spc="-5" dirty="0">
                <a:latin typeface="Trebuchet MS"/>
                <a:cs typeface="Trebuchet MS"/>
              </a:rPr>
              <a:t>seatbelt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93441" y="751274"/>
            <a:ext cx="6624320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80" dirty="0"/>
              <a:t>Taylor’s </a:t>
            </a:r>
            <a:r>
              <a:rPr dirty="0"/>
              <a:t>Special </a:t>
            </a:r>
            <a:r>
              <a:rPr spc="-5" dirty="0"/>
              <a:t>Care </a:t>
            </a:r>
            <a:r>
              <a:rPr spc="10" dirty="0"/>
              <a:t>Services,</a:t>
            </a:r>
            <a:r>
              <a:rPr spc="-10" dirty="0"/>
              <a:t> </a:t>
            </a:r>
            <a:r>
              <a:rPr dirty="0"/>
              <a:t>Inc.</a:t>
            </a:r>
          </a:p>
          <a:p>
            <a:pPr algn="ctr">
              <a:lnSpc>
                <a:spcPct val="100000"/>
              </a:lnSpc>
            </a:pPr>
            <a:r>
              <a:rPr dirty="0"/>
              <a:t>Introduction to Recipient</a:t>
            </a:r>
            <a:r>
              <a:rPr spc="-114" dirty="0"/>
              <a:t> </a:t>
            </a:r>
            <a:r>
              <a:rPr spc="-5" dirty="0"/>
              <a:t>Rights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13990" y="1935324"/>
            <a:ext cx="7236459" cy="2658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265">
              <a:lnSpc>
                <a:spcPct val="100000"/>
              </a:lnSpc>
              <a:spcBef>
                <a:spcPts val="100"/>
              </a:spcBef>
              <a:buClr>
                <a:srgbClr val="996500"/>
              </a:buClr>
              <a:buFont typeface="Wingdings"/>
              <a:buChar char=""/>
              <a:tabLst>
                <a:tab pos="354965" algn="l"/>
                <a:tab pos="355600" algn="l"/>
              </a:tabLst>
            </a:pP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OCCMHA Office of Recipient Rights (ORR)</a:t>
            </a:r>
            <a:r>
              <a:rPr sz="2400" b="1" spc="-5" dirty="0">
                <a:latin typeface="Trebuchet MS"/>
                <a:cs typeface="Trebuchet MS"/>
              </a:rPr>
              <a:t> </a:t>
            </a:r>
            <a:r>
              <a:rPr sz="2400" b="1" dirty="0">
                <a:latin typeface="Trebuchet MS"/>
                <a:cs typeface="Trebuchet MS"/>
              </a:rPr>
              <a:t>is the  </a:t>
            </a:r>
            <a:r>
              <a:rPr sz="2400" b="1" spc="-5" dirty="0">
                <a:latin typeface="Trebuchet MS"/>
                <a:cs typeface="Trebuchet MS"/>
              </a:rPr>
              <a:t>Authority </a:t>
            </a:r>
            <a:r>
              <a:rPr sz="2400" b="1" dirty="0">
                <a:latin typeface="Trebuchet MS"/>
                <a:cs typeface="Trebuchet MS"/>
              </a:rPr>
              <a:t>that </a:t>
            </a:r>
            <a:r>
              <a:rPr sz="2400" b="1" spc="-5" dirty="0">
                <a:latin typeface="Trebuchet MS"/>
                <a:cs typeface="Trebuchet MS"/>
              </a:rPr>
              <a:t>advocates on </a:t>
            </a:r>
            <a:r>
              <a:rPr sz="2400" b="1" dirty="0">
                <a:latin typeface="Trebuchet MS"/>
                <a:cs typeface="Trebuchet MS"/>
              </a:rPr>
              <a:t>behalf </a:t>
            </a:r>
            <a:r>
              <a:rPr sz="2400" b="1" spc="-5" dirty="0">
                <a:latin typeface="Trebuchet MS"/>
                <a:cs typeface="Trebuchet MS"/>
              </a:rPr>
              <a:t>of recipients  of</a:t>
            </a:r>
            <a:r>
              <a:rPr sz="2400" b="1" spc="5" dirty="0">
                <a:latin typeface="Trebuchet MS"/>
                <a:cs typeface="Trebuchet MS"/>
              </a:rPr>
              <a:t> </a:t>
            </a:r>
            <a:r>
              <a:rPr sz="2400" b="1" dirty="0">
                <a:latin typeface="Trebuchet MS"/>
                <a:cs typeface="Trebuchet MS"/>
              </a:rPr>
              <a:t>services.</a:t>
            </a:r>
            <a:endParaRPr sz="240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spcBef>
                <a:spcPts val="575"/>
              </a:spcBef>
              <a:buClr>
                <a:srgbClr val="996500"/>
              </a:buClr>
              <a:buFont typeface="Wingdings"/>
              <a:buChar char=""/>
              <a:tabLst>
                <a:tab pos="354965" algn="l"/>
                <a:tab pos="355600" algn="l"/>
              </a:tabLst>
            </a:pP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ORR</a:t>
            </a:r>
            <a:r>
              <a:rPr sz="2400" b="1" u="heavy" spc="-1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400" b="1" i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Location</a:t>
            </a:r>
            <a:r>
              <a:rPr sz="2400" b="1" spc="-5" dirty="0">
                <a:latin typeface="Trebuchet MS"/>
                <a:cs typeface="Trebuchet MS"/>
              </a:rPr>
              <a:t>:</a:t>
            </a:r>
            <a:endParaRPr sz="24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500">
              <a:latin typeface="Times New Roman"/>
              <a:cs typeface="Times New Roman"/>
            </a:endParaRPr>
          </a:p>
          <a:p>
            <a:pPr marL="516890" algn="ctr">
              <a:lnSpc>
                <a:spcPct val="100000"/>
              </a:lnSpc>
              <a:spcBef>
                <a:spcPts val="5"/>
              </a:spcBef>
            </a:pPr>
            <a:r>
              <a:rPr sz="2400" b="1" spc="-5" dirty="0">
                <a:latin typeface="Trebuchet MS"/>
                <a:cs typeface="Trebuchet MS"/>
              </a:rPr>
              <a:t>2011 Executive </a:t>
            </a:r>
            <a:r>
              <a:rPr sz="2400" b="1" dirty="0">
                <a:latin typeface="Trebuchet MS"/>
                <a:cs typeface="Trebuchet MS"/>
              </a:rPr>
              <a:t>Hills</a:t>
            </a:r>
            <a:r>
              <a:rPr sz="2400" b="1" spc="5" dirty="0">
                <a:latin typeface="Trebuchet MS"/>
                <a:cs typeface="Trebuchet MS"/>
              </a:rPr>
              <a:t> </a:t>
            </a:r>
            <a:r>
              <a:rPr sz="2400" b="1" spc="-5" dirty="0">
                <a:latin typeface="Trebuchet MS"/>
                <a:cs typeface="Trebuchet MS"/>
              </a:rPr>
              <a:t>Blvd.</a:t>
            </a:r>
            <a:endParaRPr sz="2400">
              <a:latin typeface="Trebuchet MS"/>
              <a:cs typeface="Trebuchet MS"/>
            </a:endParaRPr>
          </a:p>
          <a:p>
            <a:pPr marL="497840" algn="ctr">
              <a:lnSpc>
                <a:spcPct val="100000"/>
              </a:lnSpc>
            </a:pPr>
            <a:r>
              <a:rPr sz="2400" b="1" spc="-5" dirty="0">
                <a:latin typeface="Trebuchet MS"/>
                <a:cs typeface="Trebuchet MS"/>
              </a:rPr>
              <a:t>Auburn Hills, MI</a:t>
            </a:r>
            <a:r>
              <a:rPr sz="2400" b="1" spc="-15" dirty="0">
                <a:latin typeface="Trebuchet MS"/>
                <a:cs typeface="Trebuchet MS"/>
              </a:rPr>
              <a:t> </a:t>
            </a:r>
            <a:r>
              <a:rPr sz="2400" b="1" spc="-5" dirty="0">
                <a:latin typeface="Trebuchet MS"/>
                <a:cs typeface="Trebuchet MS"/>
              </a:rPr>
              <a:t>48326</a:t>
            </a:r>
            <a:endParaRPr sz="2400">
              <a:latin typeface="Trebuchet MS"/>
              <a:cs typeface="Trebuchet MS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975028" y="4965612"/>
          <a:ext cx="3878578" cy="14510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804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65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9807">
                <a:tc>
                  <a:txBody>
                    <a:bodyPr/>
                    <a:lstStyle/>
                    <a:p>
                      <a:pPr marL="31750">
                        <a:lnSpc>
                          <a:spcPts val="2735"/>
                        </a:lnSpc>
                      </a:pPr>
                      <a:r>
                        <a:rPr sz="2400" b="1" spc="-5" dirty="0">
                          <a:latin typeface="Trebuchet MS"/>
                          <a:cs typeface="Trebuchet MS"/>
                        </a:rPr>
                        <a:t>Phone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solidFill>
                      <a:srgbClr val="E9E2B5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2735"/>
                        </a:lnSpc>
                      </a:pPr>
                      <a:r>
                        <a:rPr sz="2400" b="1" spc="-5" dirty="0">
                          <a:latin typeface="Trebuchet MS"/>
                          <a:cs typeface="Trebuchet MS"/>
                        </a:rPr>
                        <a:t>(248)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solidFill>
                      <a:srgbClr val="E9E2B5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2735"/>
                        </a:lnSpc>
                      </a:pPr>
                      <a:r>
                        <a:rPr sz="2400" b="1" spc="-5" dirty="0">
                          <a:latin typeface="Trebuchet MS"/>
                          <a:cs typeface="Trebuchet MS"/>
                        </a:rPr>
                        <a:t>858-1202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solidFill>
                      <a:srgbClr val="E9E2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30">
                <a:tc>
                  <a:txBody>
                    <a:bodyPr/>
                    <a:lstStyle/>
                    <a:p>
                      <a:pPr marL="45085">
                        <a:lnSpc>
                          <a:spcPts val="2780"/>
                        </a:lnSpc>
                      </a:pPr>
                      <a:r>
                        <a:rPr sz="2400" b="1" spc="-35" dirty="0">
                          <a:latin typeface="Trebuchet MS"/>
                          <a:cs typeface="Trebuchet MS"/>
                        </a:rPr>
                        <a:t>Fax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solidFill>
                      <a:srgbClr val="E9E2B5"/>
                    </a:solidFill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2780"/>
                        </a:lnSpc>
                      </a:pPr>
                      <a:r>
                        <a:rPr sz="2400" b="1" spc="-5" dirty="0">
                          <a:latin typeface="Trebuchet MS"/>
                          <a:cs typeface="Trebuchet MS"/>
                        </a:rPr>
                        <a:t>(248)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solidFill>
                      <a:srgbClr val="E9E2B5"/>
                    </a:solidFill>
                  </a:tcPr>
                </a:tc>
                <a:tc>
                  <a:txBody>
                    <a:bodyPr/>
                    <a:lstStyle/>
                    <a:p>
                      <a:pPr marL="55244">
                        <a:lnSpc>
                          <a:spcPts val="2780"/>
                        </a:lnSpc>
                      </a:pPr>
                      <a:r>
                        <a:rPr sz="2400" b="1" spc="-5" dirty="0">
                          <a:latin typeface="Trebuchet MS"/>
                          <a:cs typeface="Trebuchet MS"/>
                        </a:rPr>
                        <a:t>858-1633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solidFill>
                      <a:srgbClr val="E9E2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30">
                <a:tc>
                  <a:txBody>
                    <a:bodyPr/>
                    <a:lstStyle/>
                    <a:p>
                      <a:pPr marL="51435">
                        <a:lnSpc>
                          <a:spcPts val="2780"/>
                        </a:lnSpc>
                      </a:pPr>
                      <a:r>
                        <a:rPr sz="2400" b="1" spc="-5" dirty="0">
                          <a:latin typeface="Trebuchet MS"/>
                          <a:cs typeface="Trebuchet MS"/>
                        </a:rPr>
                        <a:t>TTD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solidFill>
                      <a:srgbClr val="E9E2B5"/>
                    </a:solidFill>
                  </a:tcPr>
                </a:tc>
                <a:tc>
                  <a:txBody>
                    <a:bodyPr/>
                    <a:lstStyle/>
                    <a:p>
                      <a:pPr marL="157480">
                        <a:lnSpc>
                          <a:spcPts val="2780"/>
                        </a:lnSpc>
                      </a:pPr>
                      <a:r>
                        <a:rPr sz="2400" b="1" spc="-5" dirty="0">
                          <a:latin typeface="Trebuchet MS"/>
                          <a:cs typeface="Trebuchet MS"/>
                        </a:rPr>
                        <a:t>(800)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solidFill>
                      <a:srgbClr val="E9E2B5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ts val="2780"/>
                        </a:lnSpc>
                      </a:pPr>
                      <a:r>
                        <a:rPr sz="2400" b="1" spc="-5" dirty="0">
                          <a:latin typeface="Trebuchet MS"/>
                          <a:cs typeface="Trebuchet MS"/>
                        </a:rPr>
                        <a:t>552-8774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solidFill>
                      <a:srgbClr val="E9E2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807">
                <a:tc>
                  <a:txBody>
                    <a:bodyPr/>
                    <a:lstStyle/>
                    <a:p>
                      <a:pPr marL="49530">
                        <a:lnSpc>
                          <a:spcPts val="2735"/>
                        </a:lnSpc>
                      </a:pPr>
                      <a:r>
                        <a:rPr sz="2400" b="1" spc="-85" dirty="0">
                          <a:latin typeface="Trebuchet MS"/>
                          <a:cs typeface="Trebuchet MS"/>
                        </a:rPr>
                        <a:t>Toll</a:t>
                      </a:r>
                      <a:r>
                        <a:rPr sz="2400" b="1" spc="-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b="1" spc="-5" dirty="0">
                          <a:latin typeface="Trebuchet MS"/>
                          <a:cs typeface="Trebuchet MS"/>
                        </a:rPr>
                        <a:t>Free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solidFill>
                      <a:srgbClr val="E9E2B5"/>
                    </a:solidFill>
                  </a:tcPr>
                </a:tc>
                <a:tc>
                  <a:txBody>
                    <a:bodyPr/>
                    <a:lstStyle/>
                    <a:p>
                      <a:pPr marL="102870">
                        <a:lnSpc>
                          <a:spcPts val="2735"/>
                        </a:lnSpc>
                      </a:pPr>
                      <a:r>
                        <a:rPr sz="2400" b="1" spc="-5" dirty="0">
                          <a:latin typeface="Trebuchet MS"/>
                          <a:cs typeface="Trebuchet MS"/>
                        </a:rPr>
                        <a:t>(877)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solidFill>
                      <a:srgbClr val="E9E2B5"/>
                    </a:solidFill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2735"/>
                        </a:lnSpc>
                      </a:pPr>
                      <a:r>
                        <a:rPr sz="2400" b="1" spc="-5" dirty="0">
                          <a:latin typeface="Trebuchet MS"/>
                          <a:cs typeface="Trebuchet MS"/>
                        </a:rPr>
                        <a:t>RIGHTSU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solidFill>
                      <a:srgbClr val="E9E2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7930759" y="2978170"/>
            <a:ext cx="1362334" cy="10849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398745" y="6757982"/>
            <a:ext cx="140335" cy="222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sz="1400" dirty="0">
                <a:latin typeface="Times New Roman"/>
                <a:cs typeface="Times New Roman"/>
              </a:rPr>
              <a:t>3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52525" algn="ctr">
              <a:lnSpc>
                <a:spcPct val="100000"/>
              </a:lnSpc>
              <a:spcBef>
                <a:spcPts val="100"/>
              </a:spcBef>
            </a:pPr>
            <a:r>
              <a:rPr spc="-80" dirty="0"/>
              <a:t>Taylor’s </a:t>
            </a:r>
            <a:r>
              <a:rPr dirty="0"/>
              <a:t>Special </a:t>
            </a:r>
            <a:r>
              <a:rPr spc="-5" dirty="0"/>
              <a:t>Care </a:t>
            </a:r>
            <a:r>
              <a:rPr spc="10" dirty="0"/>
              <a:t>Services,</a:t>
            </a:r>
            <a:r>
              <a:rPr spc="-10" dirty="0"/>
              <a:t> </a:t>
            </a:r>
            <a:r>
              <a:rPr dirty="0"/>
              <a:t>Inc.</a:t>
            </a:r>
          </a:p>
          <a:p>
            <a:pPr marL="1152525" algn="ctr">
              <a:lnSpc>
                <a:spcPct val="100000"/>
              </a:lnSpc>
            </a:pPr>
            <a:r>
              <a:rPr dirty="0"/>
              <a:t>Introduction to Recipient</a:t>
            </a:r>
            <a:r>
              <a:rPr spc="-114" dirty="0"/>
              <a:t> </a:t>
            </a:r>
            <a:r>
              <a:rPr spc="-5" dirty="0"/>
              <a:t>Rights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30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485439" y="2181270"/>
            <a:ext cx="6005830" cy="167132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2066289">
              <a:lnSpc>
                <a:spcPct val="100000"/>
              </a:lnSpc>
              <a:spcBef>
                <a:spcPts val="580"/>
              </a:spcBef>
            </a:pP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CONFIDENTIALITY</a:t>
            </a:r>
            <a:endParaRPr sz="20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475"/>
              </a:spcBef>
            </a:pPr>
            <a:r>
              <a:rPr sz="2000" b="1" dirty="0">
                <a:latin typeface="Trebuchet MS"/>
                <a:cs typeface="Trebuchet MS"/>
              </a:rPr>
              <a:t>Information in the record of a recipient and other  information acquired in the course of </a:t>
            </a:r>
            <a:r>
              <a:rPr sz="2000" b="1" spc="5" dirty="0">
                <a:latin typeface="Trebuchet MS"/>
                <a:cs typeface="Trebuchet MS"/>
              </a:rPr>
              <a:t>providing  </a:t>
            </a:r>
            <a:r>
              <a:rPr sz="2000" b="1" dirty="0">
                <a:latin typeface="Trebuchet MS"/>
                <a:cs typeface="Trebuchet MS"/>
              </a:rPr>
              <a:t>mental health </a:t>
            </a:r>
            <a:r>
              <a:rPr sz="2000" b="1" spc="5" dirty="0">
                <a:latin typeface="Trebuchet MS"/>
                <a:cs typeface="Trebuchet MS"/>
              </a:rPr>
              <a:t>services </a:t>
            </a:r>
            <a:r>
              <a:rPr sz="2000" b="1" spc="-5" dirty="0">
                <a:latin typeface="Trebuchet MS"/>
                <a:cs typeface="Trebuchet MS"/>
              </a:rPr>
              <a:t>to recipients, </a:t>
            </a:r>
            <a:r>
              <a:rPr sz="2000" b="1" dirty="0">
                <a:latin typeface="Trebuchet MS"/>
                <a:cs typeface="Trebuchet MS"/>
              </a:rPr>
              <a:t>shall </a:t>
            </a:r>
            <a:r>
              <a:rPr sz="2000" b="1" spc="-5" dirty="0">
                <a:latin typeface="Trebuchet MS"/>
                <a:cs typeface="Trebuchet MS"/>
              </a:rPr>
              <a:t>be</a:t>
            </a:r>
            <a:r>
              <a:rPr sz="2000" b="1" spc="-90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kept  </a:t>
            </a:r>
            <a:r>
              <a:rPr sz="2000" b="1" dirty="0">
                <a:latin typeface="Trebuchet MS"/>
                <a:cs typeface="Trebuchet MS"/>
              </a:rPr>
              <a:t>confidential and shall not </a:t>
            </a:r>
            <a:r>
              <a:rPr sz="2000" b="1" spc="-5" dirty="0">
                <a:latin typeface="Trebuchet MS"/>
                <a:cs typeface="Trebuchet MS"/>
              </a:rPr>
              <a:t>be </a:t>
            </a:r>
            <a:r>
              <a:rPr sz="2000" b="1" dirty="0">
                <a:latin typeface="Trebuchet MS"/>
                <a:cs typeface="Trebuchet MS"/>
              </a:rPr>
              <a:t>open </a:t>
            </a:r>
            <a:r>
              <a:rPr sz="2000" b="1" spc="-5" dirty="0">
                <a:latin typeface="Trebuchet MS"/>
                <a:cs typeface="Trebuchet MS"/>
              </a:rPr>
              <a:t>to </a:t>
            </a:r>
            <a:r>
              <a:rPr sz="2000" b="1" dirty="0">
                <a:latin typeface="Trebuchet MS"/>
                <a:cs typeface="Trebuchet MS"/>
              </a:rPr>
              <a:t>the</a:t>
            </a:r>
            <a:r>
              <a:rPr sz="2000" b="1" spc="-170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public.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14967" y="4924228"/>
            <a:ext cx="6325235" cy="106172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2266315">
              <a:lnSpc>
                <a:spcPct val="100000"/>
              </a:lnSpc>
              <a:spcBef>
                <a:spcPts val="580"/>
              </a:spcBef>
            </a:pP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EXCEPTIONS</a:t>
            </a:r>
            <a:endParaRPr sz="2000">
              <a:latin typeface="Trebuchet MS"/>
              <a:cs typeface="Trebuchet MS"/>
            </a:endParaRPr>
          </a:p>
          <a:p>
            <a:pPr marL="1775460" marR="5080" indent="-1763395">
              <a:lnSpc>
                <a:spcPct val="100000"/>
              </a:lnSpc>
              <a:spcBef>
                <a:spcPts val="475"/>
              </a:spcBef>
            </a:pPr>
            <a:r>
              <a:rPr sz="2000" b="1" dirty="0">
                <a:latin typeface="Trebuchet MS"/>
                <a:cs typeface="Trebuchet MS"/>
              </a:rPr>
              <a:t>Reporting Abuse &amp; </a:t>
            </a:r>
            <a:r>
              <a:rPr sz="2000" b="1" spc="-5" dirty="0">
                <a:latin typeface="Trebuchet MS"/>
                <a:cs typeface="Trebuchet MS"/>
              </a:rPr>
              <a:t>Neglect, Medical </a:t>
            </a:r>
            <a:r>
              <a:rPr sz="2000" b="1" spc="-25" dirty="0">
                <a:latin typeface="Trebuchet MS"/>
                <a:cs typeface="Trebuchet MS"/>
              </a:rPr>
              <a:t>Emergency,</a:t>
            </a:r>
            <a:r>
              <a:rPr sz="2000" b="1" spc="-20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With  Consent, </a:t>
            </a:r>
            <a:r>
              <a:rPr sz="2000" b="1" spc="-5" dirty="0">
                <a:latin typeface="Trebuchet MS"/>
                <a:cs typeface="Trebuchet MS"/>
              </a:rPr>
              <a:t>Duty to</a:t>
            </a:r>
            <a:r>
              <a:rPr sz="2000" b="1" spc="-65" dirty="0">
                <a:latin typeface="Trebuchet MS"/>
                <a:cs typeface="Trebuchet MS"/>
              </a:rPr>
              <a:t> </a:t>
            </a:r>
            <a:r>
              <a:rPr sz="2000" b="1" spc="-15" dirty="0">
                <a:latin typeface="Trebuchet MS"/>
                <a:cs typeface="Trebuchet MS"/>
              </a:rPr>
              <a:t>Warn.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93441" y="675080"/>
            <a:ext cx="6624320" cy="1466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80" dirty="0"/>
              <a:t>Taylor’s </a:t>
            </a:r>
            <a:r>
              <a:rPr dirty="0"/>
              <a:t>Special </a:t>
            </a:r>
            <a:r>
              <a:rPr spc="-5" dirty="0"/>
              <a:t>Care </a:t>
            </a:r>
            <a:r>
              <a:rPr spc="10" dirty="0"/>
              <a:t>Services,</a:t>
            </a:r>
            <a:r>
              <a:rPr spc="-10" dirty="0"/>
              <a:t> </a:t>
            </a:r>
            <a:r>
              <a:rPr dirty="0"/>
              <a:t>Inc.</a:t>
            </a:r>
          </a:p>
          <a:p>
            <a:pPr marL="278765" marR="271780" algn="ctr">
              <a:lnSpc>
                <a:spcPts val="3660"/>
              </a:lnSpc>
              <a:spcBef>
                <a:spcPts val="275"/>
              </a:spcBef>
            </a:pPr>
            <a:r>
              <a:rPr dirty="0"/>
              <a:t>Introduction to Recipient</a:t>
            </a:r>
            <a:r>
              <a:rPr spc="-145" dirty="0"/>
              <a:t> </a:t>
            </a:r>
            <a:r>
              <a:rPr spc="-5" dirty="0"/>
              <a:t>Rights  </a:t>
            </a:r>
            <a:r>
              <a:rPr dirty="0">
                <a:solidFill>
                  <a:srgbClr val="000000"/>
                </a:solidFill>
              </a:rPr>
              <a:t>Due</a:t>
            </a:r>
            <a:r>
              <a:rPr spc="-3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Process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56865" y="2272097"/>
            <a:ext cx="6620509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20340" marR="5080" indent="-2708275">
              <a:lnSpc>
                <a:spcPct val="100000"/>
              </a:lnSpc>
              <a:spcBef>
                <a:spcPts val="100"/>
              </a:spcBef>
            </a:pPr>
            <a:r>
              <a:rPr sz="2000" i="1" spc="-5" dirty="0">
                <a:latin typeface="Trebuchet MS"/>
                <a:cs typeface="Trebuchet MS"/>
              </a:rPr>
              <a:t>Recipients </a:t>
            </a:r>
            <a:r>
              <a:rPr sz="2000" i="1" dirty="0">
                <a:latin typeface="Trebuchet MS"/>
                <a:cs typeface="Trebuchet MS"/>
              </a:rPr>
              <a:t>have </a:t>
            </a:r>
            <a:r>
              <a:rPr sz="2000" i="1" spc="-5" dirty="0">
                <a:latin typeface="Trebuchet MS"/>
                <a:cs typeface="Trebuchet MS"/>
              </a:rPr>
              <a:t>additional Rights </a:t>
            </a:r>
            <a:r>
              <a:rPr sz="2000" i="1" dirty="0">
                <a:latin typeface="Trebuchet MS"/>
                <a:cs typeface="Trebuchet MS"/>
              </a:rPr>
              <a:t>beyond </a:t>
            </a:r>
            <a:r>
              <a:rPr sz="2000" i="1" spc="-5" dirty="0">
                <a:latin typeface="Trebuchet MS"/>
                <a:cs typeface="Trebuchet MS"/>
              </a:rPr>
              <a:t>making </a:t>
            </a:r>
            <a:r>
              <a:rPr sz="2000" i="1" dirty="0">
                <a:latin typeface="Trebuchet MS"/>
                <a:cs typeface="Trebuchet MS"/>
              </a:rPr>
              <a:t>a Rights  Complaint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98609" y="3034037"/>
            <a:ext cx="122301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solidFill>
                  <a:srgbClr val="000065"/>
                </a:solidFill>
                <a:latin typeface="Trebuchet MS"/>
                <a:cs typeface="Trebuchet MS"/>
              </a:rPr>
              <a:t>Grievance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26899" y="3345424"/>
            <a:ext cx="923925" cy="0"/>
          </a:xfrm>
          <a:custGeom>
            <a:avLst/>
            <a:gdLst/>
            <a:ahLst/>
            <a:cxnLst/>
            <a:rect l="l" t="t" r="r" b="b"/>
            <a:pathLst>
              <a:path w="923925">
                <a:moveTo>
                  <a:pt x="0" y="0"/>
                </a:moveTo>
                <a:lnTo>
                  <a:pt x="923466" y="0"/>
                </a:lnTo>
              </a:path>
            </a:pathLst>
          </a:custGeom>
          <a:ln w="24384">
            <a:solidFill>
              <a:srgbClr val="6532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50367" y="3345424"/>
            <a:ext cx="4562475" cy="0"/>
          </a:xfrm>
          <a:custGeom>
            <a:avLst/>
            <a:gdLst/>
            <a:ahLst/>
            <a:cxnLst/>
            <a:rect l="l" t="t" r="r" b="b"/>
            <a:pathLst>
              <a:path w="4562475">
                <a:moveTo>
                  <a:pt x="0" y="0"/>
                </a:moveTo>
                <a:lnTo>
                  <a:pt x="4562475" y="0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712842" y="3345424"/>
            <a:ext cx="1198245" cy="0"/>
          </a:xfrm>
          <a:custGeom>
            <a:avLst/>
            <a:gdLst/>
            <a:ahLst/>
            <a:cxnLst/>
            <a:rect l="l" t="t" r="r" b="b"/>
            <a:pathLst>
              <a:path w="1198245">
                <a:moveTo>
                  <a:pt x="0" y="0"/>
                </a:moveTo>
                <a:lnTo>
                  <a:pt x="1197763" y="0"/>
                </a:lnTo>
              </a:path>
            </a:pathLst>
          </a:custGeom>
          <a:ln w="24384">
            <a:solidFill>
              <a:srgbClr val="00006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025403" y="3248906"/>
            <a:ext cx="2969260" cy="2494280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422275">
              <a:lnSpc>
                <a:spcPct val="100000"/>
              </a:lnSpc>
              <a:spcBef>
                <a:spcPts val="1180"/>
              </a:spcBef>
            </a:pPr>
            <a:r>
              <a:rPr sz="1800" spc="-5" dirty="0">
                <a:solidFill>
                  <a:srgbClr val="000065"/>
                </a:solidFill>
                <a:latin typeface="Trebuchet MS"/>
                <a:cs typeface="Trebuchet MS"/>
              </a:rPr>
              <a:t>What </a:t>
            </a:r>
            <a:r>
              <a:rPr sz="1800" dirty="0">
                <a:solidFill>
                  <a:srgbClr val="000065"/>
                </a:solidFill>
                <a:latin typeface="Trebuchet MS"/>
                <a:cs typeface="Trebuchet MS"/>
              </a:rPr>
              <a:t>is a</a:t>
            </a:r>
            <a:r>
              <a:rPr sz="1800" spc="-40" dirty="0">
                <a:solidFill>
                  <a:srgbClr val="000065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000065"/>
                </a:solidFill>
                <a:latin typeface="Trebuchet MS"/>
                <a:cs typeface="Trebuchet MS"/>
              </a:rPr>
              <a:t>Grievance?</a:t>
            </a:r>
            <a:endParaRPr sz="1800">
              <a:latin typeface="Trebuchet MS"/>
              <a:cs typeface="Trebuchet MS"/>
            </a:endParaRPr>
          </a:p>
          <a:p>
            <a:pPr marL="12700" marR="5080" indent="2540" algn="ctr">
              <a:lnSpc>
                <a:spcPct val="100000"/>
              </a:lnSpc>
              <a:spcBef>
                <a:spcPts val="1080"/>
              </a:spcBef>
            </a:pPr>
            <a:r>
              <a:rPr sz="1800" dirty="0">
                <a:solidFill>
                  <a:srgbClr val="000065"/>
                </a:solidFill>
                <a:latin typeface="Trebuchet MS"/>
                <a:cs typeface="Trebuchet MS"/>
              </a:rPr>
              <a:t>A </a:t>
            </a:r>
            <a:r>
              <a:rPr sz="1800" spc="-5" dirty="0">
                <a:solidFill>
                  <a:srgbClr val="000065"/>
                </a:solidFill>
                <a:latin typeface="Trebuchet MS"/>
                <a:cs typeface="Trebuchet MS"/>
              </a:rPr>
              <a:t>request for review about  any matter of dissatisfaction  other than those issues  covered </a:t>
            </a:r>
            <a:r>
              <a:rPr sz="1800" dirty="0">
                <a:solidFill>
                  <a:srgbClr val="000065"/>
                </a:solidFill>
                <a:latin typeface="Trebuchet MS"/>
                <a:cs typeface="Trebuchet MS"/>
              </a:rPr>
              <a:t>by </a:t>
            </a:r>
            <a:r>
              <a:rPr sz="1800" spc="-5" dirty="0">
                <a:solidFill>
                  <a:srgbClr val="000065"/>
                </a:solidFill>
                <a:latin typeface="Trebuchet MS"/>
                <a:cs typeface="Trebuchet MS"/>
              </a:rPr>
              <a:t>the </a:t>
            </a:r>
            <a:r>
              <a:rPr sz="1800" dirty="0">
                <a:solidFill>
                  <a:srgbClr val="000065"/>
                </a:solidFill>
                <a:latin typeface="Trebuchet MS"/>
                <a:cs typeface="Trebuchet MS"/>
              </a:rPr>
              <a:t>appeal  </a:t>
            </a:r>
            <a:r>
              <a:rPr sz="1800" spc="-5" dirty="0">
                <a:solidFill>
                  <a:srgbClr val="000065"/>
                </a:solidFill>
                <a:latin typeface="Trebuchet MS"/>
                <a:cs typeface="Trebuchet MS"/>
              </a:rPr>
              <a:t>process. Includes </a:t>
            </a:r>
            <a:r>
              <a:rPr sz="1800" spc="-10" dirty="0">
                <a:solidFill>
                  <a:srgbClr val="000065"/>
                </a:solidFill>
                <a:latin typeface="Trebuchet MS"/>
                <a:cs typeface="Trebuchet MS"/>
              </a:rPr>
              <a:t>Recipient  </a:t>
            </a:r>
            <a:r>
              <a:rPr sz="1800" spc="-5" dirty="0">
                <a:solidFill>
                  <a:srgbClr val="000065"/>
                </a:solidFill>
                <a:latin typeface="Trebuchet MS"/>
                <a:cs typeface="Trebuchet MS"/>
              </a:rPr>
              <a:t>Rights Complaints and Local  Grievance.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31</a:t>
            </a:fld>
            <a:endParaRPr dirty="0"/>
          </a:p>
        </p:txBody>
      </p:sp>
      <p:sp>
        <p:nvSpPr>
          <p:cNvPr id="9" name="object 9"/>
          <p:cNvSpPr txBox="1"/>
          <p:nvPr/>
        </p:nvSpPr>
        <p:spPr>
          <a:xfrm>
            <a:off x="2212669" y="3034037"/>
            <a:ext cx="3971925" cy="575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285"/>
              </a:lnSpc>
              <a:spcBef>
                <a:spcPts val="100"/>
              </a:spcBef>
              <a:tabLst>
                <a:tab pos="3669665" algn="l"/>
              </a:tabLst>
            </a:pPr>
            <a:r>
              <a:rPr sz="2000" b="1" dirty="0">
                <a:solidFill>
                  <a:srgbClr val="653200"/>
                </a:solidFill>
                <a:latin typeface="Trebuchet MS"/>
                <a:cs typeface="Trebuchet MS"/>
              </a:rPr>
              <a:t>A</a:t>
            </a:r>
            <a:r>
              <a:rPr sz="2000" b="1" spc="-5" dirty="0">
                <a:solidFill>
                  <a:srgbClr val="653200"/>
                </a:solidFill>
                <a:latin typeface="Trebuchet MS"/>
                <a:cs typeface="Trebuchet MS"/>
              </a:rPr>
              <a:t>pp</a:t>
            </a:r>
            <a:r>
              <a:rPr sz="2000" b="1" dirty="0">
                <a:solidFill>
                  <a:srgbClr val="653200"/>
                </a:solidFill>
                <a:latin typeface="Trebuchet MS"/>
                <a:cs typeface="Trebuchet MS"/>
              </a:rPr>
              <a:t>ea</a:t>
            </a:r>
            <a:r>
              <a:rPr sz="2000" b="1" spc="-5" dirty="0">
                <a:solidFill>
                  <a:srgbClr val="653200"/>
                </a:solidFill>
                <a:latin typeface="Trebuchet MS"/>
                <a:cs typeface="Trebuchet MS"/>
              </a:rPr>
              <a:t>l</a:t>
            </a:r>
            <a:r>
              <a:rPr sz="2000" b="1" dirty="0">
                <a:solidFill>
                  <a:srgbClr val="653200"/>
                </a:solidFill>
                <a:latin typeface="Trebuchet MS"/>
                <a:cs typeface="Trebuchet MS"/>
              </a:rPr>
              <a:t>s	</a:t>
            </a:r>
            <a:r>
              <a:rPr sz="2000" b="1" dirty="0">
                <a:latin typeface="Trebuchet MS"/>
                <a:cs typeface="Trebuchet MS"/>
              </a:rPr>
              <a:t>VS</a:t>
            </a:r>
            <a:endParaRPr sz="2000">
              <a:latin typeface="Trebuchet MS"/>
              <a:cs typeface="Trebuchet MS"/>
            </a:endParaRPr>
          </a:p>
          <a:p>
            <a:pPr marL="606425">
              <a:lnSpc>
                <a:spcPts val="2045"/>
              </a:lnSpc>
            </a:pPr>
            <a:r>
              <a:rPr sz="1800" spc="-5" dirty="0">
                <a:solidFill>
                  <a:srgbClr val="653200"/>
                </a:solidFill>
                <a:latin typeface="Trebuchet MS"/>
                <a:cs typeface="Trebuchet MS"/>
              </a:rPr>
              <a:t>What </a:t>
            </a:r>
            <a:r>
              <a:rPr sz="1800" dirty="0">
                <a:solidFill>
                  <a:srgbClr val="653200"/>
                </a:solidFill>
                <a:latin typeface="Trebuchet MS"/>
                <a:cs typeface="Trebuchet MS"/>
              </a:rPr>
              <a:t>is an</a:t>
            </a:r>
            <a:r>
              <a:rPr sz="1800" spc="-120" dirty="0">
                <a:solidFill>
                  <a:srgbClr val="65320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653200"/>
                </a:solidFill>
                <a:latin typeface="Trebuchet MS"/>
                <a:cs typeface="Trebuchet MS"/>
              </a:rPr>
              <a:t>Appeal?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75524" y="3721297"/>
            <a:ext cx="340169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653200"/>
                </a:solidFill>
                <a:latin typeface="Trebuchet MS"/>
                <a:cs typeface="Trebuchet MS"/>
              </a:rPr>
              <a:t>A </a:t>
            </a:r>
            <a:r>
              <a:rPr sz="1800" spc="-5" dirty="0">
                <a:solidFill>
                  <a:srgbClr val="653200"/>
                </a:solidFill>
                <a:latin typeface="Trebuchet MS"/>
                <a:cs typeface="Trebuchet MS"/>
              </a:rPr>
              <a:t>request for review of </a:t>
            </a:r>
            <a:r>
              <a:rPr sz="1800" dirty="0">
                <a:solidFill>
                  <a:srgbClr val="653200"/>
                </a:solidFill>
                <a:latin typeface="Trebuchet MS"/>
                <a:cs typeface="Trebuchet MS"/>
              </a:rPr>
              <a:t>an</a:t>
            </a:r>
            <a:r>
              <a:rPr sz="1800" spc="-150" dirty="0">
                <a:solidFill>
                  <a:srgbClr val="65320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653200"/>
                </a:solidFill>
                <a:latin typeface="Trebuchet MS"/>
                <a:cs typeface="Trebuchet MS"/>
              </a:rPr>
              <a:t>action  taken </a:t>
            </a:r>
            <a:r>
              <a:rPr sz="1800" dirty="0">
                <a:solidFill>
                  <a:srgbClr val="653200"/>
                </a:solidFill>
                <a:latin typeface="Trebuchet MS"/>
                <a:cs typeface="Trebuchet MS"/>
              </a:rPr>
              <a:t>by an </a:t>
            </a:r>
            <a:r>
              <a:rPr sz="1800" spc="-5" dirty="0">
                <a:solidFill>
                  <a:srgbClr val="653200"/>
                </a:solidFill>
                <a:latin typeface="Trebuchet MS"/>
                <a:cs typeface="Trebuchet MS"/>
              </a:rPr>
              <a:t>OCCMHA contracted  </a:t>
            </a:r>
            <a:r>
              <a:rPr sz="1800" spc="-15" dirty="0">
                <a:solidFill>
                  <a:srgbClr val="653200"/>
                </a:solidFill>
                <a:latin typeface="Trebuchet MS"/>
                <a:cs typeface="Trebuchet MS"/>
              </a:rPr>
              <a:t>Provider</a:t>
            </a:r>
            <a:r>
              <a:rPr sz="1800" spc="-110" dirty="0">
                <a:solidFill>
                  <a:srgbClr val="65320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653200"/>
                </a:solidFill>
                <a:latin typeface="Trebuchet MS"/>
                <a:cs typeface="Trebuchet MS"/>
              </a:rPr>
              <a:t>Agency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62961" y="812234"/>
            <a:ext cx="668528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Taylor’s </a:t>
            </a:r>
            <a:r>
              <a:rPr dirty="0"/>
              <a:t>Special </a:t>
            </a:r>
            <a:r>
              <a:rPr spc="-5" dirty="0"/>
              <a:t>Care Services,</a:t>
            </a:r>
            <a:r>
              <a:rPr spc="-70" dirty="0"/>
              <a:t> </a:t>
            </a:r>
            <a:r>
              <a:rPr dirty="0"/>
              <a:t>Inc.</a:t>
            </a:r>
          </a:p>
          <a:p>
            <a:pPr marL="309245" marR="302260" algn="ctr">
              <a:lnSpc>
                <a:spcPct val="100000"/>
              </a:lnSpc>
            </a:pPr>
            <a:r>
              <a:rPr dirty="0"/>
              <a:t>Introduction to Recipient</a:t>
            </a:r>
            <a:r>
              <a:rPr spc="-145" dirty="0"/>
              <a:t> </a:t>
            </a:r>
            <a:r>
              <a:rPr spc="-5" dirty="0"/>
              <a:t>Rights  </a:t>
            </a:r>
            <a:r>
              <a:rPr dirty="0">
                <a:solidFill>
                  <a:srgbClr val="000000"/>
                </a:solidFill>
              </a:rPr>
              <a:t>Due</a:t>
            </a:r>
            <a:r>
              <a:rPr spc="-3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Process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32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298000" y="2471726"/>
            <a:ext cx="6692900" cy="32626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b="1" i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When </a:t>
            </a:r>
            <a:r>
              <a:rPr sz="1800" b="1" i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Can a </a:t>
            </a:r>
            <a:r>
              <a:rPr sz="1800" b="1" i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Person</a:t>
            </a:r>
            <a:r>
              <a:rPr sz="1800" b="1" i="1" u="heavy" spc="-6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1800" b="1" i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Appeal?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6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buClr>
                <a:srgbClr val="996500"/>
              </a:buClr>
              <a:buFont typeface="Wingdings"/>
              <a:buChar char=""/>
              <a:tabLst>
                <a:tab pos="354965" algn="l"/>
                <a:tab pos="355600" algn="l"/>
              </a:tabLst>
            </a:pPr>
            <a:r>
              <a:rPr sz="1800" b="1" spc="-5" dirty="0">
                <a:latin typeface="Trebuchet MS"/>
                <a:cs typeface="Trebuchet MS"/>
              </a:rPr>
              <a:t>Proposed termination, </a:t>
            </a:r>
            <a:r>
              <a:rPr sz="1800" b="1" dirty="0">
                <a:latin typeface="Trebuchet MS"/>
                <a:cs typeface="Trebuchet MS"/>
              </a:rPr>
              <a:t>suspension or </a:t>
            </a:r>
            <a:r>
              <a:rPr sz="1800" b="1" spc="-5" dirty="0">
                <a:latin typeface="Trebuchet MS"/>
                <a:cs typeface="Trebuchet MS"/>
              </a:rPr>
              <a:t>reduction </a:t>
            </a:r>
            <a:r>
              <a:rPr sz="1800" b="1" dirty="0">
                <a:latin typeface="Trebuchet MS"/>
                <a:cs typeface="Trebuchet MS"/>
              </a:rPr>
              <a:t>in</a:t>
            </a:r>
            <a:r>
              <a:rPr sz="1800" b="1" spc="-20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services.</a:t>
            </a:r>
            <a:endParaRPr sz="1800">
              <a:latin typeface="Trebuchet MS"/>
              <a:cs typeface="Trebuchet MS"/>
            </a:endParaRPr>
          </a:p>
          <a:p>
            <a:pPr marL="888365" lvl="1" indent="-342900">
              <a:lnSpc>
                <a:spcPct val="100000"/>
              </a:lnSpc>
              <a:spcBef>
                <a:spcPts val="434"/>
              </a:spcBef>
              <a:buClr>
                <a:srgbClr val="996500"/>
              </a:buClr>
              <a:buFont typeface="Wingdings"/>
              <a:buChar char=""/>
              <a:tabLst>
                <a:tab pos="888365" algn="l"/>
                <a:tab pos="889000" algn="l"/>
              </a:tabLst>
            </a:pPr>
            <a:r>
              <a:rPr sz="1800" b="1" spc="-5" dirty="0">
                <a:latin typeface="Trebuchet MS"/>
                <a:cs typeface="Trebuchet MS"/>
              </a:rPr>
              <a:t>Denial </a:t>
            </a:r>
            <a:r>
              <a:rPr sz="1800" b="1" dirty="0">
                <a:latin typeface="Trebuchet MS"/>
                <a:cs typeface="Trebuchet MS"/>
              </a:rPr>
              <a:t>of a </a:t>
            </a:r>
            <a:r>
              <a:rPr sz="1800" b="1" spc="-5" dirty="0">
                <a:latin typeface="Trebuchet MS"/>
                <a:cs typeface="Trebuchet MS"/>
              </a:rPr>
              <a:t>request for new </a:t>
            </a:r>
            <a:r>
              <a:rPr sz="1800" b="1" dirty="0">
                <a:latin typeface="Trebuchet MS"/>
                <a:cs typeface="Trebuchet MS"/>
              </a:rPr>
              <a:t>or </a:t>
            </a:r>
            <a:r>
              <a:rPr sz="1800" b="1" spc="-5" dirty="0">
                <a:latin typeface="Trebuchet MS"/>
                <a:cs typeface="Trebuchet MS"/>
              </a:rPr>
              <a:t>increased</a:t>
            </a:r>
            <a:r>
              <a:rPr sz="1800" b="1" spc="-25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services</a:t>
            </a:r>
            <a:endParaRPr sz="1800">
              <a:latin typeface="Trebuchet MS"/>
              <a:cs typeface="Trebuchet MS"/>
            </a:endParaRPr>
          </a:p>
          <a:p>
            <a:pPr marL="878205" lvl="1" indent="-342900">
              <a:lnSpc>
                <a:spcPct val="100000"/>
              </a:lnSpc>
              <a:spcBef>
                <a:spcPts val="430"/>
              </a:spcBef>
              <a:buClr>
                <a:srgbClr val="996500"/>
              </a:buClr>
              <a:buFont typeface="Wingdings"/>
              <a:buChar char=""/>
              <a:tabLst>
                <a:tab pos="878205" algn="l"/>
                <a:tab pos="878840" algn="l"/>
              </a:tabLst>
            </a:pPr>
            <a:r>
              <a:rPr sz="1800" b="1" spc="-5" dirty="0">
                <a:latin typeface="Trebuchet MS"/>
                <a:cs typeface="Trebuchet MS"/>
              </a:rPr>
              <a:t>Denial </a:t>
            </a:r>
            <a:r>
              <a:rPr sz="1800" b="1" dirty="0">
                <a:latin typeface="Trebuchet MS"/>
                <a:cs typeface="Trebuchet MS"/>
              </a:rPr>
              <a:t>of </a:t>
            </a:r>
            <a:r>
              <a:rPr sz="1800" b="1" spc="-5" dirty="0">
                <a:latin typeface="Trebuchet MS"/>
                <a:cs typeface="Trebuchet MS"/>
              </a:rPr>
              <a:t>Services </a:t>
            </a:r>
            <a:r>
              <a:rPr sz="1800" b="1" dirty="0">
                <a:latin typeface="Trebuchet MS"/>
                <a:cs typeface="Trebuchet MS"/>
              </a:rPr>
              <a:t>at </a:t>
            </a:r>
            <a:r>
              <a:rPr sz="1800" b="1" spc="-5" dirty="0">
                <a:latin typeface="Trebuchet MS"/>
                <a:cs typeface="Trebuchet MS"/>
              </a:rPr>
              <a:t>intake based upon</a:t>
            </a:r>
            <a:r>
              <a:rPr sz="1800" b="1" spc="-15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Eligibility</a:t>
            </a:r>
            <a:endParaRPr sz="1800">
              <a:latin typeface="Trebuchet MS"/>
              <a:cs typeface="Trebuchet MS"/>
            </a:endParaRPr>
          </a:p>
          <a:p>
            <a:pPr marL="1144905" lvl="2" indent="-342900">
              <a:lnSpc>
                <a:spcPct val="100000"/>
              </a:lnSpc>
              <a:spcBef>
                <a:spcPts val="434"/>
              </a:spcBef>
              <a:buClr>
                <a:srgbClr val="996500"/>
              </a:buClr>
              <a:buFont typeface="Wingdings"/>
              <a:buChar char=""/>
              <a:tabLst>
                <a:tab pos="1144270" algn="l"/>
                <a:tab pos="1145540" algn="l"/>
              </a:tabLst>
            </a:pPr>
            <a:r>
              <a:rPr sz="1800" b="1" spc="-5" dirty="0">
                <a:latin typeface="Trebuchet MS"/>
                <a:cs typeface="Trebuchet MS"/>
              </a:rPr>
              <a:t>Denial </a:t>
            </a:r>
            <a:r>
              <a:rPr sz="1800" b="1" dirty="0">
                <a:latin typeface="Trebuchet MS"/>
                <a:cs typeface="Trebuchet MS"/>
              </a:rPr>
              <a:t>of Admission </a:t>
            </a:r>
            <a:r>
              <a:rPr sz="1800" b="1" spc="-5" dirty="0">
                <a:latin typeface="Trebuchet MS"/>
                <a:cs typeface="Trebuchet MS"/>
              </a:rPr>
              <a:t>to </a:t>
            </a:r>
            <a:r>
              <a:rPr sz="1800" b="1" dirty="0">
                <a:latin typeface="Trebuchet MS"/>
                <a:cs typeface="Trebuchet MS"/>
              </a:rPr>
              <a:t>a </a:t>
            </a:r>
            <a:r>
              <a:rPr sz="1800" b="1" spc="-5" dirty="0">
                <a:latin typeface="Trebuchet MS"/>
                <a:cs typeface="Trebuchet MS"/>
              </a:rPr>
              <a:t>Psychiatric</a:t>
            </a:r>
            <a:r>
              <a:rPr sz="1800" b="1" spc="-50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Hospital</a:t>
            </a:r>
            <a:endParaRPr sz="1800">
              <a:latin typeface="Trebuchet MS"/>
              <a:cs typeface="Trebuchet MS"/>
            </a:endParaRPr>
          </a:p>
          <a:p>
            <a:pPr marL="1801495" lvl="3" indent="-342900">
              <a:lnSpc>
                <a:spcPct val="100000"/>
              </a:lnSpc>
              <a:spcBef>
                <a:spcPts val="430"/>
              </a:spcBef>
              <a:buClr>
                <a:srgbClr val="996500"/>
              </a:buClr>
              <a:buFont typeface="Wingdings"/>
              <a:buChar char=""/>
              <a:tabLst>
                <a:tab pos="1801495" algn="l"/>
                <a:tab pos="1802130" algn="l"/>
              </a:tabLst>
            </a:pPr>
            <a:r>
              <a:rPr sz="1800" b="1" spc="-5" dirty="0">
                <a:latin typeface="Trebuchet MS"/>
                <a:cs typeface="Trebuchet MS"/>
              </a:rPr>
              <a:t>New, Amended </a:t>
            </a:r>
            <a:r>
              <a:rPr sz="1800" b="1" dirty="0">
                <a:latin typeface="Trebuchet MS"/>
                <a:cs typeface="Trebuchet MS"/>
              </a:rPr>
              <a:t>or </a:t>
            </a:r>
            <a:r>
              <a:rPr sz="1800" b="1" spc="-5" dirty="0">
                <a:latin typeface="Trebuchet MS"/>
                <a:cs typeface="Trebuchet MS"/>
              </a:rPr>
              <a:t>Updated</a:t>
            </a:r>
            <a:r>
              <a:rPr sz="1800" b="1" spc="25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IPOS</a:t>
            </a:r>
            <a:endParaRPr sz="1800">
              <a:latin typeface="Trebuchet MS"/>
              <a:cs typeface="Trebuchet MS"/>
            </a:endParaRPr>
          </a:p>
          <a:p>
            <a:pPr marL="1377950" indent="-342900">
              <a:lnSpc>
                <a:spcPct val="100000"/>
              </a:lnSpc>
              <a:spcBef>
                <a:spcPts val="430"/>
              </a:spcBef>
              <a:buClr>
                <a:srgbClr val="996500"/>
              </a:buClr>
              <a:buFont typeface="Wingdings"/>
              <a:buChar char=""/>
              <a:tabLst>
                <a:tab pos="1377950" algn="l"/>
                <a:tab pos="1378585" algn="l"/>
              </a:tabLst>
            </a:pPr>
            <a:r>
              <a:rPr sz="1800" b="1" spc="-5" dirty="0">
                <a:latin typeface="Trebuchet MS"/>
                <a:cs typeface="Trebuchet MS"/>
              </a:rPr>
              <a:t>Delay </a:t>
            </a:r>
            <a:r>
              <a:rPr sz="1800" b="1" dirty="0">
                <a:latin typeface="Trebuchet MS"/>
                <a:cs typeface="Trebuchet MS"/>
              </a:rPr>
              <a:t>in </a:t>
            </a:r>
            <a:r>
              <a:rPr sz="1800" b="1" spc="-5" dirty="0">
                <a:latin typeface="Trebuchet MS"/>
                <a:cs typeface="Trebuchet MS"/>
              </a:rPr>
              <a:t>authorizing </a:t>
            </a:r>
            <a:r>
              <a:rPr sz="1800" b="1" dirty="0">
                <a:latin typeface="Trebuchet MS"/>
                <a:cs typeface="Trebuchet MS"/>
              </a:rPr>
              <a:t>or </a:t>
            </a:r>
            <a:r>
              <a:rPr sz="1800" b="1" spc="-5" dirty="0">
                <a:latin typeface="Trebuchet MS"/>
                <a:cs typeface="Trebuchet MS"/>
              </a:rPr>
              <a:t>Starting</a:t>
            </a:r>
            <a:r>
              <a:rPr sz="1800" b="1" spc="-20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services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800" b="1" i="1" u="heavy" spc="-5" dirty="0">
                <a:solidFill>
                  <a:srgbClr val="996500"/>
                </a:solidFill>
                <a:uFill>
                  <a:solidFill>
                    <a:srgbClr val="986500"/>
                  </a:solidFill>
                </a:uFill>
                <a:latin typeface="Trebuchet MS"/>
                <a:cs typeface="Trebuchet MS"/>
              </a:rPr>
              <a:t>OCCMHA </a:t>
            </a:r>
            <a:r>
              <a:rPr sz="1800" b="1" i="1" u="heavy" dirty="0">
                <a:solidFill>
                  <a:srgbClr val="996500"/>
                </a:solidFill>
                <a:uFill>
                  <a:solidFill>
                    <a:srgbClr val="986500"/>
                  </a:solidFill>
                </a:uFill>
                <a:latin typeface="Trebuchet MS"/>
                <a:cs typeface="Trebuchet MS"/>
              </a:rPr>
              <a:t>must </a:t>
            </a:r>
            <a:r>
              <a:rPr sz="1800" b="1" i="1" u="heavy" spc="-5" dirty="0">
                <a:solidFill>
                  <a:srgbClr val="996500"/>
                </a:solidFill>
                <a:uFill>
                  <a:solidFill>
                    <a:srgbClr val="986500"/>
                  </a:solidFill>
                </a:uFill>
                <a:latin typeface="Trebuchet MS"/>
                <a:cs typeface="Trebuchet MS"/>
              </a:rPr>
              <a:t>resolve </a:t>
            </a:r>
            <a:r>
              <a:rPr sz="1800" b="1" i="1" u="heavy" dirty="0">
                <a:solidFill>
                  <a:srgbClr val="996500"/>
                </a:solidFill>
                <a:uFill>
                  <a:solidFill>
                    <a:srgbClr val="986500"/>
                  </a:solidFill>
                </a:uFill>
                <a:latin typeface="Trebuchet MS"/>
                <a:cs typeface="Trebuchet MS"/>
              </a:rPr>
              <a:t>a </a:t>
            </a:r>
            <a:r>
              <a:rPr sz="1800" b="1" i="1" u="heavy" spc="-5" dirty="0">
                <a:solidFill>
                  <a:srgbClr val="996500"/>
                </a:solidFill>
                <a:uFill>
                  <a:solidFill>
                    <a:srgbClr val="986500"/>
                  </a:solidFill>
                </a:uFill>
                <a:latin typeface="Trebuchet MS"/>
                <a:cs typeface="Trebuchet MS"/>
              </a:rPr>
              <a:t>Grievance within </a:t>
            </a:r>
            <a:r>
              <a:rPr sz="1800" b="1" i="1" u="heavy" dirty="0">
                <a:solidFill>
                  <a:srgbClr val="996500"/>
                </a:solidFill>
                <a:uFill>
                  <a:solidFill>
                    <a:srgbClr val="986500"/>
                  </a:solidFill>
                </a:uFill>
                <a:latin typeface="Trebuchet MS"/>
                <a:cs typeface="Trebuchet MS"/>
              </a:rPr>
              <a:t>60</a:t>
            </a:r>
            <a:r>
              <a:rPr sz="1800" b="1" i="1" u="heavy" spc="-95" dirty="0">
                <a:solidFill>
                  <a:srgbClr val="996500"/>
                </a:solidFill>
                <a:uFill>
                  <a:solidFill>
                    <a:srgbClr val="986500"/>
                  </a:solidFill>
                </a:uFill>
                <a:latin typeface="Trebuchet MS"/>
                <a:cs typeface="Trebuchet MS"/>
              </a:rPr>
              <a:t> </a:t>
            </a:r>
            <a:r>
              <a:rPr sz="1800" b="1" i="1" u="heavy" spc="-5" dirty="0">
                <a:solidFill>
                  <a:srgbClr val="996500"/>
                </a:solidFill>
                <a:uFill>
                  <a:solidFill>
                    <a:srgbClr val="986500"/>
                  </a:solidFill>
                </a:uFill>
                <a:latin typeface="Trebuchet MS"/>
                <a:cs typeface="Trebuchet MS"/>
              </a:rPr>
              <a:t>days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62961" y="812234"/>
            <a:ext cx="668528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Taylor’s </a:t>
            </a:r>
            <a:r>
              <a:rPr dirty="0"/>
              <a:t>Special </a:t>
            </a:r>
            <a:r>
              <a:rPr spc="-5" dirty="0"/>
              <a:t>Care Services,</a:t>
            </a:r>
            <a:r>
              <a:rPr spc="-70" dirty="0"/>
              <a:t> </a:t>
            </a:r>
            <a:r>
              <a:rPr dirty="0"/>
              <a:t>Inc.</a:t>
            </a:r>
          </a:p>
          <a:p>
            <a:pPr marL="309245" marR="302260" algn="ctr">
              <a:lnSpc>
                <a:spcPct val="100000"/>
              </a:lnSpc>
            </a:pPr>
            <a:r>
              <a:rPr dirty="0"/>
              <a:t>Introduction to Recipient</a:t>
            </a:r>
            <a:r>
              <a:rPr spc="-145" dirty="0"/>
              <a:t> </a:t>
            </a:r>
            <a:r>
              <a:rPr spc="-5" dirty="0"/>
              <a:t>Rights  </a:t>
            </a:r>
            <a:r>
              <a:rPr dirty="0">
                <a:solidFill>
                  <a:srgbClr val="000000"/>
                </a:solidFill>
              </a:rPr>
              <a:t>Due</a:t>
            </a:r>
            <a:r>
              <a:rPr spc="-3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Process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33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994762" y="2471730"/>
            <a:ext cx="7339965" cy="3920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48994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3265CC"/>
                </a:solidFill>
                <a:latin typeface="Trebuchet MS"/>
                <a:cs typeface="Trebuchet MS"/>
              </a:rPr>
              <a:t>Medicaid </a:t>
            </a:r>
            <a:r>
              <a:rPr sz="1800" b="1" dirty="0">
                <a:solidFill>
                  <a:srgbClr val="3265CC"/>
                </a:solidFill>
                <a:latin typeface="Trebuchet MS"/>
                <a:cs typeface="Trebuchet MS"/>
              </a:rPr>
              <a:t>Fair </a:t>
            </a:r>
            <a:r>
              <a:rPr sz="1800" b="1" spc="-5" dirty="0">
                <a:solidFill>
                  <a:srgbClr val="3265CC"/>
                </a:solidFill>
                <a:latin typeface="Trebuchet MS"/>
                <a:cs typeface="Trebuchet MS"/>
              </a:rPr>
              <a:t>Hearing for </a:t>
            </a:r>
            <a:r>
              <a:rPr sz="1800" b="1" i="1" spc="-5" dirty="0">
                <a:solidFill>
                  <a:srgbClr val="3265CC"/>
                </a:solidFill>
                <a:latin typeface="Trebuchet MS"/>
                <a:cs typeface="Trebuchet MS"/>
              </a:rPr>
              <a:t>Medicaid Recipients</a:t>
            </a:r>
            <a:r>
              <a:rPr sz="1800" b="1" i="1" spc="-60" dirty="0">
                <a:solidFill>
                  <a:srgbClr val="3265CC"/>
                </a:solidFill>
                <a:latin typeface="Trebuchet MS"/>
                <a:cs typeface="Trebuchet MS"/>
              </a:rPr>
              <a:t> </a:t>
            </a:r>
            <a:r>
              <a:rPr sz="1800" b="1" i="1" spc="-5" dirty="0">
                <a:solidFill>
                  <a:srgbClr val="3265CC"/>
                </a:solidFill>
                <a:latin typeface="Trebuchet MS"/>
                <a:cs typeface="Trebuchet MS"/>
              </a:rPr>
              <a:t>ONLY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600">
              <a:latin typeface="Times New Roman"/>
              <a:cs typeface="Times New Roman"/>
            </a:endParaRPr>
          </a:p>
          <a:p>
            <a:pPr marL="314325" marR="5080" indent="-301625">
              <a:lnSpc>
                <a:spcPct val="100000"/>
              </a:lnSpc>
              <a:buClr>
                <a:srgbClr val="996500"/>
              </a:buClr>
              <a:buFont typeface="Wingdings"/>
              <a:buChar char=""/>
              <a:tabLst>
                <a:tab pos="354965" algn="l"/>
                <a:tab pos="355600" algn="l"/>
              </a:tabLst>
            </a:pPr>
            <a:r>
              <a:rPr dirty="0"/>
              <a:t>	</a:t>
            </a:r>
            <a:r>
              <a:rPr sz="1800" b="1" dirty="0">
                <a:latin typeface="Trebuchet MS"/>
                <a:cs typeface="Trebuchet MS"/>
              </a:rPr>
              <a:t>If a </a:t>
            </a:r>
            <a:r>
              <a:rPr sz="1800" b="1" spc="-5" dirty="0">
                <a:latin typeface="Trebuchet MS"/>
                <a:cs typeface="Trebuchet MS"/>
              </a:rPr>
              <a:t>providers takes </a:t>
            </a:r>
            <a:r>
              <a:rPr sz="1800" b="1" dirty="0">
                <a:latin typeface="Trebuchet MS"/>
                <a:cs typeface="Trebuchet MS"/>
              </a:rPr>
              <a:t>an </a:t>
            </a:r>
            <a:r>
              <a:rPr sz="1800" b="1" spc="-5" dirty="0">
                <a:latin typeface="Trebuchet MS"/>
                <a:cs typeface="Trebuchet MS"/>
              </a:rPr>
              <a:t>“action” </a:t>
            </a:r>
            <a:r>
              <a:rPr sz="1800" b="1" dirty="0">
                <a:latin typeface="Trebuchet MS"/>
                <a:cs typeface="Trebuchet MS"/>
              </a:rPr>
              <a:t>and a </a:t>
            </a:r>
            <a:r>
              <a:rPr sz="1800" b="1" spc="-5" dirty="0">
                <a:latin typeface="Trebuchet MS"/>
                <a:cs typeface="Trebuchet MS"/>
              </a:rPr>
              <a:t>recipient </a:t>
            </a:r>
            <a:r>
              <a:rPr sz="1800" b="1" dirty="0">
                <a:latin typeface="Trebuchet MS"/>
                <a:cs typeface="Trebuchet MS"/>
              </a:rPr>
              <a:t>is not </a:t>
            </a:r>
            <a:r>
              <a:rPr sz="1800" b="1" spc="-5" dirty="0">
                <a:latin typeface="Trebuchet MS"/>
                <a:cs typeface="Trebuchet MS"/>
              </a:rPr>
              <a:t>notified </a:t>
            </a:r>
            <a:r>
              <a:rPr sz="1800" b="1" dirty="0">
                <a:latin typeface="Trebuchet MS"/>
                <a:cs typeface="Trebuchet MS"/>
              </a:rPr>
              <a:t>or  </a:t>
            </a:r>
            <a:r>
              <a:rPr sz="1800" b="1" spc="-5" dirty="0">
                <a:latin typeface="Trebuchet MS"/>
                <a:cs typeface="Trebuchet MS"/>
              </a:rPr>
              <a:t>they disagree with the “action” they </a:t>
            </a:r>
            <a:r>
              <a:rPr sz="1800" b="1" dirty="0">
                <a:latin typeface="Trebuchet MS"/>
                <a:cs typeface="Trebuchet MS"/>
              </a:rPr>
              <a:t>may </a:t>
            </a:r>
            <a:r>
              <a:rPr sz="1800" b="1" spc="-5" dirty="0">
                <a:latin typeface="Trebuchet MS"/>
                <a:cs typeface="Trebuchet MS"/>
              </a:rPr>
              <a:t>request </a:t>
            </a:r>
            <a:r>
              <a:rPr sz="1800" b="1" dirty="0">
                <a:latin typeface="Trebuchet MS"/>
                <a:cs typeface="Trebuchet MS"/>
              </a:rPr>
              <a:t>a Fair</a:t>
            </a:r>
            <a:r>
              <a:rPr sz="1800" b="1" spc="10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Hearing.</a:t>
            </a:r>
            <a:endParaRPr sz="1800">
              <a:latin typeface="Trebuchet MS"/>
              <a:cs typeface="Trebuchet MS"/>
            </a:endParaRPr>
          </a:p>
          <a:p>
            <a:pPr marL="410209" lvl="1" indent="-410209">
              <a:lnSpc>
                <a:spcPct val="100000"/>
              </a:lnSpc>
              <a:spcBef>
                <a:spcPts val="434"/>
              </a:spcBef>
              <a:buClr>
                <a:srgbClr val="996500"/>
              </a:buClr>
              <a:buFont typeface="Wingdings"/>
              <a:buChar char=""/>
              <a:tabLst>
                <a:tab pos="410209" algn="l"/>
                <a:tab pos="410845" algn="l"/>
              </a:tabLst>
            </a:pPr>
            <a:r>
              <a:rPr sz="1800" b="1" spc="-5" dirty="0">
                <a:latin typeface="Trebuchet MS"/>
                <a:cs typeface="Trebuchet MS"/>
              </a:rPr>
              <a:t>“Action” </a:t>
            </a:r>
            <a:r>
              <a:rPr sz="1800" b="1" dirty="0">
                <a:latin typeface="Trebuchet MS"/>
                <a:cs typeface="Trebuchet MS"/>
              </a:rPr>
              <a:t>= when </a:t>
            </a:r>
            <a:r>
              <a:rPr sz="1800" b="1" spc="-5" dirty="0">
                <a:latin typeface="Trebuchet MS"/>
                <a:cs typeface="Trebuchet MS"/>
              </a:rPr>
              <a:t>services are denied, changed, discontinued</a:t>
            </a:r>
            <a:r>
              <a:rPr sz="1800" b="1" dirty="0">
                <a:latin typeface="Trebuchet MS"/>
                <a:cs typeface="Trebuchet MS"/>
              </a:rPr>
              <a:t> or</a:t>
            </a:r>
            <a:endParaRPr sz="1800">
              <a:latin typeface="Trebuchet MS"/>
              <a:cs typeface="Trebuchet MS"/>
            </a:endParaRPr>
          </a:p>
          <a:p>
            <a:pPr marL="300355" algn="ctr">
              <a:lnSpc>
                <a:spcPct val="100000"/>
              </a:lnSpc>
            </a:pPr>
            <a:r>
              <a:rPr sz="1800" b="1" spc="-5" dirty="0">
                <a:latin typeface="Trebuchet MS"/>
                <a:cs typeface="Trebuchet MS"/>
              </a:rPr>
              <a:t>reduced.</a:t>
            </a:r>
            <a:endParaRPr sz="1800">
              <a:latin typeface="Trebuchet MS"/>
              <a:cs typeface="Trebuchet MS"/>
            </a:endParaRPr>
          </a:p>
          <a:p>
            <a:pPr marL="421005" marR="113030" lvl="1" indent="-421005">
              <a:lnSpc>
                <a:spcPct val="100000"/>
              </a:lnSpc>
              <a:spcBef>
                <a:spcPts val="430"/>
              </a:spcBef>
              <a:buClr>
                <a:srgbClr val="996500"/>
              </a:buClr>
              <a:buFont typeface="Wingdings"/>
              <a:buChar char=""/>
              <a:tabLst>
                <a:tab pos="421005" algn="l"/>
                <a:tab pos="421640" algn="l"/>
              </a:tabLst>
            </a:pPr>
            <a:r>
              <a:rPr sz="1800" b="1" spc="-5" dirty="0">
                <a:latin typeface="Trebuchet MS"/>
                <a:cs typeface="Trebuchet MS"/>
              </a:rPr>
              <a:t>Recipients </a:t>
            </a:r>
            <a:r>
              <a:rPr sz="1800" b="1" dirty="0">
                <a:latin typeface="Trebuchet MS"/>
                <a:cs typeface="Trebuchet MS"/>
              </a:rPr>
              <a:t>should </a:t>
            </a:r>
            <a:r>
              <a:rPr sz="1800" b="1" spc="-5" dirty="0">
                <a:latin typeface="Trebuchet MS"/>
                <a:cs typeface="Trebuchet MS"/>
              </a:rPr>
              <a:t>be encouraged to </a:t>
            </a:r>
            <a:r>
              <a:rPr sz="1800" b="1" dirty="0">
                <a:latin typeface="Trebuchet MS"/>
                <a:cs typeface="Trebuchet MS"/>
              </a:rPr>
              <a:t>discuss </a:t>
            </a:r>
            <a:r>
              <a:rPr sz="1800" b="1" spc="-5" dirty="0">
                <a:latin typeface="Trebuchet MS"/>
                <a:cs typeface="Trebuchet MS"/>
              </a:rPr>
              <a:t>their concerns with  their worker before filing for </a:t>
            </a:r>
            <a:r>
              <a:rPr sz="1800" b="1" dirty="0">
                <a:latin typeface="Trebuchet MS"/>
                <a:cs typeface="Trebuchet MS"/>
              </a:rPr>
              <a:t>a Fair</a:t>
            </a:r>
            <a:r>
              <a:rPr sz="1800" b="1" spc="-10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Hearing.</a:t>
            </a:r>
            <a:endParaRPr sz="1800">
              <a:latin typeface="Trebuchet MS"/>
              <a:cs typeface="Trebuchet MS"/>
            </a:endParaRPr>
          </a:p>
          <a:p>
            <a:pPr marL="478790" marR="171450" lvl="2" indent="-478790">
              <a:lnSpc>
                <a:spcPct val="100000"/>
              </a:lnSpc>
              <a:spcBef>
                <a:spcPts val="430"/>
              </a:spcBef>
              <a:buClr>
                <a:srgbClr val="996500"/>
              </a:buClr>
              <a:buFont typeface="Wingdings"/>
              <a:buChar char=""/>
              <a:tabLst>
                <a:tab pos="478790" algn="l"/>
                <a:tab pos="479425" algn="l"/>
              </a:tabLst>
            </a:pPr>
            <a:r>
              <a:rPr sz="1800" b="1" spc="-5" dirty="0">
                <a:latin typeface="Trebuchet MS"/>
                <a:cs typeface="Trebuchet MS"/>
              </a:rPr>
              <a:t>Recipients have </a:t>
            </a:r>
            <a:r>
              <a:rPr sz="1800" b="1" dirty="0">
                <a:latin typeface="Trebuchet MS"/>
                <a:cs typeface="Trebuchet MS"/>
              </a:rPr>
              <a:t>90 </a:t>
            </a:r>
            <a:r>
              <a:rPr sz="1800" b="1" spc="-5" dirty="0">
                <a:latin typeface="Trebuchet MS"/>
                <a:cs typeface="Trebuchet MS"/>
              </a:rPr>
              <a:t>calendar days from the date </a:t>
            </a:r>
            <a:r>
              <a:rPr sz="1800" b="1" dirty="0">
                <a:latin typeface="Trebuchet MS"/>
                <a:cs typeface="Trebuchet MS"/>
              </a:rPr>
              <a:t>of </a:t>
            </a:r>
            <a:r>
              <a:rPr sz="1800" b="1" spc="-5" dirty="0">
                <a:latin typeface="Trebuchet MS"/>
                <a:cs typeface="Trebuchet MS"/>
              </a:rPr>
              <a:t>the written  notice </a:t>
            </a:r>
            <a:r>
              <a:rPr sz="1800" b="1" dirty="0">
                <a:latin typeface="Trebuchet MS"/>
                <a:cs typeface="Trebuchet MS"/>
              </a:rPr>
              <a:t>of </a:t>
            </a:r>
            <a:r>
              <a:rPr sz="1800" b="1" spc="-5" dirty="0">
                <a:latin typeface="Trebuchet MS"/>
                <a:cs typeface="Trebuchet MS"/>
              </a:rPr>
              <a:t>action to file </a:t>
            </a:r>
            <a:r>
              <a:rPr sz="1800" b="1" dirty="0">
                <a:latin typeface="Trebuchet MS"/>
                <a:cs typeface="Trebuchet MS"/>
              </a:rPr>
              <a:t>a </a:t>
            </a:r>
            <a:r>
              <a:rPr sz="1800" b="1" spc="-5" dirty="0">
                <a:latin typeface="Trebuchet MS"/>
                <a:cs typeface="Trebuchet MS"/>
              </a:rPr>
              <a:t>request for </a:t>
            </a:r>
            <a:r>
              <a:rPr sz="1800" b="1" dirty="0">
                <a:latin typeface="Trebuchet MS"/>
                <a:cs typeface="Trebuchet MS"/>
              </a:rPr>
              <a:t>a Fair</a:t>
            </a:r>
            <a:r>
              <a:rPr sz="1800" b="1" spc="-40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Hearing.</a:t>
            </a:r>
            <a:endParaRPr sz="1800">
              <a:latin typeface="Trebuchet MS"/>
              <a:cs typeface="Trebuchet MS"/>
            </a:endParaRPr>
          </a:p>
          <a:p>
            <a:pPr marL="413384" marR="104139" lvl="1" indent="-413384">
              <a:lnSpc>
                <a:spcPct val="100000"/>
              </a:lnSpc>
              <a:spcBef>
                <a:spcPts val="434"/>
              </a:spcBef>
              <a:buClr>
                <a:srgbClr val="996500"/>
              </a:buClr>
              <a:buFont typeface="Wingdings"/>
              <a:buChar char=""/>
              <a:tabLst>
                <a:tab pos="413384" algn="l"/>
                <a:tab pos="414020" algn="l"/>
              </a:tabLst>
            </a:pPr>
            <a:r>
              <a:rPr sz="1800" b="1" dirty="0">
                <a:latin typeface="Trebuchet MS"/>
                <a:cs typeface="Trebuchet MS"/>
              </a:rPr>
              <a:t>If </a:t>
            </a:r>
            <a:r>
              <a:rPr sz="1800" b="1" spc="-5" dirty="0">
                <a:latin typeface="Trebuchet MS"/>
                <a:cs typeface="Trebuchet MS"/>
              </a:rPr>
              <a:t>the </a:t>
            </a:r>
            <a:r>
              <a:rPr sz="1800" b="1" dirty="0">
                <a:latin typeface="Trebuchet MS"/>
                <a:cs typeface="Trebuchet MS"/>
              </a:rPr>
              <a:t>Fair </a:t>
            </a:r>
            <a:r>
              <a:rPr sz="1800" b="1" spc="-5" dirty="0">
                <a:latin typeface="Trebuchet MS"/>
                <a:cs typeface="Trebuchet MS"/>
              </a:rPr>
              <a:t>Hearing </a:t>
            </a:r>
            <a:r>
              <a:rPr sz="1800" b="1" dirty="0">
                <a:latin typeface="Trebuchet MS"/>
                <a:cs typeface="Trebuchet MS"/>
              </a:rPr>
              <a:t>is </a:t>
            </a:r>
            <a:r>
              <a:rPr sz="1800" b="1" spc="-5" dirty="0">
                <a:latin typeface="Trebuchet MS"/>
                <a:cs typeface="Trebuchet MS"/>
              </a:rPr>
              <a:t>requested </a:t>
            </a:r>
            <a:r>
              <a:rPr sz="1800" b="1" dirty="0">
                <a:latin typeface="Trebuchet MS"/>
                <a:cs typeface="Trebuchet MS"/>
              </a:rPr>
              <a:t>not </a:t>
            </a:r>
            <a:r>
              <a:rPr sz="1800" b="1" spc="-5" dirty="0">
                <a:latin typeface="Trebuchet MS"/>
                <a:cs typeface="Trebuchet MS"/>
              </a:rPr>
              <a:t>more than </a:t>
            </a:r>
            <a:r>
              <a:rPr sz="1800" b="1" dirty="0">
                <a:latin typeface="Trebuchet MS"/>
                <a:cs typeface="Trebuchet MS"/>
              </a:rPr>
              <a:t>12 </a:t>
            </a:r>
            <a:r>
              <a:rPr sz="1800" b="1" spc="-5" dirty="0">
                <a:latin typeface="Trebuchet MS"/>
                <a:cs typeface="Trebuchet MS"/>
              </a:rPr>
              <a:t>calendar days  from the date </a:t>
            </a:r>
            <a:r>
              <a:rPr sz="1800" b="1" dirty="0">
                <a:latin typeface="Trebuchet MS"/>
                <a:cs typeface="Trebuchet MS"/>
              </a:rPr>
              <a:t>of </a:t>
            </a:r>
            <a:r>
              <a:rPr sz="1800" b="1" spc="-5" dirty="0">
                <a:latin typeface="Trebuchet MS"/>
                <a:cs typeface="Trebuchet MS"/>
              </a:rPr>
              <a:t>notice </a:t>
            </a:r>
            <a:r>
              <a:rPr sz="1800" b="1" dirty="0">
                <a:latin typeface="Trebuchet MS"/>
                <a:cs typeface="Trebuchet MS"/>
              </a:rPr>
              <a:t>– </a:t>
            </a:r>
            <a:r>
              <a:rPr sz="1800" b="1" spc="-5" dirty="0">
                <a:latin typeface="Trebuchet MS"/>
                <a:cs typeface="Trebuchet MS"/>
              </a:rPr>
              <a:t>the services </a:t>
            </a:r>
            <a:r>
              <a:rPr sz="1800" b="1" dirty="0">
                <a:latin typeface="Trebuchet MS"/>
                <a:cs typeface="Trebuchet MS"/>
              </a:rPr>
              <a:t>must</a:t>
            </a:r>
            <a:r>
              <a:rPr sz="1800" b="1" spc="-25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be</a:t>
            </a:r>
            <a:endParaRPr sz="1800">
              <a:latin typeface="Trebuchet MS"/>
              <a:cs typeface="Trebuchet MS"/>
            </a:endParaRPr>
          </a:p>
          <a:p>
            <a:pPr marL="301625" algn="ctr">
              <a:lnSpc>
                <a:spcPct val="100000"/>
              </a:lnSpc>
            </a:pPr>
            <a:r>
              <a:rPr sz="1800" b="1" spc="-5" dirty="0">
                <a:latin typeface="Trebuchet MS"/>
                <a:cs typeface="Trebuchet MS"/>
              </a:rPr>
              <a:t>reinstated/continued until the disposition </a:t>
            </a:r>
            <a:r>
              <a:rPr sz="1800" b="1" dirty="0">
                <a:latin typeface="Trebuchet MS"/>
                <a:cs typeface="Trebuchet MS"/>
              </a:rPr>
              <a:t>of </a:t>
            </a:r>
            <a:r>
              <a:rPr sz="1800" b="1" spc="-5" dirty="0">
                <a:latin typeface="Trebuchet MS"/>
                <a:cs typeface="Trebuchet MS"/>
              </a:rPr>
              <a:t>the </a:t>
            </a:r>
            <a:r>
              <a:rPr sz="1800" b="1" dirty="0">
                <a:latin typeface="Trebuchet MS"/>
                <a:cs typeface="Trebuchet MS"/>
              </a:rPr>
              <a:t>Fair</a:t>
            </a:r>
            <a:r>
              <a:rPr sz="1800" b="1" spc="-5" dirty="0">
                <a:latin typeface="Trebuchet MS"/>
                <a:cs typeface="Trebuchet MS"/>
              </a:rPr>
              <a:t> Hearing.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62961" y="812234"/>
            <a:ext cx="668528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Taylor’s </a:t>
            </a:r>
            <a:r>
              <a:rPr dirty="0"/>
              <a:t>Special </a:t>
            </a:r>
            <a:r>
              <a:rPr spc="-5" dirty="0"/>
              <a:t>Care Services,</a:t>
            </a:r>
            <a:r>
              <a:rPr spc="-70" dirty="0"/>
              <a:t> </a:t>
            </a:r>
            <a:r>
              <a:rPr dirty="0"/>
              <a:t>Inc.</a:t>
            </a:r>
          </a:p>
          <a:p>
            <a:pPr marL="309245" marR="302260" algn="ctr">
              <a:lnSpc>
                <a:spcPct val="100000"/>
              </a:lnSpc>
            </a:pPr>
            <a:r>
              <a:rPr dirty="0"/>
              <a:t>Introduction to Recipient</a:t>
            </a:r>
            <a:r>
              <a:rPr spc="-145" dirty="0"/>
              <a:t> </a:t>
            </a:r>
            <a:r>
              <a:rPr spc="-5" dirty="0"/>
              <a:t>Rights  </a:t>
            </a:r>
            <a:r>
              <a:rPr dirty="0">
                <a:solidFill>
                  <a:srgbClr val="000000"/>
                </a:solidFill>
              </a:rPr>
              <a:t>Due</a:t>
            </a:r>
            <a:r>
              <a:rPr spc="-3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Process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34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991714" y="2471730"/>
            <a:ext cx="7305040" cy="3427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48155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3265CC"/>
                </a:solidFill>
                <a:latin typeface="Trebuchet MS"/>
                <a:cs typeface="Trebuchet MS"/>
              </a:rPr>
              <a:t>Medicaid </a:t>
            </a:r>
            <a:r>
              <a:rPr sz="1800" b="1" dirty="0">
                <a:solidFill>
                  <a:srgbClr val="3265CC"/>
                </a:solidFill>
                <a:latin typeface="Trebuchet MS"/>
                <a:cs typeface="Trebuchet MS"/>
              </a:rPr>
              <a:t>Fair </a:t>
            </a:r>
            <a:r>
              <a:rPr sz="1800" b="1" spc="-5" dirty="0">
                <a:solidFill>
                  <a:srgbClr val="3265CC"/>
                </a:solidFill>
                <a:latin typeface="Trebuchet MS"/>
                <a:cs typeface="Trebuchet MS"/>
              </a:rPr>
              <a:t>Hearing</a:t>
            </a:r>
            <a:r>
              <a:rPr sz="1800" b="1" spc="-25" dirty="0">
                <a:solidFill>
                  <a:srgbClr val="3265CC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3265CC"/>
                </a:solidFill>
                <a:latin typeface="Trebuchet MS"/>
                <a:cs typeface="Trebuchet MS"/>
              </a:rPr>
              <a:t>continued…..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600">
              <a:latin typeface="Times New Roman"/>
              <a:cs typeface="Times New Roman"/>
            </a:endParaRPr>
          </a:p>
          <a:p>
            <a:pPr marL="643255" indent="-342900">
              <a:lnSpc>
                <a:spcPct val="100000"/>
              </a:lnSpc>
              <a:buClr>
                <a:srgbClr val="996500"/>
              </a:buClr>
              <a:buFont typeface="Wingdings"/>
              <a:buChar char=""/>
              <a:tabLst>
                <a:tab pos="643255" algn="l"/>
                <a:tab pos="643890" algn="l"/>
              </a:tabLst>
            </a:pPr>
            <a:r>
              <a:rPr sz="1800" b="1" spc="-5" dirty="0">
                <a:latin typeface="Trebuchet MS"/>
                <a:cs typeface="Trebuchet MS"/>
              </a:rPr>
              <a:t>An Administrative </a:t>
            </a:r>
            <a:r>
              <a:rPr sz="1800" b="1" dirty="0">
                <a:latin typeface="Trebuchet MS"/>
                <a:cs typeface="Trebuchet MS"/>
              </a:rPr>
              <a:t>Law </a:t>
            </a:r>
            <a:r>
              <a:rPr sz="1800" b="1" spc="-5" dirty="0">
                <a:latin typeface="Trebuchet MS"/>
                <a:cs typeface="Trebuchet MS"/>
              </a:rPr>
              <a:t>Judge </a:t>
            </a:r>
            <a:r>
              <a:rPr sz="1800" b="1" dirty="0">
                <a:latin typeface="Trebuchet MS"/>
                <a:cs typeface="Trebuchet MS"/>
              </a:rPr>
              <a:t>will </a:t>
            </a:r>
            <a:r>
              <a:rPr sz="1800" b="1" spc="-5" dirty="0">
                <a:latin typeface="Trebuchet MS"/>
                <a:cs typeface="Trebuchet MS"/>
              </a:rPr>
              <a:t>preside over the</a:t>
            </a:r>
            <a:r>
              <a:rPr sz="1800" b="1" spc="15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hearing.</a:t>
            </a:r>
            <a:endParaRPr sz="1800">
              <a:latin typeface="Trebuchet MS"/>
              <a:cs typeface="Trebuchet MS"/>
            </a:endParaRPr>
          </a:p>
          <a:p>
            <a:pPr marL="596265" indent="-342900">
              <a:lnSpc>
                <a:spcPct val="100000"/>
              </a:lnSpc>
              <a:spcBef>
                <a:spcPts val="434"/>
              </a:spcBef>
              <a:buClr>
                <a:srgbClr val="996500"/>
              </a:buClr>
              <a:buFont typeface="Wingdings"/>
              <a:buChar char=""/>
              <a:tabLst>
                <a:tab pos="596265" algn="l"/>
                <a:tab pos="596900" algn="l"/>
              </a:tabLst>
            </a:pPr>
            <a:r>
              <a:rPr sz="1800" b="1" spc="-5" dirty="0">
                <a:latin typeface="Trebuchet MS"/>
                <a:cs typeface="Trebuchet MS"/>
              </a:rPr>
              <a:t>Someone from OCCMHA </a:t>
            </a:r>
            <a:r>
              <a:rPr sz="1800" b="1" dirty="0">
                <a:latin typeface="Trebuchet MS"/>
                <a:cs typeface="Trebuchet MS"/>
              </a:rPr>
              <a:t>will </a:t>
            </a:r>
            <a:r>
              <a:rPr sz="1800" b="1" spc="-5" dirty="0">
                <a:latin typeface="Trebuchet MS"/>
                <a:cs typeface="Trebuchet MS"/>
              </a:rPr>
              <a:t>give justification for the</a:t>
            </a:r>
            <a:r>
              <a:rPr sz="1800" b="1" spc="-35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action.</a:t>
            </a:r>
            <a:endParaRPr sz="1800">
              <a:latin typeface="Trebuchet MS"/>
              <a:cs typeface="Trebuchet MS"/>
            </a:endParaRPr>
          </a:p>
          <a:p>
            <a:pPr marL="425450" indent="-342900">
              <a:lnSpc>
                <a:spcPct val="100000"/>
              </a:lnSpc>
              <a:spcBef>
                <a:spcPts val="430"/>
              </a:spcBef>
              <a:buClr>
                <a:srgbClr val="996500"/>
              </a:buClr>
              <a:buFont typeface="Wingdings"/>
              <a:buChar char=""/>
              <a:tabLst>
                <a:tab pos="425450" algn="l"/>
                <a:tab pos="426084" algn="l"/>
              </a:tabLst>
            </a:pPr>
            <a:r>
              <a:rPr sz="1800" b="1" dirty="0">
                <a:latin typeface="Trebuchet MS"/>
                <a:cs typeface="Trebuchet MS"/>
              </a:rPr>
              <a:t>The </a:t>
            </a:r>
            <a:r>
              <a:rPr sz="1800" b="1" spc="-5" dirty="0">
                <a:latin typeface="Trebuchet MS"/>
                <a:cs typeface="Trebuchet MS"/>
              </a:rPr>
              <a:t>Recipient </a:t>
            </a:r>
            <a:r>
              <a:rPr sz="1800" b="1" dirty="0">
                <a:latin typeface="Trebuchet MS"/>
                <a:cs typeface="Trebuchet MS"/>
              </a:rPr>
              <a:t>will </a:t>
            </a:r>
            <a:r>
              <a:rPr sz="1800" b="1" spc="-5" dirty="0">
                <a:latin typeface="Trebuchet MS"/>
                <a:cs typeface="Trebuchet MS"/>
              </a:rPr>
              <a:t>be able to talk about </a:t>
            </a:r>
            <a:r>
              <a:rPr sz="1800" b="1" dirty="0">
                <a:latin typeface="Trebuchet MS"/>
                <a:cs typeface="Trebuchet MS"/>
              </a:rPr>
              <a:t>why </a:t>
            </a:r>
            <a:r>
              <a:rPr sz="1800" b="1" spc="-5" dirty="0">
                <a:latin typeface="Trebuchet MS"/>
                <a:cs typeface="Trebuchet MS"/>
              </a:rPr>
              <a:t>they disagree</a:t>
            </a:r>
            <a:r>
              <a:rPr sz="1800" b="1" spc="-15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with</a:t>
            </a:r>
            <a:endParaRPr sz="1800">
              <a:latin typeface="Trebuchet MS"/>
              <a:cs typeface="Trebuchet MS"/>
            </a:endParaRPr>
          </a:p>
          <a:p>
            <a:pPr marL="340995" algn="ctr">
              <a:lnSpc>
                <a:spcPct val="100000"/>
              </a:lnSpc>
            </a:pPr>
            <a:r>
              <a:rPr sz="1800" b="1" spc="-5" dirty="0">
                <a:latin typeface="Trebuchet MS"/>
                <a:cs typeface="Trebuchet MS"/>
              </a:rPr>
              <a:t>the</a:t>
            </a:r>
            <a:r>
              <a:rPr sz="1800" b="1" spc="-10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action.</a:t>
            </a:r>
            <a:endParaRPr sz="1800">
              <a:latin typeface="Trebuchet MS"/>
              <a:cs typeface="Trebuchet MS"/>
            </a:endParaRPr>
          </a:p>
          <a:p>
            <a:pPr marL="354965" marR="5080" indent="-354965">
              <a:lnSpc>
                <a:spcPct val="100000"/>
              </a:lnSpc>
              <a:spcBef>
                <a:spcPts val="430"/>
              </a:spcBef>
              <a:buClr>
                <a:srgbClr val="996500"/>
              </a:buClr>
              <a:buFont typeface="Wingdings"/>
              <a:buChar char=""/>
              <a:tabLst>
                <a:tab pos="354965" algn="l"/>
                <a:tab pos="355600" algn="l"/>
              </a:tabLst>
            </a:pPr>
            <a:r>
              <a:rPr sz="1800" b="1" spc="-5" dirty="0">
                <a:latin typeface="Trebuchet MS"/>
                <a:cs typeface="Trebuchet MS"/>
              </a:rPr>
              <a:t>Funding Source representatives </a:t>
            </a:r>
            <a:r>
              <a:rPr sz="1800" b="1" dirty="0">
                <a:latin typeface="Trebuchet MS"/>
                <a:cs typeface="Trebuchet MS"/>
              </a:rPr>
              <a:t>will </a:t>
            </a:r>
            <a:r>
              <a:rPr sz="1800" b="1" spc="-5" dirty="0">
                <a:latin typeface="Trebuchet MS"/>
                <a:cs typeface="Trebuchet MS"/>
              </a:rPr>
              <a:t>be present </a:t>
            </a:r>
            <a:r>
              <a:rPr sz="1800" b="1" dirty="0">
                <a:latin typeface="Trebuchet MS"/>
                <a:cs typeface="Trebuchet MS"/>
              </a:rPr>
              <a:t>at </a:t>
            </a:r>
            <a:r>
              <a:rPr sz="1800" b="1" spc="-5" dirty="0">
                <a:latin typeface="Trebuchet MS"/>
                <a:cs typeface="Trebuchet MS"/>
              </a:rPr>
              <a:t>the hearing to  be available for </a:t>
            </a:r>
            <a:r>
              <a:rPr sz="1800" b="1" dirty="0">
                <a:latin typeface="Trebuchet MS"/>
                <a:cs typeface="Trebuchet MS"/>
              </a:rPr>
              <a:t>any </a:t>
            </a:r>
            <a:r>
              <a:rPr sz="1800" b="1" spc="-5" dirty="0">
                <a:latin typeface="Trebuchet MS"/>
                <a:cs typeface="Trebuchet MS"/>
              </a:rPr>
              <a:t>clarifying questions.</a:t>
            </a:r>
            <a:endParaRPr sz="1800">
              <a:latin typeface="Trebuchet MS"/>
              <a:cs typeface="Trebuchet MS"/>
            </a:endParaRPr>
          </a:p>
          <a:p>
            <a:pPr marL="841375" lvl="1" indent="-342900">
              <a:lnSpc>
                <a:spcPct val="100000"/>
              </a:lnSpc>
              <a:spcBef>
                <a:spcPts val="434"/>
              </a:spcBef>
              <a:buClr>
                <a:srgbClr val="996500"/>
              </a:buClr>
              <a:buFont typeface="Wingdings"/>
              <a:buChar char=""/>
              <a:tabLst>
                <a:tab pos="841375" algn="l"/>
                <a:tab pos="842010" algn="l"/>
              </a:tabLst>
            </a:pPr>
            <a:r>
              <a:rPr sz="1800" b="1" dirty="0">
                <a:latin typeface="Trebuchet MS"/>
                <a:cs typeface="Trebuchet MS"/>
              </a:rPr>
              <a:t>The </a:t>
            </a:r>
            <a:r>
              <a:rPr sz="1800" b="1" spc="-5" dirty="0">
                <a:latin typeface="Trebuchet MS"/>
                <a:cs typeface="Trebuchet MS"/>
              </a:rPr>
              <a:t>Judge </a:t>
            </a:r>
            <a:r>
              <a:rPr sz="1800" b="1" dirty="0">
                <a:latin typeface="Trebuchet MS"/>
                <a:cs typeface="Trebuchet MS"/>
              </a:rPr>
              <a:t>will mail a </a:t>
            </a:r>
            <a:r>
              <a:rPr sz="1800" b="1" spc="-5" dirty="0">
                <a:latin typeface="Trebuchet MS"/>
                <a:cs typeface="Trebuchet MS"/>
              </a:rPr>
              <a:t>written decision to the</a:t>
            </a:r>
            <a:r>
              <a:rPr sz="1800" b="1" spc="-60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Recipient.</a:t>
            </a:r>
            <a:endParaRPr sz="1800">
              <a:latin typeface="Trebuchet MS"/>
              <a:cs typeface="Trebuchet MS"/>
            </a:endParaRPr>
          </a:p>
          <a:p>
            <a:pPr marL="478790" indent="-342900">
              <a:lnSpc>
                <a:spcPct val="100000"/>
              </a:lnSpc>
              <a:spcBef>
                <a:spcPts val="430"/>
              </a:spcBef>
              <a:buClr>
                <a:srgbClr val="996500"/>
              </a:buClr>
              <a:buFont typeface="Wingdings"/>
              <a:buChar char=""/>
              <a:tabLst>
                <a:tab pos="478790" algn="l"/>
                <a:tab pos="479425" algn="l"/>
              </a:tabLst>
            </a:pPr>
            <a:r>
              <a:rPr sz="1800" b="1" dirty="0">
                <a:latin typeface="Trebuchet MS"/>
                <a:cs typeface="Trebuchet MS"/>
              </a:rPr>
              <a:t>The </a:t>
            </a:r>
            <a:r>
              <a:rPr sz="1800" b="1" spc="-5" dirty="0">
                <a:latin typeface="Trebuchet MS"/>
                <a:cs typeface="Trebuchet MS"/>
              </a:rPr>
              <a:t>written decision </a:t>
            </a:r>
            <a:r>
              <a:rPr sz="1800" b="1" dirty="0">
                <a:latin typeface="Trebuchet MS"/>
                <a:cs typeface="Trebuchet MS"/>
              </a:rPr>
              <a:t>is </a:t>
            </a:r>
            <a:r>
              <a:rPr sz="1800" b="1" i="1" spc="-5" dirty="0">
                <a:latin typeface="Trebuchet MS"/>
                <a:cs typeface="Trebuchet MS"/>
              </a:rPr>
              <a:t>FINAL</a:t>
            </a:r>
            <a:r>
              <a:rPr sz="1800" b="1" spc="-5" dirty="0">
                <a:latin typeface="Trebuchet MS"/>
                <a:cs typeface="Trebuchet MS"/>
              </a:rPr>
              <a:t>~OCCMHA </a:t>
            </a:r>
            <a:r>
              <a:rPr sz="1800" b="1" dirty="0">
                <a:latin typeface="Trebuchet MS"/>
                <a:cs typeface="Trebuchet MS"/>
              </a:rPr>
              <a:t>and TSCS </a:t>
            </a:r>
            <a:r>
              <a:rPr sz="1800" b="1" spc="-5" dirty="0">
                <a:latin typeface="Trebuchet MS"/>
                <a:cs typeface="Trebuchet MS"/>
              </a:rPr>
              <a:t>are bound</a:t>
            </a:r>
            <a:r>
              <a:rPr sz="1800" b="1" spc="-60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by</a:t>
            </a:r>
            <a:endParaRPr sz="1800">
              <a:latin typeface="Trebuchet MS"/>
              <a:cs typeface="Trebuchet MS"/>
            </a:endParaRPr>
          </a:p>
          <a:p>
            <a:pPr marL="340995" algn="ctr">
              <a:lnSpc>
                <a:spcPct val="100000"/>
              </a:lnSpc>
            </a:pPr>
            <a:r>
              <a:rPr sz="1800" b="1" i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LAW</a:t>
            </a:r>
            <a:r>
              <a:rPr sz="1800" b="1" i="1" spc="-5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to follow the</a:t>
            </a:r>
            <a:r>
              <a:rPr sz="1800" b="1" spc="-45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ruling.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62961" y="812234"/>
            <a:ext cx="668528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Taylor’s </a:t>
            </a:r>
            <a:r>
              <a:rPr dirty="0"/>
              <a:t>Special </a:t>
            </a:r>
            <a:r>
              <a:rPr spc="-5" dirty="0"/>
              <a:t>Care Services,</a:t>
            </a:r>
            <a:r>
              <a:rPr spc="-70" dirty="0"/>
              <a:t> </a:t>
            </a:r>
            <a:r>
              <a:rPr dirty="0"/>
              <a:t>Inc.</a:t>
            </a:r>
          </a:p>
          <a:p>
            <a:pPr marL="309245" marR="302260" algn="ctr">
              <a:lnSpc>
                <a:spcPct val="100000"/>
              </a:lnSpc>
            </a:pPr>
            <a:r>
              <a:rPr dirty="0"/>
              <a:t>Introduction to Recipient</a:t>
            </a:r>
            <a:r>
              <a:rPr spc="-145" dirty="0"/>
              <a:t> </a:t>
            </a:r>
            <a:r>
              <a:rPr spc="-5" dirty="0"/>
              <a:t>Rights  </a:t>
            </a:r>
            <a:r>
              <a:rPr dirty="0">
                <a:solidFill>
                  <a:srgbClr val="000000"/>
                </a:solidFill>
              </a:rPr>
              <a:t>Due</a:t>
            </a:r>
            <a:r>
              <a:rPr spc="-3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Process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35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994762" y="2416866"/>
            <a:ext cx="7298055" cy="3811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86485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3265CC"/>
                </a:solidFill>
                <a:latin typeface="Trebuchet MS"/>
                <a:cs typeface="Trebuchet MS"/>
              </a:rPr>
              <a:t>Local </a:t>
            </a:r>
            <a:r>
              <a:rPr sz="1800" b="1" spc="-5" dirty="0">
                <a:solidFill>
                  <a:srgbClr val="3265CC"/>
                </a:solidFill>
                <a:latin typeface="Trebuchet MS"/>
                <a:cs typeface="Trebuchet MS"/>
              </a:rPr>
              <a:t>Appeal for </a:t>
            </a:r>
            <a:r>
              <a:rPr sz="1800" b="1" i="1" spc="-5" dirty="0">
                <a:solidFill>
                  <a:srgbClr val="3265CC"/>
                </a:solidFill>
                <a:latin typeface="Trebuchet MS"/>
                <a:cs typeface="Trebuchet MS"/>
              </a:rPr>
              <a:t>Non-Medicaid Recipients</a:t>
            </a:r>
            <a:r>
              <a:rPr sz="1800" b="1" i="1" spc="-70" dirty="0">
                <a:solidFill>
                  <a:srgbClr val="3265CC"/>
                </a:solidFill>
                <a:latin typeface="Trebuchet MS"/>
                <a:cs typeface="Trebuchet MS"/>
              </a:rPr>
              <a:t> </a:t>
            </a:r>
            <a:r>
              <a:rPr sz="1800" b="1" i="1" spc="-5" dirty="0">
                <a:solidFill>
                  <a:srgbClr val="3265CC"/>
                </a:solidFill>
                <a:latin typeface="Trebuchet MS"/>
                <a:cs typeface="Trebuchet MS"/>
              </a:rPr>
              <a:t>ONLY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354965" indent="-342265">
              <a:lnSpc>
                <a:spcPts val="1945"/>
              </a:lnSpc>
              <a:buClr>
                <a:srgbClr val="996500"/>
              </a:buClr>
              <a:buFont typeface="Wingdings"/>
              <a:buChar char=""/>
              <a:tabLst>
                <a:tab pos="354965" algn="l"/>
                <a:tab pos="355600" algn="l"/>
              </a:tabLst>
            </a:pPr>
            <a:r>
              <a:rPr sz="1800" b="1" dirty="0">
                <a:latin typeface="Trebuchet MS"/>
                <a:cs typeface="Trebuchet MS"/>
              </a:rPr>
              <a:t>Local </a:t>
            </a:r>
            <a:r>
              <a:rPr sz="1800" b="1" spc="-5" dirty="0">
                <a:latin typeface="Trebuchet MS"/>
                <a:cs typeface="Trebuchet MS"/>
              </a:rPr>
              <a:t>Appeals are made </a:t>
            </a:r>
            <a:r>
              <a:rPr sz="1800" b="1" dirty="0">
                <a:latin typeface="Trebuchet MS"/>
                <a:cs typeface="Trebuchet MS"/>
              </a:rPr>
              <a:t>when </a:t>
            </a:r>
            <a:r>
              <a:rPr sz="1800" b="1" spc="-5" dirty="0">
                <a:latin typeface="Trebuchet MS"/>
                <a:cs typeface="Trebuchet MS"/>
              </a:rPr>
              <a:t>Recipients disagree with </a:t>
            </a:r>
            <a:r>
              <a:rPr sz="1800" b="1" dirty="0">
                <a:latin typeface="Trebuchet MS"/>
                <a:cs typeface="Trebuchet MS"/>
              </a:rPr>
              <a:t>an</a:t>
            </a:r>
            <a:r>
              <a:rPr sz="1800" b="1" spc="30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action</a:t>
            </a:r>
            <a:endParaRPr sz="1800">
              <a:latin typeface="Trebuchet MS"/>
              <a:cs typeface="Trebuchet MS"/>
            </a:endParaRPr>
          </a:p>
          <a:p>
            <a:pPr marL="342265" algn="ctr">
              <a:lnSpc>
                <a:spcPts val="1945"/>
              </a:lnSpc>
            </a:pPr>
            <a:r>
              <a:rPr sz="1800" b="1" spc="-5" dirty="0">
                <a:latin typeface="Trebuchet MS"/>
                <a:cs typeface="Trebuchet MS"/>
              </a:rPr>
              <a:t>taken by</a:t>
            </a:r>
            <a:r>
              <a:rPr sz="1800" b="1" spc="5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TSCS.</a:t>
            </a:r>
            <a:endParaRPr sz="1800">
              <a:latin typeface="Trebuchet MS"/>
              <a:cs typeface="Trebuchet MS"/>
            </a:endParaRPr>
          </a:p>
          <a:p>
            <a:pPr marL="421005" marR="71120" lvl="1" indent="-421005">
              <a:lnSpc>
                <a:spcPct val="80000"/>
              </a:lnSpc>
              <a:spcBef>
                <a:spcPts val="434"/>
              </a:spcBef>
              <a:buClr>
                <a:srgbClr val="996500"/>
              </a:buClr>
              <a:buFont typeface="Wingdings"/>
              <a:buChar char=""/>
              <a:tabLst>
                <a:tab pos="421005" algn="l"/>
                <a:tab pos="421640" algn="l"/>
              </a:tabLst>
            </a:pPr>
            <a:r>
              <a:rPr sz="1800" b="1" spc="-5" dirty="0">
                <a:latin typeface="Trebuchet MS"/>
                <a:cs typeface="Trebuchet MS"/>
              </a:rPr>
              <a:t>Recipients </a:t>
            </a:r>
            <a:r>
              <a:rPr sz="1800" b="1" dirty="0">
                <a:latin typeface="Trebuchet MS"/>
                <a:cs typeface="Trebuchet MS"/>
              </a:rPr>
              <a:t>should </a:t>
            </a:r>
            <a:r>
              <a:rPr sz="1800" b="1" spc="-5" dirty="0">
                <a:latin typeface="Trebuchet MS"/>
                <a:cs typeface="Trebuchet MS"/>
              </a:rPr>
              <a:t>be encouraged to </a:t>
            </a:r>
            <a:r>
              <a:rPr sz="1800" b="1" dirty="0">
                <a:latin typeface="Trebuchet MS"/>
                <a:cs typeface="Trebuchet MS"/>
              </a:rPr>
              <a:t>discuss </a:t>
            </a:r>
            <a:r>
              <a:rPr sz="1800" b="1" spc="-5" dirty="0">
                <a:latin typeface="Trebuchet MS"/>
                <a:cs typeface="Trebuchet MS"/>
              </a:rPr>
              <a:t>their concerns with  their worker before filing for </a:t>
            </a:r>
            <a:r>
              <a:rPr sz="1800" b="1" dirty="0">
                <a:latin typeface="Trebuchet MS"/>
                <a:cs typeface="Trebuchet MS"/>
              </a:rPr>
              <a:t>a Local</a:t>
            </a:r>
            <a:r>
              <a:rPr sz="1800" b="1" spc="-20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Appeal.</a:t>
            </a:r>
            <a:endParaRPr sz="1800">
              <a:latin typeface="Trebuchet MS"/>
              <a:cs typeface="Trebuchet MS"/>
            </a:endParaRPr>
          </a:p>
          <a:p>
            <a:pPr marL="499745" marR="150495" lvl="2" indent="-499745">
              <a:lnSpc>
                <a:spcPct val="80000"/>
              </a:lnSpc>
              <a:spcBef>
                <a:spcPts val="430"/>
              </a:spcBef>
              <a:buClr>
                <a:srgbClr val="996500"/>
              </a:buClr>
              <a:buFont typeface="Wingdings"/>
              <a:buChar char=""/>
              <a:tabLst>
                <a:tab pos="499745" algn="l"/>
                <a:tab pos="500380" algn="l"/>
              </a:tabLst>
            </a:pPr>
            <a:r>
              <a:rPr sz="1800" b="1" dirty="0">
                <a:latin typeface="Trebuchet MS"/>
                <a:cs typeface="Trebuchet MS"/>
              </a:rPr>
              <a:t>A </a:t>
            </a:r>
            <a:r>
              <a:rPr sz="1800" b="1" spc="-5" dirty="0">
                <a:latin typeface="Trebuchet MS"/>
                <a:cs typeface="Trebuchet MS"/>
              </a:rPr>
              <a:t>Recipient </a:t>
            </a:r>
            <a:r>
              <a:rPr sz="1800" b="1" dirty="0">
                <a:latin typeface="Trebuchet MS"/>
                <a:cs typeface="Trebuchet MS"/>
              </a:rPr>
              <a:t>can </a:t>
            </a:r>
            <a:r>
              <a:rPr sz="1800" b="1" spc="-5" dirty="0">
                <a:latin typeface="Trebuchet MS"/>
                <a:cs typeface="Trebuchet MS"/>
              </a:rPr>
              <a:t>either </a:t>
            </a:r>
            <a:r>
              <a:rPr sz="1800" b="1" dirty="0">
                <a:latin typeface="Trebuchet MS"/>
                <a:cs typeface="Trebuchet MS"/>
              </a:rPr>
              <a:t>mail a </a:t>
            </a:r>
            <a:r>
              <a:rPr sz="1800" b="1" spc="-5" dirty="0">
                <a:latin typeface="Trebuchet MS"/>
                <a:cs typeface="Trebuchet MS"/>
              </a:rPr>
              <a:t>request to OCCMAH/Due Process  Department </a:t>
            </a:r>
            <a:r>
              <a:rPr sz="1800" b="1" dirty="0">
                <a:latin typeface="Trebuchet MS"/>
                <a:cs typeface="Trebuchet MS"/>
              </a:rPr>
              <a:t>or </a:t>
            </a:r>
            <a:r>
              <a:rPr sz="1800" b="1" spc="-5" dirty="0">
                <a:latin typeface="Trebuchet MS"/>
                <a:cs typeface="Trebuchet MS"/>
              </a:rPr>
              <a:t>call them </a:t>
            </a:r>
            <a:r>
              <a:rPr sz="1800" b="1" dirty="0">
                <a:latin typeface="Trebuchet MS"/>
                <a:cs typeface="Trebuchet MS"/>
              </a:rPr>
              <a:t>at </a:t>
            </a:r>
            <a:r>
              <a:rPr sz="1800" b="1" spc="-5" dirty="0">
                <a:latin typeface="Trebuchet MS"/>
                <a:cs typeface="Trebuchet MS"/>
              </a:rPr>
              <a:t>248-858-1262.</a:t>
            </a:r>
            <a:endParaRPr sz="1800">
              <a:latin typeface="Trebuchet MS"/>
              <a:cs typeface="Trebuchet MS"/>
            </a:endParaRPr>
          </a:p>
          <a:p>
            <a:pPr marL="672465" lvl="3" indent="-342900">
              <a:lnSpc>
                <a:spcPts val="1945"/>
              </a:lnSpc>
              <a:buClr>
                <a:srgbClr val="996500"/>
              </a:buClr>
              <a:buFont typeface="Wingdings"/>
              <a:buChar char=""/>
              <a:tabLst>
                <a:tab pos="672465" algn="l"/>
                <a:tab pos="673100" algn="l"/>
              </a:tabLst>
            </a:pPr>
            <a:r>
              <a:rPr sz="1800" b="1" dirty="0">
                <a:latin typeface="Trebuchet MS"/>
                <a:cs typeface="Trebuchet MS"/>
              </a:rPr>
              <a:t>Must </a:t>
            </a:r>
            <a:r>
              <a:rPr sz="1800" b="1" spc="-5" dirty="0">
                <a:latin typeface="Trebuchet MS"/>
                <a:cs typeface="Trebuchet MS"/>
              </a:rPr>
              <a:t>be done within </a:t>
            </a:r>
            <a:r>
              <a:rPr sz="1800" b="1" dirty="0">
                <a:latin typeface="Trebuchet MS"/>
                <a:cs typeface="Trebuchet MS"/>
              </a:rPr>
              <a:t>45 </a:t>
            </a:r>
            <a:r>
              <a:rPr sz="1800" b="1" spc="-5" dirty="0">
                <a:latin typeface="Trebuchet MS"/>
                <a:cs typeface="Trebuchet MS"/>
              </a:rPr>
              <a:t>calendar days from the date </a:t>
            </a:r>
            <a:r>
              <a:rPr sz="1800" b="1" dirty="0">
                <a:latin typeface="Trebuchet MS"/>
                <a:cs typeface="Trebuchet MS"/>
              </a:rPr>
              <a:t>of</a:t>
            </a:r>
            <a:r>
              <a:rPr sz="1800" b="1" spc="-25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the</a:t>
            </a:r>
            <a:endParaRPr sz="1800">
              <a:latin typeface="Trebuchet MS"/>
              <a:cs typeface="Trebuchet MS"/>
            </a:endParaRPr>
          </a:p>
          <a:p>
            <a:pPr marL="343535" algn="ctr">
              <a:lnSpc>
                <a:spcPts val="1945"/>
              </a:lnSpc>
            </a:pPr>
            <a:r>
              <a:rPr sz="1800" b="1" spc="-5" dirty="0">
                <a:latin typeface="Trebuchet MS"/>
                <a:cs typeface="Trebuchet MS"/>
              </a:rPr>
              <a:t>action.</a:t>
            </a:r>
            <a:endParaRPr sz="1800">
              <a:latin typeface="Trebuchet MS"/>
              <a:cs typeface="Trebuchet MS"/>
            </a:endParaRPr>
          </a:p>
          <a:p>
            <a:pPr marL="550545" marR="200025" indent="-550545">
              <a:lnSpc>
                <a:spcPct val="80000"/>
              </a:lnSpc>
              <a:spcBef>
                <a:spcPts val="430"/>
              </a:spcBef>
              <a:buClr>
                <a:srgbClr val="996500"/>
              </a:buClr>
              <a:buFont typeface="Wingdings"/>
              <a:buChar char=""/>
              <a:tabLst>
                <a:tab pos="550545" algn="l"/>
                <a:tab pos="551180" algn="l"/>
              </a:tabLst>
            </a:pPr>
            <a:r>
              <a:rPr sz="1800" b="1" dirty="0">
                <a:latin typeface="Trebuchet MS"/>
                <a:cs typeface="Trebuchet MS"/>
              </a:rPr>
              <a:t>If </a:t>
            </a:r>
            <a:r>
              <a:rPr sz="1800" b="1" spc="-5" dirty="0">
                <a:latin typeface="Trebuchet MS"/>
                <a:cs typeface="Trebuchet MS"/>
              </a:rPr>
              <a:t>requested within </a:t>
            </a:r>
            <a:r>
              <a:rPr sz="1800" b="1" dirty="0">
                <a:latin typeface="Trebuchet MS"/>
                <a:cs typeface="Trebuchet MS"/>
              </a:rPr>
              <a:t>12 </a:t>
            </a:r>
            <a:r>
              <a:rPr sz="1800" b="1" spc="-5" dirty="0">
                <a:latin typeface="Trebuchet MS"/>
                <a:cs typeface="Trebuchet MS"/>
              </a:rPr>
              <a:t>days </a:t>
            </a:r>
            <a:r>
              <a:rPr sz="1800" b="1" dirty="0">
                <a:latin typeface="Trebuchet MS"/>
                <a:cs typeface="Trebuchet MS"/>
              </a:rPr>
              <a:t>of </a:t>
            </a:r>
            <a:r>
              <a:rPr sz="1800" b="1" spc="-5" dirty="0">
                <a:latin typeface="Trebuchet MS"/>
                <a:cs typeface="Trebuchet MS"/>
              </a:rPr>
              <a:t>the action all services </a:t>
            </a:r>
            <a:r>
              <a:rPr sz="1800" b="1" dirty="0">
                <a:latin typeface="Trebuchet MS"/>
                <a:cs typeface="Trebuchet MS"/>
              </a:rPr>
              <a:t>must </a:t>
            </a:r>
            <a:r>
              <a:rPr sz="1800" b="1" spc="-5" dirty="0">
                <a:latin typeface="Trebuchet MS"/>
                <a:cs typeface="Trebuchet MS"/>
              </a:rPr>
              <a:t>be  reinstated/continued until</a:t>
            </a:r>
            <a:r>
              <a:rPr sz="1800" b="1" spc="-20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disposition.</a:t>
            </a:r>
            <a:endParaRPr sz="1800">
              <a:latin typeface="Trebuchet MS"/>
              <a:cs typeface="Trebuchet MS"/>
            </a:endParaRPr>
          </a:p>
          <a:p>
            <a:pPr marL="1406525" lvl="1" indent="-342900">
              <a:lnSpc>
                <a:spcPct val="100000"/>
              </a:lnSpc>
              <a:buClr>
                <a:srgbClr val="996500"/>
              </a:buClr>
              <a:buFont typeface="Wingdings"/>
              <a:buChar char=""/>
              <a:tabLst>
                <a:tab pos="1406525" algn="l"/>
                <a:tab pos="1407160" algn="l"/>
              </a:tabLst>
            </a:pPr>
            <a:r>
              <a:rPr sz="1800" b="1" spc="-5" dirty="0">
                <a:latin typeface="Trebuchet MS"/>
                <a:cs typeface="Trebuchet MS"/>
              </a:rPr>
              <a:t>OCCMHA Due Process </a:t>
            </a:r>
            <a:r>
              <a:rPr sz="1800" b="1" dirty="0">
                <a:latin typeface="Trebuchet MS"/>
                <a:cs typeface="Trebuchet MS"/>
              </a:rPr>
              <a:t>will </a:t>
            </a:r>
            <a:r>
              <a:rPr sz="1800" b="1" spc="-5" dirty="0">
                <a:latin typeface="Trebuchet MS"/>
                <a:cs typeface="Trebuchet MS"/>
              </a:rPr>
              <a:t>review the</a:t>
            </a:r>
            <a:r>
              <a:rPr sz="1800" b="1" spc="-25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request</a:t>
            </a:r>
            <a:endParaRPr sz="1800">
              <a:latin typeface="Trebuchet MS"/>
              <a:cs typeface="Trebuchet MS"/>
            </a:endParaRPr>
          </a:p>
          <a:p>
            <a:pPr marL="539750" indent="-342900">
              <a:lnSpc>
                <a:spcPts val="1945"/>
              </a:lnSpc>
              <a:buClr>
                <a:srgbClr val="996500"/>
              </a:buClr>
              <a:buFont typeface="Wingdings"/>
              <a:buChar char=""/>
              <a:tabLst>
                <a:tab pos="539750" algn="l"/>
                <a:tab pos="540385" algn="l"/>
              </a:tabLst>
            </a:pPr>
            <a:r>
              <a:rPr sz="1800" b="1" dirty="0">
                <a:latin typeface="Trebuchet MS"/>
                <a:cs typeface="Trebuchet MS"/>
              </a:rPr>
              <a:t>A </a:t>
            </a:r>
            <a:r>
              <a:rPr sz="1800" b="1" spc="-10" dirty="0">
                <a:latin typeface="Trebuchet MS"/>
                <a:cs typeface="Trebuchet MS"/>
              </a:rPr>
              <a:t>letter </a:t>
            </a:r>
            <a:r>
              <a:rPr sz="1800" b="1" dirty="0">
                <a:latin typeface="Trebuchet MS"/>
                <a:cs typeface="Trebuchet MS"/>
              </a:rPr>
              <a:t>will </a:t>
            </a:r>
            <a:r>
              <a:rPr sz="1800" b="1" spc="-5" dirty="0">
                <a:latin typeface="Trebuchet MS"/>
                <a:cs typeface="Trebuchet MS"/>
              </a:rPr>
              <a:t>be </a:t>
            </a:r>
            <a:r>
              <a:rPr sz="1800" b="1" dirty="0">
                <a:latin typeface="Trebuchet MS"/>
                <a:cs typeface="Trebuchet MS"/>
              </a:rPr>
              <a:t>sent </a:t>
            </a:r>
            <a:r>
              <a:rPr sz="1800" b="1" spc="-5" dirty="0">
                <a:latin typeface="Trebuchet MS"/>
                <a:cs typeface="Trebuchet MS"/>
              </a:rPr>
              <a:t>to the Recipient </a:t>
            </a:r>
            <a:r>
              <a:rPr sz="1800" b="1" dirty="0">
                <a:latin typeface="Trebuchet MS"/>
                <a:cs typeface="Trebuchet MS"/>
              </a:rPr>
              <a:t>and TSCS </a:t>
            </a:r>
            <a:r>
              <a:rPr sz="1800" b="1" spc="-5" dirty="0">
                <a:latin typeface="Trebuchet MS"/>
                <a:cs typeface="Trebuchet MS"/>
              </a:rPr>
              <a:t>explaining</a:t>
            </a:r>
            <a:r>
              <a:rPr sz="1800" b="1" spc="-40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the</a:t>
            </a:r>
            <a:endParaRPr sz="1800">
              <a:latin typeface="Trebuchet MS"/>
              <a:cs typeface="Trebuchet MS"/>
            </a:endParaRPr>
          </a:p>
          <a:p>
            <a:pPr marL="343535" algn="ctr">
              <a:lnSpc>
                <a:spcPts val="1945"/>
              </a:lnSpc>
            </a:pPr>
            <a:r>
              <a:rPr sz="1800" b="1" spc="-5" dirty="0">
                <a:latin typeface="Trebuchet MS"/>
                <a:cs typeface="Trebuchet MS"/>
              </a:rPr>
              <a:t>decision made by</a:t>
            </a:r>
            <a:r>
              <a:rPr sz="1800" b="1" spc="5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OCCMHA.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62961" y="812234"/>
            <a:ext cx="668528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Taylor’s </a:t>
            </a:r>
            <a:r>
              <a:rPr dirty="0"/>
              <a:t>Special </a:t>
            </a:r>
            <a:r>
              <a:rPr spc="-5" dirty="0"/>
              <a:t>Care Services,</a:t>
            </a:r>
            <a:r>
              <a:rPr spc="-70" dirty="0"/>
              <a:t> </a:t>
            </a:r>
            <a:r>
              <a:rPr dirty="0"/>
              <a:t>Inc.</a:t>
            </a:r>
          </a:p>
          <a:p>
            <a:pPr marL="309245" marR="302260" algn="ctr">
              <a:lnSpc>
                <a:spcPct val="100000"/>
              </a:lnSpc>
            </a:pPr>
            <a:r>
              <a:rPr dirty="0"/>
              <a:t>Introduction to Recipient</a:t>
            </a:r>
            <a:r>
              <a:rPr spc="-145" dirty="0"/>
              <a:t> </a:t>
            </a:r>
            <a:r>
              <a:rPr spc="-5" dirty="0"/>
              <a:t>Rights  </a:t>
            </a:r>
            <a:r>
              <a:rPr dirty="0">
                <a:solidFill>
                  <a:srgbClr val="000000"/>
                </a:solidFill>
              </a:rPr>
              <a:t>Due</a:t>
            </a:r>
            <a:r>
              <a:rPr spc="-3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Process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36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207764" y="2471730"/>
            <a:ext cx="48710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3265CC"/>
                </a:solidFill>
                <a:latin typeface="Trebuchet MS"/>
                <a:cs typeface="Trebuchet MS"/>
              </a:rPr>
              <a:t>When can a </a:t>
            </a:r>
            <a:r>
              <a:rPr sz="1800" b="1" spc="-5" dirty="0">
                <a:solidFill>
                  <a:srgbClr val="3265CC"/>
                </a:solidFill>
                <a:latin typeface="Trebuchet MS"/>
                <a:cs typeface="Trebuchet MS"/>
              </a:rPr>
              <a:t>person </a:t>
            </a:r>
            <a:r>
              <a:rPr sz="1800" b="1" dirty="0">
                <a:solidFill>
                  <a:srgbClr val="3265CC"/>
                </a:solidFill>
                <a:latin typeface="Trebuchet MS"/>
                <a:cs typeface="Trebuchet MS"/>
              </a:rPr>
              <a:t>ask </a:t>
            </a:r>
            <a:r>
              <a:rPr sz="1800" b="1" spc="-5" dirty="0">
                <a:solidFill>
                  <a:srgbClr val="3265CC"/>
                </a:solidFill>
                <a:latin typeface="Trebuchet MS"/>
                <a:cs typeface="Trebuchet MS"/>
              </a:rPr>
              <a:t>for </a:t>
            </a:r>
            <a:r>
              <a:rPr sz="1800" b="1" dirty="0">
                <a:solidFill>
                  <a:srgbClr val="3265CC"/>
                </a:solidFill>
                <a:latin typeface="Trebuchet MS"/>
                <a:cs typeface="Trebuchet MS"/>
              </a:rPr>
              <a:t>a </a:t>
            </a:r>
            <a:r>
              <a:rPr sz="1800" b="1" spc="-5" dirty="0">
                <a:solidFill>
                  <a:srgbClr val="3265CC"/>
                </a:solidFill>
                <a:latin typeface="Trebuchet MS"/>
                <a:cs typeface="Trebuchet MS"/>
              </a:rPr>
              <a:t>Second</a:t>
            </a:r>
            <a:r>
              <a:rPr sz="1800" b="1" spc="-50" dirty="0">
                <a:solidFill>
                  <a:srgbClr val="3265CC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3265CC"/>
                </a:solidFill>
                <a:latin typeface="Trebuchet MS"/>
                <a:cs typeface="Trebuchet MS"/>
              </a:rPr>
              <a:t>Opinion?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42946" y="3459192"/>
            <a:ext cx="7402830" cy="2055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Clr>
                <a:srgbClr val="996500"/>
              </a:buClr>
              <a:buFont typeface="Wingdings"/>
              <a:buChar char=""/>
              <a:tabLst>
                <a:tab pos="354965" algn="l"/>
                <a:tab pos="355600" algn="l"/>
              </a:tabLst>
            </a:pPr>
            <a:r>
              <a:rPr sz="1800" b="1" i="1" spc="-5" dirty="0">
                <a:latin typeface="Trebuchet MS"/>
                <a:cs typeface="Trebuchet MS"/>
              </a:rPr>
              <a:t>BOTH </a:t>
            </a:r>
            <a:r>
              <a:rPr sz="1800" b="1" spc="-5" dirty="0">
                <a:latin typeface="Trebuchet MS"/>
                <a:cs typeface="Trebuchet MS"/>
              </a:rPr>
              <a:t>Medicaid </a:t>
            </a:r>
            <a:r>
              <a:rPr sz="1800" b="1" dirty="0">
                <a:latin typeface="Trebuchet MS"/>
                <a:cs typeface="Trebuchet MS"/>
              </a:rPr>
              <a:t>and </a:t>
            </a:r>
            <a:r>
              <a:rPr sz="1800" b="1" spc="-5" dirty="0">
                <a:latin typeface="Trebuchet MS"/>
                <a:cs typeface="Trebuchet MS"/>
              </a:rPr>
              <a:t>Non-Medicaid Recipients </a:t>
            </a:r>
            <a:r>
              <a:rPr sz="1800" b="1" dirty="0">
                <a:latin typeface="Trebuchet MS"/>
                <a:cs typeface="Trebuchet MS"/>
              </a:rPr>
              <a:t>can ask </a:t>
            </a:r>
            <a:r>
              <a:rPr sz="1800" b="1" spc="-5" dirty="0">
                <a:latin typeface="Trebuchet MS"/>
                <a:cs typeface="Trebuchet MS"/>
              </a:rPr>
              <a:t>for </a:t>
            </a:r>
            <a:r>
              <a:rPr sz="1800" b="1" dirty="0">
                <a:latin typeface="Trebuchet MS"/>
                <a:cs typeface="Trebuchet MS"/>
              </a:rPr>
              <a:t>a</a:t>
            </a:r>
            <a:r>
              <a:rPr sz="1800" b="1" spc="40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Second</a:t>
            </a:r>
            <a:endParaRPr sz="1800">
              <a:latin typeface="Trebuchet MS"/>
              <a:cs typeface="Trebuchet MS"/>
            </a:endParaRPr>
          </a:p>
          <a:p>
            <a:pPr marL="342265" algn="ctr">
              <a:lnSpc>
                <a:spcPct val="100000"/>
              </a:lnSpc>
            </a:pPr>
            <a:r>
              <a:rPr sz="1800" b="1" spc="-5" dirty="0">
                <a:latin typeface="Trebuchet MS"/>
                <a:cs typeface="Trebuchet MS"/>
              </a:rPr>
              <a:t>Opinion.</a:t>
            </a:r>
            <a:endParaRPr sz="1800">
              <a:latin typeface="Trebuchet MS"/>
              <a:cs typeface="Trebuchet MS"/>
            </a:endParaRPr>
          </a:p>
          <a:p>
            <a:pPr marL="440690" lvl="1" indent="-342900">
              <a:lnSpc>
                <a:spcPct val="100000"/>
              </a:lnSpc>
              <a:spcBef>
                <a:spcPts val="430"/>
              </a:spcBef>
              <a:buClr>
                <a:srgbClr val="996500"/>
              </a:buClr>
              <a:buFont typeface="Wingdings"/>
              <a:buChar char=""/>
              <a:tabLst>
                <a:tab pos="440690" algn="l"/>
                <a:tab pos="441325" algn="l"/>
              </a:tabLst>
            </a:pPr>
            <a:r>
              <a:rPr sz="1800" b="1" spc="-5" dirty="0">
                <a:latin typeface="Trebuchet MS"/>
                <a:cs typeface="Trebuchet MS"/>
              </a:rPr>
              <a:t>Denial </a:t>
            </a:r>
            <a:r>
              <a:rPr sz="1800" b="1" dirty="0">
                <a:latin typeface="Trebuchet MS"/>
                <a:cs typeface="Trebuchet MS"/>
              </a:rPr>
              <a:t>of </a:t>
            </a:r>
            <a:r>
              <a:rPr sz="1800" b="1" spc="-5" dirty="0">
                <a:latin typeface="Trebuchet MS"/>
                <a:cs typeface="Trebuchet MS"/>
              </a:rPr>
              <a:t>Services based </a:t>
            </a:r>
            <a:r>
              <a:rPr sz="1800" b="1" dirty="0">
                <a:latin typeface="Trebuchet MS"/>
                <a:cs typeface="Trebuchet MS"/>
              </a:rPr>
              <a:t>on </a:t>
            </a:r>
            <a:r>
              <a:rPr sz="1800" b="1" spc="-5" dirty="0">
                <a:latin typeface="Trebuchet MS"/>
                <a:cs typeface="Trebuchet MS"/>
              </a:rPr>
              <a:t>eligibility for mental health</a:t>
            </a:r>
            <a:r>
              <a:rPr sz="1800" b="1" spc="15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services</a:t>
            </a:r>
            <a:endParaRPr sz="1800">
              <a:latin typeface="Trebuchet MS"/>
              <a:cs typeface="Trebuchet MS"/>
            </a:endParaRPr>
          </a:p>
          <a:p>
            <a:pPr marL="340995" algn="ctr">
              <a:lnSpc>
                <a:spcPct val="100000"/>
              </a:lnSpc>
            </a:pPr>
            <a:r>
              <a:rPr sz="1800" b="1" dirty="0">
                <a:latin typeface="Trebuchet MS"/>
                <a:cs typeface="Trebuchet MS"/>
              </a:rPr>
              <a:t>~Must </a:t>
            </a:r>
            <a:r>
              <a:rPr sz="1800" b="1" spc="-5" dirty="0">
                <a:latin typeface="Trebuchet MS"/>
                <a:cs typeface="Trebuchet MS"/>
              </a:rPr>
              <a:t>be requested within </a:t>
            </a:r>
            <a:r>
              <a:rPr sz="1800" b="1" dirty="0">
                <a:latin typeface="Trebuchet MS"/>
                <a:cs typeface="Trebuchet MS"/>
              </a:rPr>
              <a:t>5 </a:t>
            </a:r>
            <a:r>
              <a:rPr sz="1800" b="1" spc="-5" dirty="0">
                <a:latin typeface="Trebuchet MS"/>
                <a:cs typeface="Trebuchet MS"/>
              </a:rPr>
              <a:t>days </a:t>
            </a:r>
            <a:r>
              <a:rPr sz="1800" b="1" dirty="0">
                <a:latin typeface="Trebuchet MS"/>
                <a:cs typeface="Trebuchet MS"/>
              </a:rPr>
              <a:t>of </a:t>
            </a:r>
            <a:r>
              <a:rPr sz="1800" b="1" spc="-5" dirty="0">
                <a:latin typeface="Trebuchet MS"/>
                <a:cs typeface="Trebuchet MS"/>
              </a:rPr>
              <a:t>the</a:t>
            </a:r>
            <a:r>
              <a:rPr sz="1800" b="1" spc="-50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denial.</a:t>
            </a:r>
            <a:endParaRPr sz="1800">
              <a:latin typeface="Trebuchet MS"/>
              <a:cs typeface="Trebuchet MS"/>
            </a:endParaRPr>
          </a:p>
          <a:p>
            <a:pPr marL="475615" marR="126364" lvl="2" indent="-313690">
              <a:lnSpc>
                <a:spcPct val="100000"/>
              </a:lnSpc>
              <a:spcBef>
                <a:spcPts val="430"/>
              </a:spcBef>
              <a:buClr>
                <a:srgbClr val="996500"/>
              </a:buClr>
              <a:buFont typeface="Wingdings"/>
              <a:buChar char=""/>
              <a:tabLst>
                <a:tab pos="504825" algn="l"/>
                <a:tab pos="505459" algn="l"/>
              </a:tabLst>
            </a:pPr>
            <a:r>
              <a:rPr dirty="0"/>
              <a:t>	</a:t>
            </a:r>
            <a:r>
              <a:rPr sz="1800" b="1" spc="-5" dirty="0">
                <a:latin typeface="Trebuchet MS"/>
                <a:cs typeface="Trebuchet MS"/>
              </a:rPr>
              <a:t>Denial </a:t>
            </a:r>
            <a:r>
              <a:rPr sz="1800" b="1" dirty="0">
                <a:latin typeface="Trebuchet MS"/>
                <a:cs typeface="Trebuchet MS"/>
              </a:rPr>
              <a:t>of </a:t>
            </a:r>
            <a:r>
              <a:rPr sz="1800" b="1" spc="-5" dirty="0">
                <a:latin typeface="Trebuchet MS"/>
                <a:cs typeface="Trebuchet MS"/>
              </a:rPr>
              <a:t>psychiatric hospitalization </a:t>
            </a:r>
            <a:r>
              <a:rPr sz="1800" b="1" dirty="0">
                <a:latin typeface="Trebuchet MS"/>
                <a:cs typeface="Trebuchet MS"/>
              </a:rPr>
              <a:t>or </a:t>
            </a:r>
            <a:r>
              <a:rPr sz="1800" b="1" spc="-5" dirty="0">
                <a:latin typeface="Trebuchet MS"/>
                <a:cs typeface="Trebuchet MS"/>
              </a:rPr>
              <a:t>denial </a:t>
            </a:r>
            <a:r>
              <a:rPr sz="1800" b="1" dirty="0">
                <a:latin typeface="Trebuchet MS"/>
                <a:cs typeface="Trebuchet MS"/>
              </a:rPr>
              <a:t>of admission </a:t>
            </a:r>
            <a:r>
              <a:rPr sz="1800" b="1" spc="-5" dirty="0">
                <a:latin typeface="Trebuchet MS"/>
                <a:cs typeface="Trebuchet MS"/>
              </a:rPr>
              <a:t>to </a:t>
            </a:r>
            <a:r>
              <a:rPr sz="1800" b="1" dirty="0">
                <a:latin typeface="Trebuchet MS"/>
                <a:cs typeface="Trebuchet MS"/>
              </a:rPr>
              <a:t>a  </a:t>
            </a:r>
            <a:r>
              <a:rPr sz="1800" b="1" spc="-5" dirty="0">
                <a:latin typeface="Trebuchet MS"/>
                <a:cs typeface="Trebuchet MS"/>
              </a:rPr>
              <a:t>state facility for persons with developmental disabilities </a:t>
            </a:r>
            <a:r>
              <a:rPr sz="1800" b="1" dirty="0">
                <a:latin typeface="Trebuchet MS"/>
                <a:cs typeface="Trebuchet MS"/>
              </a:rPr>
              <a:t>~</a:t>
            </a:r>
            <a:r>
              <a:rPr sz="1800" b="1" spc="40" dirty="0">
                <a:latin typeface="Trebuchet MS"/>
                <a:cs typeface="Trebuchet MS"/>
              </a:rPr>
              <a:t> </a:t>
            </a:r>
            <a:r>
              <a:rPr sz="1800" b="1" dirty="0">
                <a:latin typeface="Trebuchet MS"/>
                <a:cs typeface="Trebuchet MS"/>
              </a:rPr>
              <a:t>Must</a:t>
            </a:r>
            <a:endParaRPr sz="1800">
              <a:latin typeface="Trebuchet MS"/>
              <a:cs typeface="Trebuchet MS"/>
            </a:endParaRPr>
          </a:p>
          <a:p>
            <a:pPr marL="342900" algn="ctr">
              <a:lnSpc>
                <a:spcPct val="100000"/>
              </a:lnSpc>
            </a:pPr>
            <a:r>
              <a:rPr sz="1800" b="1" spc="-5" dirty="0">
                <a:latin typeface="Trebuchet MS"/>
                <a:cs typeface="Trebuchet MS"/>
              </a:rPr>
              <a:t>be requested within </a:t>
            </a:r>
            <a:r>
              <a:rPr sz="1800" b="1" dirty="0">
                <a:latin typeface="Trebuchet MS"/>
                <a:cs typeface="Trebuchet MS"/>
              </a:rPr>
              <a:t>24 </a:t>
            </a:r>
            <a:r>
              <a:rPr sz="1800" b="1" spc="-5" dirty="0">
                <a:latin typeface="Trebuchet MS"/>
                <a:cs typeface="Trebuchet MS"/>
              </a:rPr>
              <a:t>hours </a:t>
            </a:r>
            <a:r>
              <a:rPr sz="1800" b="1" dirty="0">
                <a:latin typeface="Trebuchet MS"/>
                <a:cs typeface="Trebuchet MS"/>
              </a:rPr>
              <a:t>of </a:t>
            </a:r>
            <a:r>
              <a:rPr sz="1800" b="1" spc="-5" dirty="0">
                <a:latin typeface="Trebuchet MS"/>
                <a:cs typeface="Trebuchet MS"/>
              </a:rPr>
              <a:t>the</a:t>
            </a:r>
            <a:r>
              <a:rPr sz="1800" b="1" spc="-50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denial.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62961" y="812234"/>
            <a:ext cx="668528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Taylor’s </a:t>
            </a:r>
            <a:r>
              <a:rPr dirty="0"/>
              <a:t>Special </a:t>
            </a:r>
            <a:r>
              <a:rPr spc="-5" dirty="0"/>
              <a:t>Care Services,</a:t>
            </a:r>
            <a:r>
              <a:rPr spc="-70" dirty="0"/>
              <a:t> </a:t>
            </a:r>
            <a:r>
              <a:rPr dirty="0"/>
              <a:t>Inc.</a:t>
            </a:r>
          </a:p>
          <a:p>
            <a:pPr marL="309245" marR="302260" algn="ctr">
              <a:lnSpc>
                <a:spcPct val="100000"/>
              </a:lnSpc>
            </a:pPr>
            <a:r>
              <a:rPr dirty="0"/>
              <a:t>Introduction to Recipient</a:t>
            </a:r>
            <a:r>
              <a:rPr spc="-145" dirty="0"/>
              <a:t> </a:t>
            </a:r>
            <a:r>
              <a:rPr spc="-5" dirty="0"/>
              <a:t>Rights  </a:t>
            </a:r>
            <a:r>
              <a:rPr dirty="0">
                <a:solidFill>
                  <a:srgbClr val="000000"/>
                </a:solidFill>
              </a:rPr>
              <a:t>Due</a:t>
            </a:r>
            <a:r>
              <a:rPr spc="-3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Process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37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121242" y="2471730"/>
            <a:ext cx="7045325" cy="3427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9103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3265CC"/>
                </a:solidFill>
                <a:latin typeface="Trebuchet MS"/>
                <a:cs typeface="Trebuchet MS"/>
              </a:rPr>
              <a:t>The </a:t>
            </a:r>
            <a:r>
              <a:rPr sz="1800" b="1" spc="-5" dirty="0">
                <a:solidFill>
                  <a:srgbClr val="3265CC"/>
                </a:solidFill>
                <a:latin typeface="Trebuchet MS"/>
                <a:cs typeface="Trebuchet MS"/>
              </a:rPr>
              <a:t>Second Opinion</a:t>
            </a:r>
            <a:r>
              <a:rPr sz="1800" b="1" spc="-35" dirty="0">
                <a:solidFill>
                  <a:srgbClr val="3265CC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3265CC"/>
                </a:solidFill>
                <a:latin typeface="Trebuchet MS"/>
                <a:cs typeface="Trebuchet MS"/>
              </a:rPr>
              <a:t>Process….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600">
              <a:latin typeface="Times New Roman"/>
              <a:cs typeface="Times New Roman"/>
            </a:endParaRPr>
          </a:p>
          <a:p>
            <a:pPr marL="619125" marR="267335" indent="-619125">
              <a:lnSpc>
                <a:spcPct val="100000"/>
              </a:lnSpc>
              <a:buClr>
                <a:srgbClr val="996500"/>
              </a:buClr>
              <a:buFont typeface="Wingdings"/>
              <a:buChar char=""/>
              <a:tabLst>
                <a:tab pos="619125" algn="l"/>
                <a:tab pos="619760" algn="l"/>
              </a:tabLst>
            </a:pPr>
            <a:r>
              <a:rPr sz="1800" b="1" spc="-5" dirty="0">
                <a:latin typeface="Trebuchet MS"/>
                <a:cs typeface="Trebuchet MS"/>
              </a:rPr>
              <a:t>An employee </a:t>
            </a:r>
            <a:r>
              <a:rPr sz="1800" b="1" dirty="0">
                <a:latin typeface="Trebuchet MS"/>
                <a:cs typeface="Trebuchet MS"/>
              </a:rPr>
              <a:t>who has </a:t>
            </a:r>
            <a:r>
              <a:rPr sz="1800" b="1" spc="-5" dirty="0">
                <a:latin typeface="Trebuchet MS"/>
                <a:cs typeface="Trebuchet MS"/>
              </a:rPr>
              <a:t>clinical training </a:t>
            </a:r>
            <a:r>
              <a:rPr sz="1800" b="1" dirty="0">
                <a:latin typeface="Trebuchet MS"/>
                <a:cs typeface="Trebuchet MS"/>
              </a:rPr>
              <a:t>may </a:t>
            </a:r>
            <a:r>
              <a:rPr sz="1800" b="1" spc="-5" dirty="0">
                <a:latin typeface="Trebuchet MS"/>
                <a:cs typeface="Trebuchet MS"/>
              </a:rPr>
              <a:t>meet with the  recipient to complete another </a:t>
            </a:r>
            <a:r>
              <a:rPr sz="1800" b="1" dirty="0">
                <a:latin typeface="Trebuchet MS"/>
                <a:cs typeface="Trebuchet MS"/>
              </a:rPr>
              <a:t>assessment.</a:t>
            </a:r>
            <a:endParaRPr sz="180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spcBef>
                <a:spcPts val="434"/>
              </a:spcBef>
              <a:buClr>
                <a:srgbClr val="996500"/>
              </a:buClr>
              <a:buFont typeface="Wingdings"/>
              <a:buChar char=""/>
              <a:tabLst>
                <a:tab pos="354965" algn="l"/>
                <a:tab pos="355600" algn="l"/>
              </a:tabLst>
            </a:pPr>
            <a:r>
              <a:rPr sz="1800" b="1" dirty="0">
                <a:latin typeface="Trebuchet MS"/>
                <a:cs typeface="Trebuchet MS"/>
              </a:rPr>
              <a:t>The </a:t>
            </a:r>
            <a:r>
              <a:rPr sz="1800" b="1" spc="-5" dirty="0">
                <a:latin typeface="Trebuchet MS"/>
                <a:cs typeface="Trebuchet MS"/>
              </a:rPr>
              <a:t>employee </a:t>
            </a:r>
            <a:r>
              <a:rPr sz="1800" b="1" dirty="0">
                <a:latin typeface="Trebuchet MS"/>
                <a:cs typeface="Trebuchet MS"/>
              </a:rPr>
              <a:t>will </a:t>
            </a:r>
            <a:r>
              <a:rPr sz="1800" b="1" spc="-5" dirty="0">
                <a:latin typeface="Trebuchet MS"/>
                <a:cs typeface="Trebuchet MS"/>
              </a:rPr>
              <a:t>either agree </a:t>
            </a:r>
            <a:r>
              <a:rPr sz="1800" b="1" dirty="0">
                <a:latin typeface="Trebuchet MS"/>
                <a:cs typeface="Trebuchet MS"/>
              </a:rPr>
              <a:t>or </a:t>
            </a:r>
            <a:r>
              <a:rPr sz="1800" b="1" spc="-5" dirty="0">
                <a:latin typeface="Trebuchet MS"/>
                <a:cs typeface="Trebuchet MS"/>
              </a:rPr>
              <a:t>disagree with the </a:t>
            </a:r>
            <a:r>
              <a:rPr sz="1800" b="1" dirty="0">
                <a:latin typeface="Trebuchet MS"/>
                <a:cs typeface="Trebuchet MS"/>
              </a:rPr>
              <a:t>TSCS</a:t>
            </a:r>
            <a:r>
              <a:rPr sz="1800" b="1" spc="-10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first</a:t>
            </a:r>
            <a:endParaRPr sz="1800">
              <a:latin typeface="Trebuchet MS"/>
              <a:cs typeface="Trebuchet MS"/>
            </a:endParaRPr>
          </a:p>
          <a:p>
            <a:pPr marL="3211195">
              <a:lnSpc>
                <a:spcPct val="100000"/>
              </a:lnSpc>
            </a:pPr>
            <a:r>
              <a:rPr sz="1800" b="1" spc="-5" dirty="0">
                <a:latin typeface="Trebuchet MS"/>
                <a:cs typeface="Trebuchet MS"/>
              </a:rPr>
              <a:t>decision.</a:t>
            </a:r>
            <a:endParaRPr sz="1800">
              <a:latin typeface="Trebuchet MS"/>
              <a:cs typeface="Trebuchet MS"/>
            </a:endParaRPr>
          </a:p>
          <a:p>
            <a:pPr marL="428625" marR="76835" lvl="1" indent="-428625">
              <a:lnSpc>
                <a:spcPct val="100000"/>
              </a:lnSpc>
              <a:spcBef>
                <a:spcPts val="430"/>
              </a:spcBef>
              <a:buClr>
                <a:srgbClr val="996500"/>
              </a:buClr>
              <a:buFont typeface="Wingdings"/>
              <a:buChar char=""/>
              <a:tabLst>
                <a:tab pos="428625" algn="l"/>
                <a:tab pos="429259" algn="l"/>
              </a:tabLst>
            </a:pPr>
            <a:r>
              <a:rPr sz="1800" b="1" dirty="0">
                <a:latin typeface="Trebuchet MS"/>
                <a:cs typeface="Trebuchet MS"/>
              </a:rPr>
              <a:t>If </a:t>
            </a:r>
            <a:r>
              <a:rPr sz="1800" b="1" spc="-5" dirty="0">
                <a:latin typeface="Trebuchet MS"/>
                <a:cs typeface="Trebuchet MS"/>
              </a:rPr>
              <a:t>overturned, the recipient </a:t>
            </a:r>
            <a:r>
              <a:rPr sz="1800" b="1" dirty="0">
                <a:latin typeface="Trebuchet MS"/>
                <a:cs typeface="Trebuchet MS"/>
              </a:rPr>
              <a:t>will </a:t>
            </a:r>
            <a:r>
              <a:rPr sz="1800" b="1" spc="-5" dirty="0">
                <a:latin typeface="Trebuchet MS"/>
                <a:cs typeface="Trebuchet MS"/>
              </a:rPr>
              <a:t>receive the services </a:t>
            </a:r>
            <a:r>
              <a:rPr sz="1800" b="1" dirty="0">
                <a:latin typeface="Trebuchet MS"/>
                <a:cs typeface="Trebuchet MS"/>
              </a:rPr>
              <a:t>and </a:t>
            </a:r>
            <a:r>
              <a:rPr sz="1800" b="1" spc="-5" dirty="0">
                <a:latin typeface="Trebuchet MS"/>
                <a:cs typeface="Trebuchet MS"/>
              </a:rPr>
              <a:t>the  decision </a:t>
            </a:r>
            <a:r>
              <a:rPr sz="1800" b="1" dirty="0">
                <a:latin typeface="Trebuchet MS"/>
                <a:cs typeface="Trebuchet MS"/>
              </a:rPr>
              <a:t>will </a:t>
            </a:r>
            <a:r>
              <a:rPr sz="1800" b="1" spc="-5" dirty="0">
                <a:latin typeface="Trebuchet MS"/>
                <a:cs typeface="Trebuchet MS"/>
              </a:rPr>
              <a:t>be </a:t>
            </a:r>
            <a:r>
              <a:rPr sz="1800" b="1" dirty="0">
                <a:latin typeface="Trebuchet MS"/>
                <a:cs typeface="Trebuchet MS"/>
              </a:rPr>
              <a:t>sent </a:t>
            </a:r>
            <a:r>
              <a:rPr sz="1800" b="1" spc="-5" dirty="0">
                <a:latin typeface="Trebuchet MS"/>
                <a:cs typeface="Trebuchet MS"/>
              </a:rPr>
              <a:t>to them </a:t>
            </a:r>
            <a:r>
              <a:rPr sz="1800" b="1" dirty="0">
                <a:latin typeface="Trebuchet MS"/>
                <a:cs typeface="Trebuchet MS"/>
              </a:rPr>
              <a:t>in </a:t>
            </a:r>
            <a:r>
              <a:rPr sz="1800" b="1" spc="-5" dirty="0">
                <a:latin typeface="Trebuchet MS"/>
                <a:cs typeface="Trebuchet MS"/>
              </a:rPr>
              <a:t>the</a:t>
            </a:r>
            <a:r>
              <a:rPr sz="1800" b="1" spc="-60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mail.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250">
              <a:latin typeface="Times New Roman"/>
              <a:cs typeface="Times New Roman"/>
            </a:endParaRPr>
          </a:p>
          <a:p>
            <a:pPr marL="1175385" marR="1167765" algn="ctr">
              <a:lnSpc>
                <a:spcPct val="120000"/>
              </a:lnSpc>
            </a:pPr>
            <a:r>
              <a:rPr sz="1800" b="1" i="1" dirty="0">
                <a:latin typeface="Trebuchet MS"/>
                <a:cs typeface="Trebuchet MS"/>
              </a:rPr>
              <a:t>To Request a </a:t>
            </a:r>
            <a:r>
              <a:rPr sz="1800" b="1" i="1" spc="-5" dirty="0">
                <a:latin typeface="Trebuchet MS"/>
                <a:cs typeface="Trebuchet MS"/>
              </a:rPr>
              <a:t>Second Opinion, </a:t>
            </a:r>
            <a:r>
              <a:rPr sz="1800" b="1" i="1" dirty="0">
                <a:latin typeface="Trebuchet MS"/>
                <a:cs typeface="Trebuchet MS"/>
              </a:rPr>
              <a:t>Call</a:t>
            </a:r>
            <a:r>
              <a:rPr sz="1800" b="1" i="1" spc="-130" dirty="0">
                <a:latin typeface="Trebuchet MS"/>
                <a:cs typeface="Trebuchet MS"/>
              </a:rPr>
              <a:t> </a:t>
            </a:r>
            <a:r>
              <a:rPr sz="1800" b="1" i="1" spc="-5" dirty="0">
                <a:latin typeface="Trebuchet MS"/>
                <a:cs typeface="Trebuchet MS"/>
              </a:rPr>
              <a:t>OCCMHA  248-858-1210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62961" y="812234"/>
            <a:ext cx="668528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Taylor’s </a:t>
            </a:r>
            <a:r>
              <a:rPr dirty="0"/>
              <a:t>Special </a:t>
            </a:r>
            <a:r>
              <a:rPr spc="-5" dirty="0"/>
              <a:t>Care Services,</a:t>
            </a:r>
            <a:r>
              <a:rPr spc="-70" dirty="0"/>
              <a:t> </a:t>
            </a:r>
            <a:r>
              <a:rPr dirty="0"/>
              <a:t>Inc.</a:t>
            </a:r>
          </a:p>
          <a:p>
            <a:pPr marL="309245" marR="302260" algn="ctr">
              <a:lnSpc>
                <a:spcPct val="100000"/>
              </a:lnSpc>
            </a:pPr>
            <a:r>
              <a:rPr dirty="0"/>
              <a:t>Introduction to Recipient</a:t>
            </a:r>
            <a:r>
              <a:rPr spc="-145" dirty="0"/>
              <a:t> </a:t>
            </a:r>
            <a:r>
              <a:rPr spc="-5" dirty="0"/>
              <a:t>Rights  </a:t>
            </a:r>
            <a:r>
              <a:rPr dirty="0">
                <a:solidFill>
                  <a:srgbClr val="000000"/>
                </a:solidFill>
              </a:rPr>
              <a:t>Due</a:t>
            </a:r>
            <a:r>
              <a:rPr spc="-3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Process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38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58085">
              <a:lnSpc>
                <a:spcPct val="100000"/>
              </a:lnSpc>
              <a:spcBef>
                <a:spcPts val="100"/>
              </a:spcBef>
            </a:pPr>
            <a:r>
              <a:rPr dirty="0"/>
              <a:t>When can a </a:t>
            </a:r>
            <a:r>
              <a:rPr spc="-5" dirty="0"/>
              <a:t>person </a:t>
            </a:r>
            <a:r>
              <a:rPr dirty="0"/>
              <a:t>ask </a:t>
            </a:r>
            <a:r>
              <a:rPr spc="-5" dirty="0"/>
              <a:t>for </a:t>
            </a:r>
            <a:r>
              <a:rPr dirty="0"/>
              <a:t>a Local</a:t>
            </a:r>
            <a:r>
              <a:rPr spc="-65" dirty="0"/>
              <a:t> </a:t>
            </a:r>
            <a:r>
              <a:rPr spc="-5" dirty="0"/>
              <a:t>Grievance?</a:t>
            </a:r>
          </a:p>
          <a:p>
            <a:pPr marL="1231265">
              <a:lnSpc>
                <a:spcPct val="100000"/>
              </a:lnSpc>
              <a:spcBef>
                <a:spcPts val="30"/>
              </a:spcBef>
            </a:pPr>
            <a:endParaRPr sz="2600">
              <a:latin typeface="Times New Roman"/>
              <a:cs typeface="Times New Roman"/>
            </a:endParaRPr>
          </a:p>
          <a:p>
            <a:pPr marL="1894205" marR="47625" indent="-609600">
              <a:lnSpc>
                <a:spcPct val="100000"/>
              </a:lnSpc>
              <a:buClr>
                <a:srgbClr val="996500"/>
              </a:buClr>
              <a:buFont typeface="Wingdings"/>
              <a:buChar char=""/>
              <a:tabLst>
                <a:tab pos="1628139" algn="l"/>
                <a:tab pos="1628775" algn="l"/>
              </a:tabLst>
            </a:pPr>
            <a:r>
              <a:rPr dirty="0">
                <a:solidFill>
                  <a:srgbClr val="000000"/>
                </a:solidFill>
              </a:rPr>
              <a:t>When a </a:t>
            </a:r>
            <a:r>
              <a:rPr spc="-5" dirty="0">
                <a:solidFill>
                  <a:srgbClr val="000000"/>
                </a:solidFill>
              </a:rPr>
              <a:t>person disagrees with anything about their services that  </a:t>
            </a:r>
            <a:r>
              <a:rPr dirty="0">
                <a:solidFill>
                  <a:srgbClr val="000000"/>
                </a:solidFill>
              </a:rPr>
              <a:t>cannot </a:t>
            </a:r>
            <a:r>
              <a:rPr spc="-5" dirty="0">
                <a:solidFill>
                  <a:srgbClr val="000000"/>
                </a:solidFill>
              </a:rPr>
              <a:t>be appealed </a:t>
            </a:r>
            <a:r>
              <a:rPr dirty="0">
                <a:solidFill>
                  <a:srgbClr val="000000"/>
                </a:solidFill>
              </a:rPr>
              <a:t>and is not a </a:t>
            </a:r>
            <a:r>
              <a:rPr spc="-5" dirty="0">
                <a:solidFill>
                  <a:srgbClr val="000000"/>
                </a:solidFill>
              </a:rPr>
              <a:t>Recipient Rights</a:t>
            </a:r>
            <a:r>
              <a:rPr spc="-40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Complaint</a:t>
            </a:r>
          </a:p>
          <a:p>
            <a:pPr marL="1619885" indent="-342900">
              <a:lnSpc>
                <a:spcPct val="100000"/>
              </a:lnSpc>
              <a:spcBef>
                <a:spcPts val="434"/>
              </a:spcBef>
              <a:buClr>
                <a:srgbClr val="996500"/>
              </a:buClr>
              <a:buFont typeface="Wingdings"/>
              <a:buChar char=""/>
              <a:tabLst>
                <a:tab pos="1620520" algn="l"/>
                <a:tab pos="1621155" algn="l"/>
              </a:tabLst>
            </a:pPr>
            <a:r>
              <a:rPr spc="-5" dirty="0">
                <a:solidFill>
                  <a:srgbClr val="000000"/>
                </a:solidFill>
              </a:rPr>
              <a:t>There </a:t>
            </a:r>
            <a:r>
              <a:rPr dirty="0">
                <a:solidFill>
                  <a:srgbClr val="000000"/>
                </a:solidFill>
              </a:rPr>
              <a:t>is no </a:t>
            </a:r>
            <a:r>
              <a:rPr spc="-5" dirty="0">
                <a:solidFill>
                  <a:srgbClr val="000000"/>
                </a:solidFill>
              </a:rPr>
              <a:t>time limit, but waiting </a:t>
            </a:r>
            <a:r>
              <a:rPr dirty="0">
                <a:solidFill>
                  <a:srgbClr val="000000"/>
                </a:solidFill>
              </a:rPr>
              <a:t>can </a:t>
            </a:r>
            <a:r>
              <a:rPr spc="-5" dirty="0">
                <a:solidFill>
                  <a:srgbClr val="000000"/>
                </a:solidFill>
              </a:rPr>
              <a:t>make </a:t>
            </a:r>
            <a:r>
              <a:rPr dirty="0">
                <a:solidFill>
                  <a:srgbClr val="000000"/>
                </a:solidFill>
              </a:rPr>
              <a:t>it </a:t>
            </a:r>
            <a:r>
              <a:rPr spc="-5" dirty="0">
                <a:solidFill>
                  <a:srgbClr val="000000"/>
                </a:solidFill>
              </a:rPr>
              <a:t>harder to</a:t>
            </a:r>
            <a:r>
              <a:rPr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resolve</a:t>
            </a:r>
          </a:p>
          <a:p>
            <a:pPr marL="4553585">
              <a:lnSpc>
                <a:spcPct val="100000"/>
              </a:lnSpc>
            </a:pPr>
            <a:r>
              <a:rPr spc="-5" dirty="0">
                <a:solidFill>
                  <a:srgbClr val="000000"/>
                </a:solidFill>
              </a:rPr>
              <a:t>the</a:t>
            </a:r>
            <a:r>
              <a:rPr spc="-1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issue.</a:t>
            </a:r>
          </a:p>
          <a:p>
            <a:pPr marL="1231265">
              <a:lnSpc>
                <a:spcPct val="100000"/>
              </a:lnSpc>
              <a:spcBef>
                <a:spcPts val="30"/>
              </a:spcBef>
            </a:pPr>
            <a:endParaRPr sz="2600">
              <a:latin typeface="Times New Roman"/>
              <a:cs typeface="Times New Roman"/>
            </a:endParaRPr>
          </a:p>
          <a:p>
            <a:pPr marL="2685415" marR="5080" indent="-1441450">
              <a:lnSpc>
                <a:spcPct val="100000"/>
              </a:lnSpc>
              <a:buClr>
                <a:srgbClr val="996500"/>
              </a:buClr>
              <a:buFont typeface="Wingdings"/>
              <a:buChar char=""/>
              <a:tabLst>
                <a:tab pos="1586865" algn="l"/>
                <a:tab pos="1587500" algn="l"/>
              </a:tabLst>
            </a:pPr>
            <a:r>
              <a:rPr dirty="0">
                <a:solidFill>
                  <a:srgbClr val="000000"/>
                </a:solidFill>
              </a:rPr>
              <a:t>To </a:t>
            </a:r>
            <a:r>
              <a:rPr spc="-5" dirty="0">
                <a:solidFill>
                  <a:srgbClr val="000000"/>
                </a:solidFill>
              </a:rPr>
              <a:t>talk to </a:t>
            </a:r>
            <a:r>
              <a:rPr dirty="0">
                <a:solidFill>
                  <a:srgbClr val="000000"/>
                </a:solidFill>
              </a:rPr>
              <a:t>someone </a:t>
            </a:r>
            <a:r>
              <a:rPr spc="-5" dirty="0">
                <a:solidFill>
                  <a:srgbClr val="000000"/>
                </a:solidFill>
              </a:rPr>
              <a:t>about this process </a:t>
            </a:r>
            <a:r>
              <a:rPr dirty="0">
                <a:solidFill>
                  <a:srgbClr val="000000"/>
                </a:solidFill>
              </a:rPr>
              <a:t>it should </a:t>
            </a:r>
            <a:r>
              <a:rPr spc="-5" dirty="0">
                <a:solidFill>
                  <a:srgbClr val="000000"/>
                </a:solidFill>
              </a:rPr>
              <a:t>be </a:t>
            </a:r>
            <a:r>
              <a:rPr dirty="0">
                <a:solidFill>
                  <a:srgbClr val="000000"/>
                </a:solidFill>
              </a:rPr>
              <a:t>discussed </a:t>
            </a:r>
            <a:r>
              <a:rPr spc="-5" dirty="0">
                <a:solidFill>
                  <a:srgbClr val="000000"/>
                </a:solidFill>
              </a:rPr>
              <a:t>first  with the </a:t>
            </a:r>
            <a:r>
              <a:rPr dirty="0">
                <a:solidFill>
                  <a:srgbClr val="000000"/>
                </a:solidFill>
              </a:rPr>
              <a:t>TSCS </a:t>
            </a:r>
            <a:r>
              <a:rPr spc="-5" dirty="0">
                <a:solidFill>
                  <a:srgbClr val="000000"/>
                </a:solidFill>
              </a:rPr>
              <a:t>worker, </a:t>
            </a:r>
            <a:r>
              <a:rPr dirty="0">
                <a:solidFill>
                  <a:srgbClr val="000000"/>
                </a:solidFill>
              </a:rPr>
              <a:t>or his/her</a:t>
            </a:r>
            <a:r>
              <a:rPr spc="-45" dirty="0">
                <a:solidFill>
                  <a:srgbClr val="000000"/>
                </a:solidFill>
              </a:rPr>
              <a:t> </a:t>
            </a:r>
            <a:r>
              <a:rPr spc="-5" dirty="0">
                <a:solidFill>
                  <a:srgbClr val="000000"/>
                </a:solidFill>
              </a:rPr>
              <a:t>supervisor.</a:t>
            </a:r>
          </a:p>
          <a:p>
            <a:pPr marL="4041775" marR="949325" lvl="1" indent="-1854835">
              <a:lnSpc>
                <a:spcPct val="120000"/>
              </a:lnSpc>
              <a:buClr>
                <a:srgbClr val="996500"/>
              </a:buClr>
              <a:buFont typeface="Wingdings"/>
              <a:buChar char=""/>
              <a:tabLst>
                <a:tab pos="2530475" algn="l"/>
                <a:tab pos="2531110" algn="l"/>
              </a:tabLst>
            </a:pPr>
            <a:r>
              <a:rPr sz="1800" b="1" spc="-5" dirty="0">
                <a:latin typeface="Trebuchet MS"/>
                <a:cs typeface="Trebuchet MS"/>
              </a:rPr>
              <a:t>OCCMHA </a:t>
            </a:r>
            <a:r>
              <a:rPr sz="1800" b="1" dirty="0">
                <a:latin typeface="Trebuchet MS"/>
                <a:cs typeface="Trebuchet MS"/>
              </a:rPr>
              <a:t>is also </a:t>
            </a:r>
            <a:r>
              <a:rPr sz="1800" b="1" spc="-5" dirty="0">
                <a:latin typeface="Trebuchet MS"/>
                <a:cs typeface="Trebuchet MS"/>
              </a:rPr>
              <a:t>available to </a:t>
            </a:r>
            <a:r>
              <a:rPr sz="1800" b="1" dirty="0">
                <a:latin typeface="Trebuchet MS"/>
                <a:cs typeface="Trebuchet MS"/>
              </a:rPr>
              <a:t>discuss </a:t>
            </a:r>
            <a:r>
              <a:rPr sz="1800" b="1" spc="-5" dirty="0">
                <a:latin typeface="Trebuchet MS"/>
                <a:cs typeface="Trebuchet MS"/>
              </a:rPr>
              <a:t>this process  1-800-341-2003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62961" y="812234"/>
            <a:ext cx="668528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Taylor’s </a:t>
            </a:r>
            <a:r>
              <a:rPr dirty="0"/>
              <a:t>Special </a:t>
            </a:r>
            <a:r>
              <a:rPr spc="-5" dirty="0"/>
              <a:t>Care Services,</a:t>
            </a:r>
            <a:r>
              <a:rPr spc="-70" dirty="0"/>
              <a:t> </a:t>
            </a:r>
            <a:r>
              <a:rPr dirty="0"/>
              <a:t>Inc.</a:t>
            </a:r>
          </a:p>
          <a:p>
            <a:pPr marL="309245" marR="302260" algn="ctr">
              <a:lnSpc>
                <a:spcPct val="100000"/>
              </a:lnSpc>
            </a:pPr>
            <a:r>
              <a:rPr dirty="0"/>
              <a:t>Introduction to Recipient</a:t>
            </a:r>
            <a:r>
              <a:rPr spc="-145" dirty="0"/>
              <a:t> </a:t>
            </a:r>
            <a:r>
              <a:rPr spc="-5" dirty="0"/>
              <a:t>Rights  </a:t>
            </a:r>
            <a:r>
              <a:rPr dirty="0">
                <a:solidFill>
                  <a:srgbClr val="000000"/>
                </a:solidFill>
              </a:rPr>
              <a:t>Due</a:t>
            </a:r>
            <a:r>
              <a:rPr spc="-30" dirty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Process</a:t>
            </a:r>
          </a:p>
        </p:txBody>
      </p:sp>
      <p:sp>
        <p:nvSpPr>
          <p:cNvPr id="3" name="object 3"/>
          <p:cNvSpPr/>
          <p:nvPr/>
        </p:nvSpPr>
        <p:spPr>
          <a:xfrm>
            <a:off x="2733585" y="3473918"/>
            <a:ext cx="165100" cy="200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044709" y="2439728"/>
            <a:ext cx="5695315" cy="4288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35280" algn="ctr">
              <a:lnSpc>
                <a:spcPct val="100000"/>
              </a:lnSpc>
              <a:spcBef>
                <a:spcPts val="100"/>
              </a:spcBef>
            </a:pPr>
            <a:r>
              <a:rPr sz="2000" b="1" i="1" spc="-5" dirty="0">
                <a:solidFill>
                  <a:srgbClr val="3265CC"/>
                </a:solidFill>
                <a:latin typeface="Trebuchet MS"/>
                <a:cs typeface="Trebuchet MS"/>
              </a:rPr>
              <a:t>Questions?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450">
              <a:latin typeface="Times New Roman"/>
              <a:cs typeface="Times New Roman"/>
            </a:endParaRPr>
          </a:p>
          <a:p>
            <a:pPr marR="337185" algn="ctr">
              <a:lnSpc>
                <a:spcPct val="100000"/>
              </a:lnSpc>
            </a:pPr>
            <a:r>
              <a:rPr sz="1800" b="1" dirty="0">
                <a:latin typeface="Trebuchet MS"/>
                <a:cs typeface="Trebuchet MS"/>
              </a:rPr>
              <a:t>TSCS</a:t>
            </a:r>
            <a:r>
              <a:rPr sz="1800" b="1" spc="-20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Worker/Supervisor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800" b="1" spc="-5" dirty="0">
                <a:latin typeface="Trebuchet MS"/>
                <a:cs typeface="Trebuchet MS"/>
              </a:rPr>
              <a:t>all </a:t>
            </a:r>
            <a:r>
              <a:rPr sz="1800" b="1" dirty="0">
                <a:latin typeface="Trebuchet MS"/>
                <a:cs typeface="Trebuchet MS"/>
              </a:rPr>
              <a:t>concerns/issues should </a:t>
            </a:r>
            <a:r>
              <a:rPr sz="1800" b="1" spc="-5" dirty="0">
                <a:latin typeface="Trebuchet MS"/>
                <a:cs typeface="Trebuchet MS"/>
              </a:rPr>
              <a:t>be addressed to them</a:t>
            </a:r>
            <a:r>
              <a:rPr sz="1800" b="1" spc="-80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first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250">
              <a:latin typeface="Times New Roman"/>
              <a:cs typeface="Times New Roman"/>
            </a:endParaRPr>
          </a:p>
          <a:p>
            <a:pPr marR="337820" algn="ctr">
              <a:lnSpc>
                <a:spcPct val="100000"/>
              </a:lnSpc>
            </a:pPr>
            <a:r>
              <a:rPr sz="1800" b="1" spc="-5" dirty="0">
                <a:latin typeface="Trebuchet MS"/>
                <a:cs typeface="Trebuchet MS"/>
              </a:rPr>
              <a:t>OCCMHA Due</a:t>
            </a:r>
            <a:r>
              <a:rPr sz="1800" b="1" spc="-35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Process</a:t>
            </a:r>
            <a:endParaRPr sz="1800">
              <a:latin typeface="Trebuchet MS"/>
              <a:cs typeface="Trebuchet MS"/>
            </a:endParaRPr>
          </a:p>
          <a:p>
            <a:pPr marR="335915" algn="ctr">
              <a:lnSpc>
                <a:spcPct val="100000"/>
              </a:lnSpc>
              <a:spcBef>
                <a:spcPts val="215"/>
              </a:spcBef>
            </a:pPr>
            <a:r>
              <a:rPr sz="1800" b="1" i="1" spc="-5" dirty="0">
                <a:latin typeface="Trebuchet MS"/>
                <a:cs typeface="Trebuchet MS"/>
              </a:rPr>
              <a:t>248-858-1262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250">
              <a:latin typeface="Times New Roman"/>
              <a:cs typeface="Times New Roman"/>
            </a:endParaRPr>
          </a:p>
          <a:p>
            <a:pPr marR="335915" algn="ctr">
              <a:lnSpc>
                <a:spcPct val="100000"/>
              </a:lnSpc>
            </a:pPr>
            <a:r>
              <a:rPr sz="1800" b="1" spc="-5" dirty="0">
                <a:latin typeface="Trebuchet MS"/>
                <a:cs typeface="Trebuchet MS"/>
              </a:rPr>
              <a:t>OCCMHA Customer</a:t>
            </a:r>
            <a:r>
              <a:rPr sz="1800" b="1" spc="-50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Service</a:t>
            </a:r>
            <a:endParaRPr sz="1800">
              <a:latin typeface="Trebuchet MS"/>
              <a:cs typeface="Trebuchet MS"/>
            </a:endParaRPr>
          </a:p>
          <a:p>
            <a:pPr marR="334645" algn="ctr">
              <a:lnSpc>
                <a:spcPct val="100000"/>
              </a:lnSpc>
              <a:spcBef>
                <a:spcPts val="215"/>
              </a:spcBef>
            </a:pPr>
            <a:r>
              <a:rPr sz="1800" b="1" i="1" spc="-5" dirty="0">
                <a:latin typeface="Trebuchet MS"/>
                <a:cs typeface="Trebuchet MS"/>
              </a:rPr>
              <a:t>1-800-341-2003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250">
              <a:latin typeface="Times New Roman"/>
              <a:cs typeface="Times New Roman"/>
            </a:endParaRPr>
          </a:p>
          <a:p>
            <a:pPr marR="337820" algn="ctr">
              <a:lnSpc>
                <a:spcPct val="100000"/>
              </a:lnSpc>
            </a:pPr>
            <a:r>
              <a:rPr sz="1800" b="1" spc="-5" dirty="0">
                <a:latin typeface="Trebuchet MS"/>
                <a:cs typeface="Trebuchet MS"/>
              </a:rPr>
              <a:t>Recipient</a:t>
            </a:r>
            <a:r>
              <a:rPr sz="1800" b="1" spc="-65" dirty="0">
                <a:latin typeface="Trebuchet MS"/>
                <a:cs typeface="Trebuchet MS"/>
              </a:rPr>
              <a:t> </a:t>
            </a:r>
            <a:r>
              <a:rPr sz="1800" b="1" spc="-5" dirty="0">
                <a:latin typeface="Trebuchet MS"/>
                <a:cs typeface="Trebuchet MS"/>
              </a:rPr>
              <a:t>Rights</a:t>
            </a:r>
            <a:endParaRPr sz="1800">
              <a:latin typeface="Trebuchet MS"/>
              <a:cs typeface="Trebuchet MS"/>
            </a:endParaRPr>
          </a:p>
          <a:p>
            <a:pPr marR="334645" algn="ctr">
              <a:lnSpc>
                <a:spcPct val="100000"/>
              </a:lnSpc>
              <a:spcBef>
                <a:spcPts val="215"/>
              </a:spcBef>
            </a:pPr>
            <a:r>
              <a:rPr sz="1800" b="1" i="1" spc="-5" dirty="0">
                <a:latin typeface="Trebuchet MS"/>
                <a:cs typeface="Trebuchet MS"/>
              </a:rPr>
              <a:t>1-877-552-8774</a:t>
            </a:r>
            <a:endParaRPr sz="1800">
              <a:latin typeface="Trebuchet MS"/>
              <a:cs typeface="Trebuchet MS"/>
            </a:endParaRPr>
          </a:p>
          <a:p>
            <a:pPr marR="335915" algn="ctr">
              <a:lnSpc>
                <a:spcPct val="100000"/>
              </a:lnSpc>
              <a:spcBef>
                <a:spcPts val="215"/>
              </a:spcBef>
            </a:pPr>
            <a:r>
              <a:rPr sz="1800" b="1" i="1" dirty="0">
                <a:latin typeface="Trebuchet MS"/>
                <a:cs typeface="Trebuchet MS"/>
              </a:rPr>
              <a:t>TTY</a:t>
            </a:r>
            <a:r>
              <a:rPr sz="1800" b="1" i="1" spc="-15" dirty="0">
                <a:latin typeface="Trebuchet MS"/>
                <a:cs typeface="Trebuchet MS"/>
              </a:rPr>
              <a:t> </a:t>
            </a:r>
            <a:r>
              <a:rPr sz="1800" b="1" i="1" spc="-5" dirty="0">
                <a:latin typeface="Trebuchet MS"/>
                <a:cs typeface="Trebuchet MS"/>
              </a:rPr>
              <a:t>1-800-552-8774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dirty="0"/>
              <a:t>39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62961" y="903664"/>
            <a:ext cx="6685280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Taylor’s </a:t>
            </a:r>
            <a:r>
              <a:rPr dirty="0"/>
              <a:t>Special </a:t>
            </a:r>
            <a:r>
              <a:rPr spc="-5" dirty="0"/>
              <a:t>Care Services,</a:t>
            </a:r>
            <a:r>
              <a:rPr spc="-70" dirty="0"/>
              <a:t> </a:t>
            </a:r>
            <a:r>
              <a:rPr dirty="0"/>
              <a:t>Inc.</a:t>
            </a:r>
          </a:p>
          <a:p>
            <a:pPr algn="ctr">
              <a:lnSpc>
                <a:spcPct val="100000"/>
              </a:lnSpc>
            </a:pPr>
            <a:r>
              <a:rPr dirty="0"/>
              <a:t>Introduction to Recipient</a:t>
            </a:r>
            <a:r>
              <a:rPr spc="-114" dirty="0"/>
              <a:t> </a:t>
            </a:r>
            <a:r>
              <a:rPr spc="-5" dirty="0"/>
              <a:t>Rights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398745" y="6757982"/>
            <a:ext cx="140335" cy="222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sz="1400" dirty="0">
                <a:latin typeface="Times New Roman"/>
                <a:cs typeface="Times New Roman"/>
              </a:rPr>
              <a:t>4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61603" y="2257483"/>
            <a:ext cx="7686040" cy="302768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575"/>
              </a:spcBef>
              <a:buClr>
                <a:srgbClr val="996500"/>
              </a:buClr>
              <a:buFont typeface="Wingdings"/>
              <a:buChar char=""/>
              <a:tabLst>
                <a:tab pos="354965" algn="l"/>
                <a:tab pos="355600" algn="l"/>
              </a:tabLst>
            </a:pPr>
            <a:r>
              <a:rPr sz="2000" b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What is a</a:t>
            </a:r>
            <a:r>
              <a:rPr sz="2000" b="1" u="heavy" spc="-6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b="1" i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Right</a:t>
            </a:r>
            <a:r>
              <a:rPr sz="2000" b="1" dirty="0">
                <a:latin typeface="Trebuchet MS"/>
                <a:cs typeface="Trebuchet MS"/>
              </a:rPr>
              <a:t>?</a:t>
            </a:r>
            <a:endParaRPr sz="2000">
              <a:latin typeface="Trebuchet MS"/>
              <a:cs typeface="Trebuchet MS"/>
            </a:endParaRPr>
          </a:p>
          <a:p>
            <a:pPr marL="756285" marR="5080" indent="-287020">
              <a:lnSpc>
                <a:spcPct val="100000"/>
              </a:lnSpc>
              <a:spcBef>
                <a:spcPts val="480"/>
              </a:spcBef>
            </a:pPr>
            <a:r>
              <a:rPr sz="2000" b="1" dirty="0">
                <a:latin typeface="Trebuchet MS"/>
                <a:cs typeface="Trebuchet MS"/>
              </a:rPr>
              <a:t>“That which a person is </a:t>
            </a:r>
            <a:r>
              <a:rPr sz="2000" b="1" spc="-5" dirty="0">
                <a:latin typeface="Trebuchet MS"/>
                <a:cs typeface="Trebuchet MS"/>
              </a:rPr>
              <a:t>entitled to </a:t>
            </a:r>
            <a:r>
              <a:rPr sz="2000" b="1" dirty="0">
                <a:latin typeface="Trebuchet MS"/>
                <a:cs typeface="Trebuchet MS"/>
              </a:rPr>
              <a:t>have, </a:t>
            </a:r>
            <a:r>
              <a:rPr sz="2000" b="1" spc="-5" dirty="0">
                <a:latin typeface="Trebuchet MS"/>
                <a:cs typeface="Trebuchet MS"/>
              </a:rPr>
              <a:t>to </a:t>
            </a:r>
            <a:r>
              <a:rPr sz="2000" b="1" dirty="0">
                <a:latin typeface="Trebuchet MS"/>
                <a:cs typeface="Trebuchet MS"/>
              </a:rPr>
              <a:t>do, or </a:t>
            </a:r>
            <a:r>
              <a:rPr sz="2000" b="1" spc="-5" dirty="0">
                <a:latin typeface="Trebuchet MS"/>
                <a:cs typeface="Trebuchet MS"/>
              </a:rPr>
              <a:t>to  receive </a:t>
            </a:r>
            <a:r>
              <a:rPr sz="2000" b="1" dirty="0">
                <a:latin typeface="Trebuchet MS"/>
                <a:cs typeface="Trebuchet MS"/>
              </a:rPr>
              <a:t>from others, within the limits </a:t>
            </a:r>
            <a:r>
              <a:rPr sz="2000" b="1" spc="-5" dirty="0">
                <a:latin typeface="Trebuchet MS"/>
                <a:cs typeface="Trebuchet MS"/>
              </a:rPr>
              <a:t>prescribed </a:t>
            </a:r>
            <a:r>
              <a:rPr sz="2000" b="1" dirty="0">
                <a:latin typeface="Trebuchet MS"/>
                <a:cs typeface="Trebuchet MS"/>
              </a:rPr>
              <a:t>by</a:t>
            </a:r>
            <a:r>
              <a:rPr sz="2000" b="1" spc="-114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law.”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95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buClr>
                <a:srgbClr val="996500"/>
              </a:buClr>
              <a:buFont typeface="Wingdings"/>
              <a:buChar char=""/>
              <a:tabLst>
                <a:tab pos="354965" algn="l"/>
                <a:tab pos="355600" algn="l"/>
              </a:tabLst>
            </a:pPr>
            <a:r>
              <a:rPr sz="2000" b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What is the </a:t>
            </a:r>
            <a:r>
              <a:rPr sz="2000" b="1" i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Mental Health</a:t>
            </a:r>
            <a:r>
              <a:rPr sz="2000" b="1" i="1" u="heavy" spc="-7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b="1" i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Code</a:t>
            </a:r>
            <a:endParaRPr sz="2000">
              <a:latin typeface="Trebuchet MS"/>
              <a:cs typeface="Trebuchet MS"/>
            </a:endParaRPr>
          </a:p>
          <a:p>
            <a:pPr marL="354965">
              <a:lnSpc>
                <a:spcPct val="100000"/>
              </a:lnSpc>
              <a:spcBef>
                <a:spcPts val="480"/>
              </a:spcBef>
            </a:pP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(Act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258 of</a:t>
            </a:r>
            <a:r>
              <a:rPr sz="2000" b="1" u="heavy" spc="-2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1974)?</a:t>
            </a:r>
            <a:endParaRPr sz="2000">
              <a:latin typeface="Trebuchet MS"/>
              <a:cs typeface="Trebuchet MS"/>
            </a:endParaRPr>
          </a:p>
          <a:p>
            <a:pPr marL="756285" marR="513080">
              <a:lnSpc>
                <a:spcPct val="100000"/>
              </a:lnSpc>
              <a:spcBef>
                <a:spcPts val="480"/>
              </a:spcBef>
            </a:pPr>
            <a:r>
              <a:rPr sz="2000" b="1" spc="-5" dirty="0">
                <a:latin typeface="Trebuchet MS"/>
                <a:cs typeface="Trebuchet MS"/>
              </a:rPr>
              <a:t>Is </a:t>
            </a:r>
            <a:r>
              <a:rPr sz="2000" b="1" dirty="0">
                <a:latin typeface="Trebuchet MS"/>
                <a:cs typeface="Trebuchet MS"/>
              </a:rPr>
              <a:t>a compilation of laws and rights set forth </a:t>
            </a:r>
            <a:r>
              <a:rPr sz="2000" b="1" spc="-5" dirty="0">
                <a:latin typeface="Trebuchet MS"/>
                <a:cs typeface="Trebuchet MS"/>
              </a:rPr>
              <a:t>to</a:t>
            </a:r>
            <a:r>
              <a:rPr sz="2000" b="1" spc="-155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protect  </a:t>
            </a:r>
            <a:r>
              <a:rPr sz="2000" b="1" dirty="0">
                <a:latin typeface="Trebuchet MS"/>
                <a:cs typeface="Trebuchet MS"/>
              </a:rPr>
              <a:t>those people </a:t>
            </a:r>
            <a:r>
              <a:rPr sz="2000" b="1" spc="5" dirty="0">
                <a:latin typeface="Trebuchet MS"/>
                <a:cs typeface="Trebuchet MS"/>
              </a:rPr>
              <a:t>receiving </a:t>
            </a:r>
            <a:r>
              <a:rPr sz="2000" b="1" spc="-5" dirty="0">
                <a:latin typeface="Trebuchet MS"/>
                <a:cs typeface="Trebuchet MS"/>
              </a:rPr>
              <a:t>public </a:t>
            </a:r>
            <a:r>
              <a:rPr sz="2000" b="1" dirty="0">
                <a:latin typeface="Trebuchet MS"/>
                <a:cs typeface="Trebuchet MS"/>
              </a:rPr>
              <a:t>mental health</a:t>
            </a:r>
            <a:r>
              <a:rPr sz="2000" b="1" spc="-130" dirty="0">
                <a:latin typeface="Trebuchet MS"/>
                <a:cs typeface="Trebuchet MS"/>
              </a:rPr>
              <a:t> </a:t>
            </a:r>
            <a:r>
              <a:rPr sz="2000" b="1" spc="5" dirty="0">
                <a:latin typeface="Trebuchet MS"/>
                <a:cs typeface="Trebuchet MS"/>
              </a:rPr>
              <a:t>services.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29326" y="559268"/>
            <a:ext cx="224853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Times New Roman"/>
                <a:cs typeface="Times New Roman"/>
              </a:rPr>
              <a:t>Sample</a:t>
            </a:r>
            <a:r>
              <a:rPr spc="-80" dirty="0">
                <a:latin typeface="Times New Roman"/>
                <a:cs typeface="Times New Roman"/>
              </a:rPr>
              <a:t> </a:t>
            </a:r>
            <a:r>
              <a:rPr spc="-5" dirty="0">
                <a:latin typeface="Times New Roman"/>
                <a:cs typeface="Times New Roman"/>
              </a:rPr>
              <a:t>Quiz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13990" y="1024051"/>
            <a:ext cx="7425690" cy="6242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236854" algn="l"/>
              </a:tabLst>
            </a:pPr>
            <a:r>
              <a:rPr sz="1400" b="1" dirty="0">
                <a:latin typeface="Trebuchet MS"/>
                <a:cs typeface="Trebuchet MS"/>
              </a:rPr>
              <a:t>All </a:t>
            </a:r>
            <a:r>
              <a:rPr sz="1400" b="1" spc="-5" dirty="0">
                <a:latin typeface="Trebuchet MS"/>
                <a:cs typeface="Trebuchet MS"/>
              </a:rPr>
              <a:t>employees, volunteers and interns then, are required to have an Annual Update of  the Recipient Rights training that </a:t>
            </a:r>
            <a:r>
              <a:rPr sz="1400" b="1" dirty="0">
                <a:latin typeface="Trebuchet MS"/>
                <a:cs typeface="Trebuchet MS"/>
              </a:rPr>
              <a:t>is </a:t>
            </a:r>
            <a:r>
              <a:rPr sz="1400" b="1" spc="-5" dirty="0">
                <a:latin typeface="Trebuchet MS"/>
                <a:cs typeface="Trebuchet MS"/>
              </a:rPr>
              <a:t>found </a:t>
            </a:r>
            <a:r>
              <a:rPr sz="1400" b="1" dirty="0">
                <a:latin typeface="Trebuchet MS"/>
                <a:cs typeface="Trebuchet MS"/>
              </a:rPr>
              <a:t>in </a:t>
            </a:r>
            <a:r>
              <a:rPr sz="1400" b="1" spc="-5" dirty="0">
                <a:latin typeface="Trebuchet MS"/>
                <a:cs typeface="Trebuchet MS"/>
              </a:rPr>
              <a:t>the training section of </a:t>
            </a:r>
            <a:r>
              <a:rPr sz="1400" b="1" dirty="0">
                <a:latin typeface="Trebuchet MS"/>
                <a:cs typeface="Trebuchet MS"/>
              </a:rPr>
              <a:t>OCCMHA</a:t>
            </a:r>
            <a:r>
              <a:rPr sz="1400" b="1" spc="-90" dirty="0">
                <a:latin typeface="Trebuchet MS"/>
                <a:cs typeface="Trebuchet MS"/>
              </a:rPr>
              <a:t> </a:t>
            </a:r>
            <a:r>
              <a:rPr sz="1400" b="1" spc="-5" dirty="0">
                <a:latin typeface="Trebuchet MS"/>
                <a:cs typeface="Trebuchet MS"/>
              </a:rPr>
              <a:t>website.</a:t>
            </a:r>
            <a:endParaRPr sz="1400">
              <a:latin typeface="Trebuchet MS"/>
              <a:cs typeface="Trebuchet MS"/>
            </a:endParaRPr>
          </a:p>
          <a:p>
            <a:pPr marL="1840864">
              <a:lnSpc>
                <a:spcPct val="100000"/>
              </a:lnSpc>
              <a:spcBef>
                <a:spcPts val="340"/>
              </a:spcBef>
              <a:tabLst>
                <a:tab pos="3669665" algn="l"/>
              </a:tabLst>
            </a:pPr>
            <a:r>
              <a:rPr sz="1400" b="1" spc="-5" dirty="0">
                <a:latin typeface="Trebuchet MS"/>
                <a:cs typeface="Trebuchet MS"/>
              </a:rPr>
              <a:t>TRUE	</a:t>
            </a:r>
            <a:r>
              <a:rPr sz="1400" b="1" dirty="0">
                <a:latin typeface="Trebuchet MS"/>
                <a:cs typeface="Trebuchet MS"/>
              </a:rPr>
              <a:t>FALSE</a:t>
            </a:r>
            <a:endParaRPr sz="1400">
              <a:latin typeface="Trebuchet MS"/>
              <a:cs typeface="Trebuchet MS"/>
            </a:endParaRPr>
          </a:p>
          <a:p>
            <a:pPr marL="12700" marR="99060">
              <a:lnSpc>
                <a:spcPct val="100000"/>
              </a:lnSpc>
              <a:spcBef>
                <a:spcPts val="335"/>
              </a:spcBef>
              <a:buAutoNum type="arabicPeriod" startAt="2"/>
              <a:tabLst>
                <a:tab pos="236854" algn="l"/>
              </a:tabLst>
            </a:pPr>
            <a:r>
              <a:rPr sz="1400" b="1" dirty="0">
                <a:latin typeface="Trebuchet MS"/>
                <a:cs typeface="Trebuchet MS"/>
              </a:rPr>
              <a:t>OCCMHA </a:t>
            </a:r>
            <a:r>
              <a:rPr sz="1400" b="1" spc="-5" dirty="0">
                <a:latin typeface="Trebuchet MS"/>
                <a:cs typeface="Trebuchet MS"/>
              </a:rPr>
              <a:t>Office of Recipient Rights (ORR) </a:t>
            </a:r>
            <a:r>
              <a:rPr sz="1400" b="1" dirty="0">
                <a:latin typeface="Trebuchet MS"/>
                <a:cs typeface="Trebuchet MS"/>
              </a:rPr>
              <a:t>is </a:t>
            </a:r>
            <a:r>
              <a:rPr sz="1400" b="1" spc="-5" dirty="0">
                <a:latin typeface="Trebuchet MS"/>
                <a:cs typeface="Trebuchet MS"/>
              </a:rPr>
              <a:t>the Authority that advocates on </a:t>
            </a:r>
            <a:r>
              <a:rPr sz="1400" b="1" dirty="0">
                <a:latin typeface="Trebuchet MS"/>
                <a:cs typeface="Trebuchet MS"/>
              </a:rPr>
              <a:t>behalf </a:t>
            </a:r>
            <a:r>
              <a:rPr sz="1400" b="1" spc="-5" dirty="0">
                <a:latin typeface="Trebuchet MS"/>
                <a:cs typeface="Trebuchet MS"/>
              </a:rPr>
              <a:t>of  recipients of</a:t>
            </a:r>
            <a:r>
              <a:rPr sz="1400" b="1" spc="-50" dirty="0">
                <a:latin typeface="Trebuchet MS"/>
                <a:cs typeface="Trebuchet MS"/>
              </a:rPr>
              <a:t> </a:t>
            </a:r>
            <a:r>
              <a:rPr sz="1400" b="1" spc="-5" dirty="0">
                <a:latin typeface="Trebuchet MS"/>
                <a:cs typeface="Trebuchet MS"/>
              </a:rPr>
              <a:t>services.</a:t>
            </a:r>
            <a:endParaRPr sz="1400">
              <a:latin typeface="Trebuchet MS"/>
              <a:cs typeface="Trebuchet MS"/>
            </a:endParaRPr>
          </a:p>
          <a:p>
            <a:pPr marL="1840864">
              <a:lnSpc>
                <a:spcPct val="100000"/>
              </a:lnSpc>
              <a:spcBef>
                <a:spcPts val="335"/>
              </a:spcBef>
              <a:tabLst>
                <a:tab pos="3669665" algn="l"/>
              </a:tabLst>
            </a:pPr>
            <a:r>
              <a:rPr sz="1400" b="1" spc="-5" dirty="0">
                <a:latin typeface="Trebuchet MS"/>
                <a:cs typeface="Trebuchet MS"/>
              </a:rPr>
              <a:t>TRUE	</a:t>
            </a:r>
            <a:r>
              <a:rPr sz="1400" b="1" dirty="0">
                <a:latin typeface="Trebuchet MS"/>
                <a:cs typeface="Trebuchet MS"/>
              </a:rPr>
              <a:t>FALSE</a:t>
            </a:r>
            <a:endParaRPr sz="1400">
              <a:latin typeface="Trebuchet MS"/>
              <a:cs typeface="Trebuchet MS"/>
            </a:endParaRPr>
          </a:p>
          <a:p>
            <a:pPr marL="12700" marR="115570">
              <a:lnSpc>
                <a:spcPct val="100000"/>
              </a:lnSpc>
              <a:spcBef>
                <a:spcPts val="335"/>
              </a:spcBef>
              <a:buAutoNum type="arabicPeriod" startAt="3"/>
              <a:tabLst>
                <a:tab pos="236854" algn="l"/>
              </a:tabLst>
            </a:pPr>
            <a:r>
              <a:rPr sz="1400" b="1" dirty="0">
                <a:latin typeface="Trebuchet MS"/>
                <a:cs typeface="Trebuchet MS"/>
              </a:rPr>
              <a:t>A RIGHT is </a:t>
            </a:r>
            <a:r>
              <a:rPr sz="1400" b="1" spc="-5" dirty="0">
                <a:latin typeface="Trebuchet MS"/>
                <a:cs typeface="Trebuchet MS"/>
              </a:rPr>
              <a:t>that </a:t>
            </a:r>
            <a:r>
              <a:rPr sz="1400" b="1" dirty="0">
                <a:latin typeface="Trebuchet MS"/>
                <a:cs typeface="Trebuchet MS"/>
              </a:rPr>
              <a:t>which a </a:t>
            </a:r>
            <a:r>
              <a:rPr sz="1400" b="1" spc="-5" dirty="0">
                <a:latin typeface="Trebuchet MS"/>
                <a:cs typeface="Trebuchet MS"/>
              </a:rPr>
              <a:t>“person </a:t>
            </a:r>
            <a:r>
              <a:rPr sz="1400" b="1" dirty="0">
                <a:latin typeface="Trebuchet MS"/>
                <a:cs typeface="Trebuchet MS"/>
              </a:rPr>
              <a:t>is </a:t>
            </a:r>
            <a:r>
              <a:rPr sz="1400" b="1" spc="-5" dirty="0">
                <a:latin typeface="Trebuchet MS"/>
                <a:cs typeface="Trebuchet MS"/>
              </a:rPr>
              <a:t>entitled to </a:t>
            </a:r>
            <a:r>
              <a:rPr sz="1400" b="1" dirty="0">
                <a:latin typeface="Trebuchet MS"/>
                <a:cs typeface="Trebuchet MS"/>
              </a:rPr>
              <a:t>have, </a:t>
            </a:r>
            <a:r>
              <a:rPr sz="1400" b="1" spc="-5" dirty="0">
                <a:latin typeface="Trebuchet MS"/>
                <a:cs typeface="Trebuchet MS"/>
              </a:rPr>
              <a:t>to </a:t>
            </a:r>
            <a:r>
              <a:rPr sz="1400" b="1" dirty="0">
                <a:latin typeface="Trebuchet MS"/>
                <a:cs typeface="Trebuchet MS"/>
              </a:rPr>
              <a:t>do, </a:t>
            </a:r>
            <a:r>
              <a:rPr sz="1400" b="1" spc="-5" dirty="0">
                <a:latin typeface="Trebuchet MS"/>
                <a:cs typeface="Trebuchet MS"/>
              </a:rPr>
              <a:t>or to receive from others,  within the </a:t>
            </a:r>
            <a:r>
              <a:rPr sz="1400" b="1" dirty="0">
                <a:latin typeface="Trebuchet MS"/>
                <a:cs typeface="Trebuchet MS"/>
              </a:rPr>
              <a:t>limits </a:t>
            </a:r>
            <a:r>
              <a:rPr sz="1400" b="1" spc="-5" dirty="0">
                <a:latin typeface="Trebuchet MS"/>
                <a:cs typeface="Trebuchet MS"/>
              </a:rPr>
              <a:t>prescribed </a:t>
            </a:r>
            <a:r>
              <a:rPr sz="1400" b="1" dirty="0">
                <a:latin typeface="Trebuchet MS"/>
                <a:cs typeface="Trebuchet MS"/>
              </a:rPr>
              <a:t>by</a:t>
            </a:r>
            <a:r>
              <a:rPr sz="1400" b="1" spc="-105" dirty="0">
                <a:latin typeface="Trebuchet MS"/>
                <a:cs typeface="Trebuchet MS"/>
              </a:rPr>
              <a:t> </a:t>
            </a:r>
            <a:r>
              <a:rPr sz="1400" b="1" dirty="0">
                <a:latin typeface="Trebuchet MS"/>
                <a:cs typeface="Trebuchet MS"/>
              </a:rPr>
              <a:t>law”.</a:t>
            </a:r>
            <a:endParaRPr sz="1400">
              <a:latin typeface="Trebuchet MS"/>
              <a:cs typeface="Trebuchet MS"/>
            </a:endParaRPr>
          </a:p>
          <a:p>
            <a:pPr marL="1840864">
              <a:lnSpc>
                <a:spcPct val="100000"/>
              </a:lnSpc>
              <a:spcBef>
                <a:spcPts val="335"/>
              </a:spcBef>
              <a:tabLst>
                <a:tab pos="3669665" algn="l"/>
              </a:tabLst>
            </a:pPr>
            <a:r>
              <a:rPr sz="1400" b="1" spc="-5" dirty="0">
                <a:latin typeface="Trebuchet MS"/>
                <a:cs typeface="Trebuchet MS"/>
              </a:rPr>
              <a:t>TRUE	</a:t>
            </a:r>
            <a:r>
              <a:rPr sz="1400" b="1" dirty="0">
                <a:latin typeface="Trebuchet MS"/>
                <a:cs typeface="Trebuchet MS"/>
              </a:rPr>
              <a:t>FALSE</a:t>
            </a:r>
            <a:endParaRPr sz="1400">
              <a:latin typeface="Trebuchet MS"/>
              <a:cs typeface="Trebuchet MS"/>
            </a:endParaRPr>
          </a:p>
          <a:p>
            <a:pPr marL="236220" indent="-223520">
              <a:lnSpc>
                <a:spcPct val="100000"/>
              </a:lnSpc>
              <a:spcBef>
                <a:spcPts val="335"/>
              </a:spcBef>
              <a:buAutoNum type="arabicPeriod" startAt="4"/>
              <a:tabLst>
                <a:tab pos="236854" algn="l"/>
              </a:tabLst>
            </a:pPr>
            <a:r>
              <a:rPr sz="1400" b="1" spc="-5" dirty="0">
                <a:latin typeface="Trebuchet MS"/>
                <a:cs typeface="Trebuchet MS"/>
              </a:rPr>
              <a:t>Guns, knives and </a:t>
            </a:r>
            <a:r>
              <a:rPr sz="1400" b="1" dirty="0">
                <a:latin typeface="Trebuchet MS"/>
                <a:cs typeface="Trebuchet MS"/>
              </a:rPr>
              <a:t>drugs </a:t>
            </a:r>
            <a:r>
              <a:rPr sz="1400" b="1" spc="-5" dirty="0">
                <a:latin typeface="Trebuchet MS"/>
                <a:cs typeface="Trebuchet MS"/>
              </a:rPr>
              <a:t>are </a:t>
            </a:r>
            <a:r>
              <a:rPr sz="1400" b="1" dirty="0">
                <a:latin typeface="Trebuchet MS"/>
                <a:cs typeface="Trebuchet MS"/>
              </a:rPr>
              <a:t>examples </a:t>
            </a:r>
            <a:r>
              <a:rPr sz="1400" b="1" spc="-5" dirty="0">
                <a:latin typeface="Trebuchet MS"/>
                <a:cs typeface="Trebuchet MS"/>
              </a:rPr>
              <a:t>of</a:t>
            </a:r>
            <a:r>
              <a:rPr sz="1400" b="1" spc="-90" dirty="0">
                <a:latin typeface="Trebuchet MS"/>
                <a:cs typeface="Trebuchet MS"/>
              </a:rPr>
              <a:t> </a:t>
            </a:r>
            <a:r>
              <a:rPr sz="1400" b="1" spc="-5" dirty="0">
                <a:latin typeface="Trebuchet MS"/>
                <a:cs typeface="Trebuchet MS"/>
              </a:rPr>
              <a:t>restrictions.</a:t>
            </a:r>
            <a:endParaRPr sz="1400">
              <a:latin typeface="Trebuchet MS"/>
              <a:cs typeface="Trebuchet MS"/>
            </a:endParaRPr>
          </a:p>
          <a:p>
            <a:pPr marL="1840864">
              <a:lnSpc>
                <a:spcPct val="100000"/>
              </a:lnSpc>
              <a:spcBef>
                <a:spcPts val="340"/>
              </a:spcBef>
              <a:tabLst>
                <a:tab pos="3669665" algn="l"/>
              </a:tabLst>
            </a:pPr>
            <a:r>
              <a:rPr sz="1400" b="1" spc="-5" dirty="0">
                <a:latin typeface="Trebuchet MS"/>
                <a:cs typeface="Trebuchet MS"/>
              </a:rPr>
              <a:t>TRUE	</a:t>
            </a:r>
            <a:r>
              <a:rPr sz="1400" b="1" dirty="0">
                <a:latin typeface="Trebuchet MS"/>
                <a:cs typeface="Trebuchet MS"/>
              </a:rPr>
              <a:t>FALSE</a:t>
            </a:r>
            <a:endParaRPr sz="1400">
              <a:latin typeface="Trebuchet MS"/>
              <a:cs typeface="Trebuchet MS"/>
            </a:endParaRPr>
          </a:p>
          <a:p>
            <a:pPr marL="236220" indent="-223520">
              <a:lnSpc>
                <a:spcPct val="100000"/>
              </a:lnSpc>
              <a:spcBef>
                <a:spcPts val="335"/>
              </a:spcBef>
              <a:buAutoNum type="arabicPeriod" startAt="5"/>
              <a:tabLst>
                <a:tab pos="236854" algn="l"/>
              </a:tabLst>
            </a:pPr>
            <a:r>
              <a:rPr sz="1400" b="1" spc="-5" dirty="0">
                <a:latin typeface="Trebuchet MS"/>
                <a:cs typeface="Trebuchet MS"/>
              </a:rPr>
              <a:t>Abuse </a:t>
            </a:r>
            <a:r>
              <a:rPr sz="1400" b="1" dirty="0">
                <a:latin typeface="Trebuchet MS"/>
                <a:cs typeface="Trebuchet MS"/>
              </a:rPr>
              <a:t>is </a:t>
            </a:r>
            <a:r>
              <a:rPr sz="1400" b="1" spc="-5" dirty="0">
                <a:latin typeface="Trebuchet MS"/>
                <a:cs typeface="Trebuchet MS"/>
              </a:rPr>
              <a:t>non-accidental </a:t>
            </a:r>
            <a:r>
              <a:rPr sz="1400" b="1" dirty="0">
                <a:latin typeface="Trebuchet MS"/>
                <a:cs typeface="Trebuchet MS"/>
              </a:rPr>
              <a:t>act </a:t>
            </a:r>
            <a:r>
              <a:rPr sz="1400" b="1" spc="-5" dirty="0">
                <a:latin typeface="Trebuchet MS"/>
                <a:cs typeface="Trebuchet MS"/>
              </a:rPr>
              <a:t>that causes</a:t>
            </a:r>
            <a:r>
              <a:rPr sz="1400" b="1" spc="-80" dirty="0">
                <a:latin typeface="Trebuchet MS"/>
                <a:cs typeface="Trebuchet MS"/>
              </a:rPr>
              <a:t> </a:t>
            </a:r>
            <a:r>
              <a:rPr sz="1400" b="1" spc="-5" dirty="0">
                <a:latin typeface="Trebuchet MS"/>
                <a:cs typeface="Trebuchet MS"/>
              </a:rPr>
              <a:t>harm.</a:t>
            </a:r>
            <a:endParaRPr sz="1400">
              <a:latin typeface="Trebuchet MS"/>
              <a:cs typeface="Trebuchet MS"/>
            </a:endParaRPr>
          </a:p>
          <a:p>
            <a:pPr marL="1840864">
              <a:lnSpc>
                <a:spcPct val="100000"/>
              </a:lnSpc>
              <a:spcBef>
                <a:spcPts val="335"/>
              </a:spcBef>
              <a:tabLst>
                <a:tab pos="3669665" algn="l"/>
              </a:tabLst>
            </a:pPr>
            <a:r>
              <a:rPr sz="1400" b="1" spc="-5" dirty="0">
                <a:latin typeface="Trebuchet MS"/>
                <a:cs typeface="Trebuchet MS"/>
              </a:rPr>
              <a:t>TRUE	</a:t>
            </a:r>
            <a:r>
              <a:rPr sz="1400" b="1" dirty="0">
                <a:latin typeface="Trebuchet MS"/>
                <a:cs typeface="Trebuchet MS"/>
              </a:rPr>
              <a:t>FALSE</a:t>
            </a:r>
            <a:endParaRPr sz="1400">
              <a:latin typeface="Trebuchet MS"/>
              <a:cs typeface="Trebuchet MS"/>
            </a:endParaRPr>
          </a:p>
          <a:p>
            <a:pPr marL="12700" marR="144780">
              <a:lnSpc>
                <a:spcPct val="100000"/>
              </a:lnSpc>
              <a:spcBef>
                <a:spcPts val="335"/>
              </a:spcBef>
              <a:buAutoNum type="arabicPeriod" startAt="6"/>
              <a:tabLst>
                <a:tab pos="236854" algn="l"/>
              </a:tabLst>
            </a:pPr>
            <a:r>
              <a:rPr sz="1400" b="1" dirty="0">
                <a:latin typeface="Trebuchet MS"/>
                <a:cs typeface="Trebuchet MS"/>
              </a:rPr>
              <a:t>Neglect is </a:t>
            </a:r>
            <a:r>
              <a:rPr sz="1400" b="1" spc="-5" dirty="0">
                <a:latin typeface="Trebuchet MS"/>
                <a:cs typeface="Trebuchet MS"/>
              </a:rPr>
              <a:t>an </a:t>
            </a:r>
            <a:r>
              <a:rPr sz="1400" b="1" dirty="0">
                <a:latin typeface="Trebuchet MS"/>
                <a:cs typeface="Trebuchet MS"/>
              </a:rPr>
              <a:t>act </a:t>
            </a:r>
            <a:r>
              <a:rPr sz="1400" b="1" spc="-5" dirty="0">
                <a:latin typeface="Trebuchet MS"/>
                <a:cs typeface="Trebuchet MS"/>
              </a:rPr>
              <a:t>or failure to </a:t>
            </a:r>
            <a:r>
              <a:rPr sz="1400" b="1" dirty="0">
                <a:latin typeface="Trebuchet MS"/>
                <a:cs typeface="Trebuchet MS"/>
              </a:rPr>
              <a:t>act </a:t>
            </a:r>
            <a:r>
              <a:rPr sz="1400" b="1" spc="-5" dirty="0">
                <a:latin typeface="Trebuchet MS"/>
                <a:cs typeface="Trebuchet MS"/>
              </a:rPr>
              <a:t>that denies </a:t>
            </a:r>
            <a:r>
              <a:rPr sz="1400" b="1" dirty="0">
                <a:latin typeface="Trebuchet MS"/>
                <a:cs typeface="Trebuchet MS"/>
              </a:rPr>
              <a:t>a </a:t>
            </a:r>
            <a:r>
              <a:rPr sz="1400" b="1" spc="-5" dirty="0">
                <a:latin typeface="Trebuchet MS"/>
                <a:cs typeface="Trebuchet MS"/>
              </a:rPr>
              <a:t>recipient the appropriate standard of  care.</a:t>
            </a:r>
            <a:endParaRPr sz="1400">
              <a:latin typeface="Trebuchet MS"/>
              <a:cs typeface="Trebuchet MS"/>
            </a:endParaRPr>
          </a:p>
          <a:p>
            <a:pPr marL="1840864">
              <a:lnSpc>
                <a:spcPct val="100000"/>
              </a:lnSpc>
              <a:spcBef>
                <a:spcPts val="335"/>
              </a:spcBef>
              <a:tabLst>
                <a:tab pos="3669665" algn="l"/>
              </a:tabLst>
            </a:pPr>
            <a:r>
              <a:rPr sz="1400" b="1" spc="-5" dirty="0">
                <a:latin typeface="Trebuchet MS"/>
                <a:cs typeface="Trebuchet MS"/>
              </a:rPr>
              <a:t>TRUE	</a:t>
            </a:r>
            <a:r>
              <a:rPr sz="1400" b="1" dirty="0">
                <a:latin typeface="Trebuchet MS"/>
                <a:cs typeface="Trebuchet MS"/>
              </a:rPr>
              <a:t>FALSE</a:t>
            </a:r>
            <a:endParaRPr sz="1400">
              <a:latin typeface="Trebuchet MS"/>
              <a:cs typeface="Trebuchet MS"/>
            </a:endParaRPr>
          </a:p>
          <a:p>
            <a:pPr marL="236854" marR="676910" indent="-236854">
              <a:lnSpc>
                <a:spcPct val="120000"/>
              </a:lnSpc>
              <a:buAutoNum type="arabicPeriod" startAt="7"/>
              <a:tabLst>
                <a:tab pos="236854" algn="l"/>
                <a:tab pos="3669665" algn="l"/>
              </a:tabLst>
            </a:pPr>
            <a:r>
              <a:rPr sz="1400" b="1" spc="-5" dirty="0">
                <a:latin typeface="Trebuchet MS"/>
                <a:cs typeface="Trebuchet MS"/>
              </a:rPr>
              <a:t>An appeal </a:t>
            </a:r>
            <a:r>
              <a:rPr sz="1400" b="1" dirty="0">
                <a:latin typeface="Trebuchet MS"/>
                <a:cs typeface="Trebuchet MS"/>
              </a:rPr>
              <a:t>is a </a:t>
            </a:r>
            <a:r>
              <a:rPr sz="1400" b="1" spc="-5" dirty="0">
                <a:latin typeface="Trebuchet MS"/>
                <a:cs typeface="Trebuchet MS"/>
              </a:rPr>
              <a:t>request for review of an action taken </a:t>
            </a:r>
            <a:r>
              <a:rPr sz="1400" b="1" dirty="0">
                <a:latin typeface="Trebuchet MS"/>
                <a:cs typeface="Trebuchet MS"/>
              </a:rPr>
              <a:t>by a </a:t>
            </a:r>
            <a:r>
              <a:rPr sz="1400" b="1" spc="-5" dirty="0">
                <a:latin typeface="Trebuchet MS"/>
                <a:cs typeface="Trebuchet MS"/>
              </a:rPr>
              <a:t>contracted provider.  TRUE	</a:t>
            </a:r>
            <a:r>
              <a:rPr sz="1400" b="1" dirty="0">
                <a:latin typeface="Trebuchet MS"/>
                <a:cs typeface="Trebuchet MS"/>
              </a:rPr>
              <a:t>FALSE</a:t>
            </a:r>
            <a:endParaRPr sz="1400">
              <a:latin typeface="Trebuchet MS"/>
              <a:cs typeface="Trebuchet MS"/>
            </a:endParaRPr>
          </a:p>
          <a:p>
            <a:pPr marL="12700" marR="257810">
              <a:lnSpc>
                <a:spcPct val="100000"/>
              </a:lnSpc>
              <a:spcBef>
                <a:spcPts val="335"/>
              </a:spcBef>
              <a:buAutoNum type="arabicPeriod" startAt="7"/>
              <a:tabLst>
                <a:tab pos="236854" algn="l"/>
              </a:tabLst>
            </a:pPr>
            <a:r>
              <a:rPr sz="1400" b="1" dirty="0">
                <a:latin typeface="Trebuchet MS"/>
                <a:cs typeface="Trebuchet MS"/>
              </a:rPr>
              <a:t>A </a:t>
            </a:r>
            <a:r>
              <a:rPr sz="1400" b="1" spc="-5" dirty="0">
                <a:latin typeface="Trebuchet MS"/>
                <a:cs typeface="Trebuchet MS"/>
              </a:rPr>
              <a:t>grievance </a:t>
            </a:r>
            <a:r>
              <a:rPr sz="1400" b="1" dirty="0">
                <a:latin typeface="Trebuchet MS"/>
                <a:cs typeface="Trebuchet MS"/>
              </a:rPr>
              <a:t>is a </a:t>
            </a:r>
            <a:r>
              <a:rPr sz="1400" b="1" spc="-5" dirty="0">
                <a:latin typeface="Trebuchet MS"/>
                <a:cs typeface="Trebuchet MS"/>
              </a:rPr>
              <a:t>request about any matter of dissatisfaction other than those issues  covered </a:t>
            </a:r>
            <a:r>
              <a:rPr sz="1400" b="1" dirty="0">
                <a:latin typeface="Trebuchet MS"/>
                <a:cs typeface="Trebuchet MS"/>
              </a:rPr>
              <a:t>by </a:t>
            </a:r>
            <a:r>
              <a:rPr sz="1400" b="1" spc="-5" dirty="0">
                <a:latin typeface="Trebuchet MS"/>
                <a:cs typeface="Trebuchet MS"/>
              </a:rPr>
              <a:t>the appeal</a:t>
            </a:r>
            <a:r>
              <a:rPr sz="1400" b="1" spc="-40" dirty="0">
                <a:latin typeface="Trebuchet MS"/>
                <a:cs typeface="Trebuchet MS"/>
              </a:rPr>
              <a:t> </a:t>
            </a:r>
            <a:r>
              <a:rPr sz="1400" b="1" spc="-5" dirty="0">
                <a:latin typeface="Trebuchet MS"/>
                <a:cs typeface="Trebuchet MS"/>
              </a:rPr>
              <a:t>process.</a:t>
            </a:r>
            <a:endParaRPr sz="1400">
              <a:latin typeface="Trebuchet MS"/>
              <a:cs typeface="Trebuchet MS"/>
            </a:endParaRPr>
          </a:p>
          <a:p>
            <a:pPr marL="1840864">
              <a:lnSpc>
                <a:spcPct val="100000"/>
              </a:lnSpc>
              <a:spcBef>
                <a:spcPts val="335"/>
              </a:spcBef>
              <a:tabLst>
                <a:tab pos="3669665" algn="l"/>
              </a:tabLst>
            </a:pPr>
            <a:r>
              <a:rPr sz="1400" b="1" spc="-5" dirty="0">
                <a:latin typeface="Trebuchet MS"/>
                <a:cs typeface="Trebuchet MS"/>
              </a:rPr>
              <a:t>TRUE	</a:t>
            </a:r>
            <a:r>
              <a:rPr sz="1400" b="1" dirty="0">
                <a:latin typeface="Trebuchet MS"/>
                <a:cs typeface="Trebuchet MS"/>
              </a:rPr>
              <a:t>FALSE</a:t>
            </a:r>
            <a:endParaRPr sz="1400">
              <a:latin typeface="Trebuchet MS"/>
              <a:cs typeface="Trebuchet MS"/>
            </a:endParaRPr>
          </a:p>
          <a:p>
            <a:pPr marL="236220" indent="-223520">
              <a:lnSpc>
                <a:spcPct val="100000"/>
              </a:lnSpc>
              <a:spcBef>
                <a:spcPts val="340"/>
              </a:spcBef>
              <a:buAutoNum type="arabicPeriod" startAt="9"/>
              <a:tabLst>
                <a:tab pos="236854" algn="l"/>
              </a:tabLst>
            </a:pPr>
            <a:r>
              <a:rPr sz="1400" b="1" spc="-5" dirty="0">
                <a:latin typeface="Trebuchet MS"/>
                <a:cs typeface="Trebuchet MS"/>
              </a:rPr>
              <a:t>Both </a:t>
            </a:r>
            <a:r>
              <a:rPr sz="1400" b="1" dirty="0">
                <a:latin typeface="Trebuchet MS"/>
                <a:cs typeface="Trebuchet MS"/>
              </a:rPr>
              <a:t>Medicaid </a:t>
            </a:r>
            <a:r>
              <a:rPr sz="1400" b="1" spc="-5" dirty="0">
                <a:latin typeface="Trebuchet MS"/>
                <a:cs typeface="Trebuchet MS"/>
              </a:rPr>
              <a:t>and Non-Medicaid Recipients </a:t>
            </a:r>
            <a:r>
              <a:rPr sz="1400" b="1" dirty="0">
                <a:latin typeface="Trebuchet MS"/>
                <a:cs typeface="Trebuchet MS"/>
              </a:rPr>
              <a:t>can </a:t>
            </a:r>
            <a:r>
              <a:rPr sz="1400" b="1" spc="-5" dirty="0">
                <a:latin typeface="Trebuchet MS"/>
                <a:cs typeface="Trebuchet MS"/>
              </a:rPr>
              <a:t>ask for </a:t>
            </a:r>
            <a:r>
              <a:rPr sz="1400" b="1" dirty="0">
                <a:latin typeface="Trebuchet MS"/>
                <a:cs typeface="Trebuchet MS"/>
              </a:rPr>
              <a:t>a </a:t>
            </a:r>
            <a:r>
              <a:rPr sz="1400" b="1" spc="-5" dirty="0">
                <a:latin typeface="Trebuchet MS"/>
                <a:cs typeface="Trebuchet MS"/>
              </a:rPr>
              <a:t>Second</a:t>
            </a:r>
            <a:r>
              <a:rPr sz="1400" b="1" spc="-114" dirty="0">
                <a:latin typeface="Trebuchet MS"/>
                <a:cs typeface="Trebuchet MS"/>
              </a:rPr>
              <a:t> </a:t>
            </a:r>
            <a:r>
              <a:rPr sz="1400" b="1" spc="-5" dirty="0">
                <a:latin typeface="Trebuchet MS"/>
                <a:cs typeface="Trebuchet MS"/>
              </a:rPr>
              <a:t>Opinion.</a:t>
            </a:r>
            <a:endParaRPr sz="1400">
              <a:latin typeface="Trebuchet MS"/>
              <a:cs typeface="Trebuchet MS"/>
            </a:endParaRPr>
          </a:p>
          <a:p>
            <a:pPr marL="1840864">
              <a:lnSpc>
                <a:spcPct val="100000"/>
              </a:lnSpc>
              <a:spcBef>
                <a:spcPts val="375"/>
              </a:spcBef>
              <a:tabLst>
                <a:tab pos="3669665" algn="l"/>
              </a:tabLst>
            </a:pPr>
            <a:r>
              <a:rPr sz="1600" b="1" spc="-10" dirty="0">
                <a:latin typeface="Trebuchet MS"/>
                <a:cs typeface="Trebuchet MS"/>
              </a:rPr>
              <a:t>TRUE	</a:t>
            </a:r>
            <a:r>
              <a:rPr sz="1600" b="1" spc="-5" dirty="0">
                <a:latin typeface="Trebuchet MS"/>
                <a:cs typeface="Trebuchet MS"/>
              </a:rPr>
              <a:t>FALSE</a:t>
            </a:r>
            <a:endParaRPr sz="1600">
              <a:latin typeface="Trebuchet MS"/>
              <a:cs typeface="Trebuchet MS"/>
            </a:endParaRPr>
          </a:p>
          <a:p>
            <a:pPr marL="341630" indent="-328930">
              <a:lnSpc>
                <a:spcPct val="100000"/>
              </a:lnSpc>
              <a:spcBef>
                <a:spcPts val="345"/>
              </a:spcBef>
              <a:buAutoNum type="arabicPeriod" startAt="10"/>
              <a:tabLst>
                <a:tab pos="342265" algn="l"/>
              </a:tabLst>
            </a:pPr>
            <a:r>
              <a:rPr sz="1400" b="1" dirty="0">
                <a:latin typeface="Trebuchet MS"/>
                <a:cs typeface="Trebuchet MS"/>
              </a:rPr>
              <a:t>Incident </a:t>
            </a:r>
            <a:r>
              <a:rPr sz="1400" b="1" spc="-10" dirty="0">
                <a:latin typeface="Trebuchet MS"/>
                <a:cs typeface="Trebuchet MS"/>
              </a:rPr>
              <a:t>Reports </a:t>
            </a:r>
            <a:r>
              <a:rPr sz="1400" b="1" spc="-5" dirty="0">
                <a:latin typeface="Trebuchet MS"/>
                <a:cs typeface="Trebuchet MS"/>
              </a:rPr>
              <a:t>are completed </a:t>
            </a:r>
            <a:r>
              <a:rPr sz="1400" b="1" dirty="0">
                <a:latin typeface="Trebuchet MS"/>
                <a:cs typeface="Trebuchet MS"/>
              </a:rPr>
              <a:t>by </a:t>
            </a:r>
            <a:r>
              <a:rPr sz="1400" b="1" spc="-5" dirty="0">
                <a:latin typeface="Trebuchet MS"/>
                <a:cs typeface="Trebuchet MS"/>
              </a:rPr>
              <a:t>staff for reporting unusual</a:t>
            </a:r>
            <a:r>
              <a:rPr sz="1400" b="1" spc="-105" dirty="0">
                <a:latin typeface="Trebuchet MS"/>
                <a:cs typeface="Trebuchet MS"/>
              </a:rPr>
              <a:t> </a:t>
            </a:r>
            <a:r>
              <a:rPr sz="1400" b="1" spc="-5" dirty="0">
                <a:latin typeface="Trebuchet MS"/>
                <a:cs typeface="Trebuchet MS"/>
              </a:rPr>
              <a:t>events.</a:t>
            </a:r>
            <a:endParaRPr sz="1400">
              <a:latin typeface="Trebuchet MS"/>
              <a:cs typeface="Trebuchet MS"/>
            </a:endParaRPr>
          </a:p>
          <a:p>
            <a:pPr marL="1840864">
              <a:lnSpc>
                <a:spcPct val="100000"/>
              </a:lnSpc>
              <a:spcBef>
                <a:spcPts val="375"/>
              </a:spcBef>
              <a:tabLst>
                <a:tab pos="3669665" algn="l"/>
              </a:tabLst>
            </a:pPr>
            <a:r>
              <a:rPr sz="1600" b="1" spc="-10" dirty="0">
                <a:latin typeface="Trebuchet MS"/>
                <a:cs typeface="Trebuchet MS"/>
              </a:rPr>
              <a:t>TRUE	</a:t>
            </a:r>
            <a:r>
              <a:rPr sz="1600" b="1" spc="-5" dirty="0">
                <a:latin typeface="Trebuchet MS"/>
                <a:cs typeface="Trebuchet MS"/>
              </a:rPr>
              <a:t>FALSE</a:t>
            </a:r>
            <a:endParaRPr sz="16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321529" y="6738570"/>
            <a:ext cx="2044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5" dirty="0">
                <a:latin typeface="Times New Roman"/>
                <a:cs typeface="Times New Roman"/>
              </a:rPr>
              <a:t>4</a:t>
            </a:r>
            <a:r>
              <a:rPr sz="1400" dirty="0">
                <a:latin typeface="Times New Roman"/>
                <a:cs typeface="Times New Roman"/>
              </a:rPr>
              <a:t>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58184" y="1478673"/>
            <a:ext cx="224012" cy="2285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45992" y="1466481"/>
            <a:ext cx="248920" cy="254635"/>
          </a:xfrm>
          <a:custGeom>
            <a:avLst/>
            <a:gdLst/>
            <a:ahLst/>
            <a:cxnLst/>
            <a:rect l="l" t="t" r="r" b="b"/>
            <a:pathLst>
              <a:path w="248920" h="254635">
                <a:moveTo>
                  <a:pt x="248396" y="248399"/>
                </a:moveTo>
                <a:lnTo>
                  <a:pt x="248396" y="6096"/>
                </a:lnTo>
                <a:lnTo>
                  <a:pt x="242300" y="0"/>
                </a:lnTo>
                <a:lnTo>
                  <a:pt x="4572" y="0"/>
                </a:lnTo>
                <a:lnTo>
                  <a:pt x="0" y="6096"/>
                </a:lnTo>
                <a:lnTo>
                  <a:pt x="0" y="248399"/>
                </a:lnTo>
                <a:lnTo>
                  <a:pt x="3048" y="252463"/>
                </a:lnTo>
                <a:lnTo>
                  <a:pt x="3048" y="21336"/>
                </a:lnTo>
                <a:lnTo>
                  <a:pt x="21336" y="3048"/>
                </a:lnTo>
                <a:lnTo>
                  <a:pt x="42992" y="25908"/>
                </a:lnTo>
                <a:lnTo>
                  <a:pt x="205403" y="25908"/>
                </a:lnTo>
                <a:lnTo>
                  <a:pt x="227060" y="3048"/>
                </a:lnTo>
                <a:lnTo>
                  <a:pt x="245348" y="21336"/>
                </a:lnTo>
                <a:lnTo>
                  <a:pt x="245348" y="251447"/>
                </a:lnTo>
                <a:lnTo>
                  <a:pt x="248396" y="248399"/>
                </a:lnTo>
                <a:close/>
              </a:path>
              <a:path w="248920" h="254635">
                <a:moveTo>
                  <a:pt x="42992" y="25908"/>
                </a:moveTo>
                <a:lnTo>
                  <a:pt x="21336" y="3048"/>
                </a:lnTo>
                <a:lnTo>
                  <a:pt x="3048" y="21336"/>
                </a:lnTo>
                <a:lnTo>
                  <a:pt x="12192" y="30988"/>
                </a:lnTo>
                <a:lnTo>
                  <a:pt x="12192" y="25908"/>
                </a:lnTo>
                <a:lnTo>
                  <a:pt x="24384" y="12192"/>
                </a:lnTo>
                <a:lnTo>
                  <a:pt x="24384" y="25908"/>
                </a:lnTo>
                <a:lnTo>
                  <a:pt x="42992" y="25908"/>
                </a:lnTo>
                <a:close/>
              </a:path>
              <a:path w="248920" h="254635">
                <a:moveTo>
                  <a:pt x="24384" y="210299"/>
                </a:moveTo>
                <a:lnTo>
                  <a:pt x="24384" y="43857"/>
                </a:lnTo>
                <a:lnTo>
                  <a:pt x="3048" y="21336"/>
                </a:lnTo>
                <a:lnTo>
                  <a:pt x="3048" y="231635"/>
                </a:lnTo>
                <a:lnTo>
                  <a:pt x="24384" y="210299"/>
                </a:lnTo>
                <a:close/>
              </a:path>
              <a:path w="248920" h="254635">
                <a:moveTo>
                  <a:pt x="48768" y="222491"/>
                </a:moveTo>
                <a:lnTo>
                  <a:pt x="30480" y="204203"/>
                </a:lnTo>
                <a:lnTo>
                  <a:pt x="3048" y="231635"/>
                </a:lnTo>
                <a:lnTo>
                  <a:pt x="12192" y="240779"/>
                </a:lnTo>
                <a:lnTo>
                  <a:pt x="12192" y="228587"/>
                </a:lnTo>
                <a:lnTo>
                  <a:pt x="27432" y="228587"/>
                </a:lnTo>
                <a:lnTo>
                  <a:pt x="27432" y="220967"/>
                </a:lnTo>
                <a:lnTo>
                  <a:pt x="33528" y="225539"/>
                </a:lnTo>
                <a:lnTo>
                  <a:pt x="45720" y="225539"/>
                </a:lnTo>
                <a:lnTo>
                  <a:pt x="48768" y="222491"/>
                </a:lnTo>
                <a:close/>
              </a:path>
              <a:path w="248920" h="254635">
                <a:moveTo>
                  <a:pt x="245348" y="251447"/>
                </a:moveTo>
                <a:lnTo>
                  <a:pt x="245348" y="231635"/>
                </a:lnTo>
                <a:lnTo>
                  <a:pt x="227060" y="249923"/>
                </a:lnTo>
                <a:lnTo>
                  <a:pt x="205724" y="228587"/>
                </a:lnTo>
                <a:lnTo>
                  <a:pt x="42672" y="228587"/>
                </a:lnTo>
                <a:lnTo>
                  <a:pt x="21336" y="249923"/>
                </a:lnTo>
                <a:lnTo>
                  <a:pt x="3048" y="231635"/>
                </a:lnTo>
                <a:lnTo>
                  <a:pt x="3048" y="252463"/>
                </a:lnTo>
                <a:lnTo>
                  <a:pt x="4572" y="254495"/>
                </a:lnTo>
                <a:lnTo>
                  <a:pt x="242300" y="254495"/>
                </a:lnTo>
                <a:lnTo>
                  <a:pt x="245348" y="251447"/>
                </a:lnTo>
                <a:close/>
              </a:path>
              <a:path w="248920" h="254635">
                <a:moveTo>
                  <a:pt x="24384" y="25908"/>
                </a:moveTo>
                <a:lnTo>
                  <a:pt x="24384" y="12192"/>
                </a:lnTo>
                <a:lnTo>
                  <a:pt x="12192" y="25908"/>
                </a:lnTo>
                <a:lnTo>
                  <a:pt x="24384" y="25908"/>
                </a:lnTo>
                <a:close/>
              </a:path>
              <a:path w="248920" h="254635">
                <a:moveTo>
                  <a:pt x="44436" y="27432"/>
                </a:moveTo>
                <a:lnTo>
                  <a:pt x="42992" y="25908"/>
                </a:lnTo>
                <a:lnTo>
                  <a:pt x="12192" y="25908"/>
                </a:lnTo>
                <a:lnTo>
                  <a:pt x="12192" y="30988"/>
                </a:lnTo>
                <a:lnTo>
                  <a:pt x="27432" y="47074"/>
                </a:lnTo>
                <a:lnTo>
                  <a:pt x="27432" y="33528"/>
                </a:lnTo>
                <a:lnTo>
                  <a:pt x="33528" y="27432"/>
                </a:lnTo>
                <a:lnTo>
                  <a:pt x="44436" y="27432"/>
                </a:lnTo>
                <a:close/>
              </a:path>
              <a:path w="248920" h="254635">
                <a:moveTo>
                  <a:pt x="42672" y="228587"/>
                </a:moveTo>
                <a:lnTo>
                  <a:pt x="12192" y="228587"/>
                </a:lnTo>
                <a:lnTo>
                  <a:pt x="24384" y="240779"/>
                </a:lnTo>
                <a:lnTo>
                  <a:pt x="24384" y="246875"/>
                </a:lnTo>
                <a:lnTo>
                  <a:pt x="42672" y="228587"/>
                </a:lnTo>
                <a:close/>
              </a:path>
              <a:path w="248920" h="254635">
                <a:moveTo>
                  <a:pt x="24384" y="246875"/>
                </a:moveTo>
                <a:lnTo>
                  <a:pt x="24384" y="240779"/>
                </a:lnTo>
                <a:lnTo>
                  <a:pt x="12192" y="228587"/>
                </a:lnTo>
                <a:lnTo>
                  <a:pt x="12192" y="240779"/>
                </a:lnTo>
                <a:lnTo>
                  <a:pt x="21336" y="249923"/>
                </a:lnTo>
                <a:lnTo>
                  <a:pt x="24384" y="246875"/>
                </a:lnTo>
                <a:close/>
              </a:path>
              <a:path w="248920" h="254635">
                <a:moveTo>
                  <a:pt x="48768" y="32004"/>
                </a:moveTo>
                <a:lnTo>
                  <a:pt x="44436" y="27432"/>
                </a:lnTo>
                <a:lnTo>
                  <a:pt x="33528" y="27432"/>
                </a:lnTo>
                <a:lnTo>
                  <a:pt x="27432" y="33528"/>
                </a:lnTo>
                <a:lnTo>
                  <a:pt x="27432" y="47074"/>
                </a:lnTo>
                <a:lnTo>
                  <a:pt x="30480" y="50292"/>
                </a:lnTo>
                <a:lnTo>
                  <a:pt x="48768" y="32004"/>
                </a:lnTo>
                <a:close/>
              </a:path>
              <a:path w="248920" h="254635">
                <a:moveTo>
                  <a:pt x="48768" y="45212"/>
                </a:moveTo>
                <a:lnTo>
                  <a:pt x="48768" y="32004"/>
                </a:lnTo>
                <a:lnTo>
                  <a:pt x="30480" y="50292"/>
                </a:lnTo>
                <a:lnTo>
                  <a:pt x="27432" y="47074"/>
                </a:lnTo>
                <a:lnTo>
                  <a:pt x="27432" y="207251"/>
                </a:lnTo>
                <a:lnTo>
                  <a:pt x="30480" y="204203"/>
                </a:lnTo>
                <a:lnTo>
                  <a:pt x="39624" y="213347"/>
                </a:lnTo>
                <a:lnTo>
                  <a:pt x="39624" y="53340"/>
                </a:lnTo>
                <a:lnTo>
                  <a:pt x="48768" y="45212"/>
                </a:lnTo>
                <a:close/>
              </a:path>
              <a:path w="248920" h="254635">
                <a:moveTo>
                  <a:pt x="45720" y="225539"/>
                </a:moveTo>
                <a:lnTo>
                  <a:pt x="33528" y="225539"/>
                </a:lnTo>
                <a:lnTo>
                  <a:pt x="27432" y="220967"/>
                </a:lnTo>
                <a:lnTo>
                  <a:pt x="27432" y="228587"/>
                </a:lnTo>
                <a:lnTo>
                  <a:pt x="42672" y="228587"/>
                </a:lnTo>
                <a:lnTo>
                  <a:pt x="45720" y="225539"/>
                </a:lnTo>
                <a:close/>
              </a:path>
              <a:path w="248920" h="254635">
                <a:moveTo>
                  <a:pt x="53340" y="53340"/>
                </a:moveTo>
                <a:lnTo>
                  <a:pt x="53340" y="41148"/>
                </a:lnTo>
                <a:lnTo>
                  <a:pt x="39624" y="53340"/>
                </a:lnTo>
                <a:lnTo>
                  <a:pt x="53340" y="53340"/>
                </a:lnTo>
                <a:close/>
              </a:path>
              <a:path w="248920" h="254635">
                <a:moveTo>
                  <a:pt x="53340" y="201155"/>
                </a:moveTo>
                <a:lnTo>
                  <a:pt x="53340" y="53340"/>
                </a:lnTo>
                <a:lnTo>
                  <a:pt x="39624" y="53340"/>
                </a:lnTo>
                <a:lnTo>
                  <a:pt x="39624" y="201155"/>
                </a:lnTo>
                <a:lnTo>
                  <a:pt x="53340" y="201155"/>
                </a:lnTo>
                <a:close/>
              </a:path>
              <a:path w="248920" h="254635">
                <a:moveTo>
                  <a:pt x="207248" y="201155"/>
                </a:moveTo>
                <a:lnTo>
                  <a:pt x="39624" y="201155"/>
                </a:lnTo>
                <a:lnTo>
                  <a:pt x="53340" y="213347"/>
                </a:lnTo>
                <a:lnTo>
                  <a:pt x="53340" y="225539"/>
                </a:lnTo>
                <a:lnTo>
                  <a:pt x="195056" y="225539"/>
                </a:lnTo>
                <a:lnTo>
                  <a:pt x="195056" y="213347"/>
                </a:lnTo>
                <a:lnTo>
                  <a:pt x="207248" y="201155"/>
                </a:lnTo>
                <a:close/>
              </a:path>
              <a:path w="248920" h="254635">
                <a:moveTo>
                  <a:pt x="53340" y="225539"/>
                </a:moveTo>
                <a:lnTo>
                  <a:pt x="53340" y="213347"/>
                </a:lnTo>
                <a:lnTo>
                  <a:pt x="39624" y="201155"/>
                </a:lnTo>
                <a:lnTo>
                  <a:pt x="39624" y="213347"/>
                </a:lnTo>
                <a:lnTo>
                  <a:pt x="48768" y="222491"/>
                </a:lnTo>
                <a:lnTo>
                  <a:pt x="48768" y="225539"/>
                </a:lnTo>
                <a:lnTo>
                  <a:pt x="53340" y="225539"/>
                </a:lnTo>
                <a:close/>
              </a:path>
              <a:path w="248920" h="254635">
                <a:moveTo>
                  <a:pt x="203960" y="27432"/>
                </a:moveTo>
                <a:lnTo>
                  <a:pt x="44436" y="27432"/>
                </a:lnTo>
                <a:lnTo>
                  <a:pt x="48768" y="32004"/>
                </a:lnTo>
                <a:lnTo>
                  <a:pt x="48768" y="45212"/>
                </a:lnTo>
                <a:lnTo>
                  <a:pt x="53340" y="41148"/>
                </a:lnTo>
                <a:lnTo>
                  <a:pt x="53340" y="53340"/>
                </a:lnTo>
                <a:lnTo>
                  <a:pt x="195056" y="53340"/>
                </a:lnTo>
                <a:lnTo>
                  <a:pt x="195056" y="41148"/>
                </a:lnTo>
                <a:lnTo>
                  <a:pt x="199628" y="45720"/>
                </a:lnTo>
                <a:lnTo>
                  <a:pt x="199628" y="32004"/>
                </a:lnTo>
                <a:lnTo>
                  <a:pt x="203960" y="27432"/>
                </a:lnTo>
                <a:close/>
              </a:path>
              <a:path w="248920" h="254635">
                <a:moveTo>
                  <a:pt x="48768" y="225539"/>
                </a:moveTo>
                <a:lnTo>
                  <a:pt x="48768" y="222491"/>
                </a:lnTo>
                <a:lnTo>
                  <a:pt x="45720" y="225539"/>
                </a:lnTo>
                <a:lnTo>
                  <a:pt x="48768" y="225539"/>
                </a:lnTo>
                <a:close/>
              </a:path>
              <a:path w="248920" h="254635">
                <a:moveTo>
                  <a:pt x="207248" y="53340"/>
                </a:moveTo>
                <a:lnTo>
                  <a:pt x="195056" y="41148"/>
                </a:lnTo>
                <a:lnTo>
                  <a:pt x="195056" y="53340"/>
                </a:lnTo>
                <a:lnTo>
                  <a:pt x="207248" y="53340"/>
                </a:lnTo>
                <a:close/>
              </a:path>
              <a:path w="248920" h="254635">
                <a:moveTo>
                  <a:pt x="207248" y="201155"/>
                </a:moveTo>
                <a:lnTo>
                  <a:pt x="207248" y="53340"/>
                </a:lnTo>
                <a:lnTo>
                  <a:pt x="195056" y="53340"/>
                </a:lnTo>
                <a:lnTo>
                  <a:pt x="195056" y="201155"/>
                </a:lnTo>
                <a:lnTo>
                  <a:pt x="207248" y="201155"/>
                </a:lnTo>
                <a:close/>
              </a:path>
              <a:path w="248920" h="254635">
                <a:moveTo>
                  <a:pt x="207248" y="214179"/>
                </a:moveTo>
                <a:lnTo>
                  <a:pt x="207248" y="201155"/>
                </a:lnTo>
                <a:lnTo>
                  <a:pt x="195056" y="213347"/>
                </a:lnTo>
                <a:lnTo>
                  <a:pt x="195056" y="225539"/>
                </a:lnTo>
                <a:lnTo>
                  <a:pt x="199628" y="225539"/>
                </a:lnTo>
                <a:lnTo>
                  <a:pt x="199628" y="222491"/>
                </a:lnTo>
                <a:lnTo>
                  <a:pt x="207248" y="214179"/>
                </a:lnTo>
                <a:close/>
              </a:path>
              <a:path w="248920" h="254635">
                <a:moveTo>
                  <a:pt x="220964" y="45720"/>
                </a:moveTo>
                <a:lnTo>
                  <a:pt x="220964" y="33528"/>
                </a:lnTo>
                <a:lnTo>
                  <a:pt x="214868" y="27432"/>
                </a:lnTo>
                <a:lnTo>
                  <a:pt x="203960" y="27432"/>
                </a:lnTo>
                <a:lnTo>
                  <a:pt x="199628" y="32004"/>
                </a:lnTo>
                <a:lnTo>
                  <a:pt x="216392" y="50292"/>
                </a:lnTo>
                <a:lnTo>
                  <a:pt x="220964" y="45720"/>
                </a:lnTo>
                <a:close/>
              </a:path>
              <a:path w="248920" h="254635">
                <a:moveTo>
                  <a:pt x="220964" y="208535"/>
                </a:moveTo>
                <a:lnTo>
                  <a:pt x="220964" y="45720"/>
                </a:lnTo>
                <a:lnTo>
                  <a:pt x="216392" y="50292"/>
                </a:lnTo>
                <a:lnTo>
                  <a:pt x="199628" y="32004"/>
                </a:lnTo>
                <a:lnTo>
                  <a:pt x="199628" y="45720"/>
                </a:lnTo>
                <a:lnTo>
                  <a:pt x="207248" y="53340"/>
                </a:lnTo>
                <a:lnTo>
                  <a:pt x="207248" y="214179"/>
                </a:lnTo>
                <a:lnTo>
                  <a:pt x="216392" y="204203"/>
                </a:lnTo>
                <a:lnTo>
                  <a:pt x="220964" y="208535"/>
                </a:lnTo>
                <a:close/>
              </a:path>
              <a:path w="248920" h="254635">
                <a:moveTo>
                  <a:pt x="245348" y="231635"/>
                </a:moveTo>
                <a:lnTo>
                  <a:pt x="216392" y="204203"/>
                </a:lnTo>
                <a:lnTo>
                  <a:pt x="199628" y="222491"/>
                </a:lnTo>
                <a:lnTo>
                  <a:pt x="202676" y="225539"/>
                </a:lnTo>
                <a:lnTo>
                  <a:pt x="214868" y="225539"/>
                </a:lnTo>
                <a:lnTo>
                  <a:pt x="220964" y="220967"/>
                </a:lnTo>
                <a:lnTo>
                  <a:pt x="220964" y="228587"/>
                </a:lnTo>
                <a:lnTo>
                  <a:pt x="236204" y="228587"/>
                </a:lnTo>
                <a:lnTo>
                  <a:pt x="236204" y="240779"/>
                </a:lnTo>
                <a:lnTo>
                  <a:pt x="245348" y="231635"/>
                </a:lnTo>
                <a:close/>
              </a:path>
              <a:path w="248920" h="254635">
                <a:moveTo>
                  <a:pt x="202676" y="225539"/>
                </a:moveTo>
                <a:lnTo>
                  <a:pt x="199628" y="222491"/>
                </a:lnTo>
                <a:lnTo>
                  <a:pt x="199628" y="225539"/>
                </a:lnTo>
                <a:lnTo>
                  <a:pt x="202676" y="225539"/>
                </a:lnTo>
                <a:close/>
              </a:path>
              <a:path w="248920" h="254635">
                <a:moveTo>
                  <a:pt x="220964" y="228587"/>
                </a:moveTo>
                <a:lnTo>
                  <a:pt x="220964" y="220967"/>
                </a:lnTo>
                <a:lnTo>
                  <a:pt x="214868" y="225539"/>
                </a:lnTo>
                <a:lnTo>
                  <a:pt x="202676" y="225539"/>
                </a:lnTo>
                <a:lnTo>
                  <a:pt x="205724" y="228587"/>
                </a:lnTo>
                <a:lnTo>
                  <a:pt x="220964" y="228587"/>
                </a:lnTo>
                <a:close/>
              </a:path>
              <a:path w="248920" h="254635">
                <a:moveTo>
                  <a:pt x="236204" y="30480"/>
                </a:moveTo>
                <a:lnTo>
                  <a:pt x="236204" y="25908"/>
                </a:lnTo>
                <a:lnTo>
                  <a:pt x="205403" y="25908"/>
                </a:lnTo>
                <a:lnTo>
                  <a:pt x="203960" y="27432"/>
                </a:lnTo>
                <a:lnTo>
                  <a:pt x="214868" y="27432"/>
                </a:lnTo>
                <a:lnTo>
                  <a:pt x="220964" y="33528"/>
                </a:lnTo>
                <a:lnTo>
                  <a:pt x="220964" y="45720"/>
                </a:lnTo>
                <a:lnTo>
                  <a:pt x="236204" y="30480"/>
                </a:lnTo>
                <a:close/>
              </a:path>
              <a:path w="248920" h="254635">
                <a:moveTo>
                  <a:pt x="245348" y="21336"/>
                </a:moveTo>
                <a:lnTo>
                  <a:pt x="227060" y="3048"/>
                </a:lnTo>
                <a:lnTo>
                  <a:pt x="205403" y="25908"/>
                </a:lnTo>
                <a:lnTo>
                  <a:pt x="222488" y="25908"/>
                </a:lnTo>
                <a:lnTo>
                  <a:pt x="222488" y="12192"/>
                </a:lnTo>
                <a:lnTo>
                  <a:pt x="236204" y="25908"/>
                </a:lnTo>
                <a:lnTo>
                  <a:pt x="236204" y="30480"/>
                </a:lnTo>
                <a:lnTo>
                  <a:pt x="245348" y="21336"/>
                </a:lnTo>
                <a:close/>
              </a:path>
              <a:path w="248920" h="254635">
                <a:moveTo>
                  <a:pt x="236204" y="228587"/>
                </a:moveTo>
                <a:lnTo>
                  <a:pt x="205724" y="228587"/>
                </a:lnTo>
                <a:lnTo>
                  <a:pt x="222488" y="245351"/>
                </a:lnTo>
                <a:lnTo>
                  <a:pt x="222488" y="240779"/>
                </a:lnTo>
                <a:lnTo>
                  <a:pt x="236204" y="228587"/>
                </a:lnTo>
                <a:close/>
              </a:path>
              <a:path w="248920" h="254635">
                <a:moveTo>
                  <a:pt x="236204" y="25908"/>
                </a:moveTo>
                <a:lnTo>
                  <a:pt x="222488" y="12192"/>
                </a:lnTo>
                <a:lnTo>
                  <a:pt x="222488" y="25908"/>
                </a:lnTo>
                <a:lnTo>
                  <a:pt x="236204" y="25908"/>
                </a:lnTo>
                <a:close/>
              </a:path>
              <a:path w="248920" h="254635">
                <a:moveTo>
                  <a:pt x="245348" y="231635"/>
                </a:moveTo>
                <a:lnTo>
                  <a:pt x="245348" y="21336"/>
                </a:lnTo>
                <a:lnTo>
                  <a:pt x="222488" y="44196"/>
                </a:lnTo>
                <a:lnTo>
                  <a:pt x="222488" y="209978"/>
                </a:lnTo>
                <a:lnTo>
                  <a:pt x="245348" y="231635"/>
                </a:lnTo>
                <a:close/>
              </a:path>
              <a:path w="248920" h="254635">
                <a:moveTo>
                  <a:pt x="236204" y="240779"/>
                </a:moveTo>
                <a:lnTo>
                  <a:pt x="236204" y="228587"/>
                </a:lnTo>
                <a:lnTo>
                  <a:pt x="222488" y="240779"/>
                </a:lnTo>
                <a:lnTo>
                  <a:pt x="222488" y="245351"/>
                </a:lnTo>
                <a:lnTo>
                  <a:pt x="227060" y="249923"/>
                </a:lnTo>
                <a:lnTo>
                  <a:pt x="236204" y="2407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263972" y="1484769"/>
            <a:ext cx="224012" cy="2285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251780" y="1472577"/>
            <a:ext cx="250190" cy="254635"/>
          </a:xfrm>
          <a:custGeom>
            <a:avLst/>
            <a:gdLst/>
            <a:ahLst/>
            <a:cxnLst/>
            <a:rect l="l" t="t" r="r" b="b"/>
            <a:pathLst>
              <a:path w="250189" h="254635">
                <a:moveTo>
                  <a:pt x="249920" y="248399"/>
                </a:moveTo>
                <a:lnTo>
                  <a:pt x="249920" y="6096"/>
                </a:lnTo>
                <a:lnTo>
                  <a:pt x="243824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99"/>
                </a:lnTo>
                <a:lnTo>
                  <a:pt x="4572" y="252971"/>
                </a:lnTo>
                <a:lnTo>
                  <a:pt x="4572" y="21336"/>
                </a:lnTo>
                <a:lnTo>
                  <a:pt x="21336" y="3048"/>
                </a:lnTo>
                <a:lnTo>
                  <a:pt x="44196" y="25908"/>
                </a:lnTo>
                <a:lnTo>
                  <a:pt x="205403" y="25908"/>
                </a:lnTo>
                <a:lnTo>
                  <a:pt x="227060" y="3048"/>
                </a:lnTo>
                <a:lnTo>
                  <a:pt x="245348" y="21336"/>
                </a:lnTo>
                <a:lnTo>
                  <a:pt x="245348" y="252971"/>
                </a:lnTo>
                <a:lnTo>
                  <a:pt x="249920" y="248399"/>
                </a:lnTo>
                <a:close/>
              </a:path>
              <a:path w="250189" h="254635">
                <a:moveTo>
                  <a:pt x="44196" y="25908"/>
                </a:moveTo>
                <a:lnTo>
                  <a:pt x="21336" y="3048"/>
                </a:lnTo>
                <a:lnTo>
                  <a:pt x="4572" y="21336"/>
                </a:lnTo>
                <a:lnTo>
                  <a:pt x="12192" y="28956"/>
                </a:lnTo>
                <a:lnTo>
                  <a:pt x="12192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44196" y="25908"/>
                </a:lnTo>
                <a:close/>
              </a:path>
              <a:path w="250189" h="254635">
                <a:moveTo>
                  <a:pt x="25908" y="210299"/>
                </a:moveTo>
                <a:lnTo>
                  <a:pt x="25908" y="42672"/>
                </a:lnTo>
                <a:lnTo>
                  <a:pt x="4572" y="21336"/>
                </a:lnTo>
                <a:lnTo>
                  <a:pt x="4572" y="231635"/>
                </a:lnTo>
                <a:lnTo>
                  <a:pt x="25908" y="210299"/>
                </a:lnTo>
                <a:close/>
              </a:path>
              <a:path w="250189" h="254635">
                <a:moveTo>
                  <a:pt x="50292" y="222491"/>
                </a:moveTo>
                <a:lnTo>
                  <a:pt x="32004" y="204203"/>
                </a:lnTo>
                <a:lnTo>
                  <a:pt x="4572" y="231635"/>
                </a:lnTo>
                <a:lnTo>
                  <a:pt x="12192" y="239948"/>
                </a:lnTo>
                <a:lnTo>
                  <a:pt x="12192" y="228587"/>
                </a:lnTo>
                <a:lnTo>
                  <a:pt x="27432" y="228587"/>
                </a:lnTo>
                <a:lnTo>
                  <a:pt x="27432" y="219443"/>
                </a:lnTo>
                <a:lnTo>
                  <a:pt x="33528" y="225539"/>
                </a:lnTo>
                <a:lnTo>
                  <a:pt x="47074" y="225539"/>
                </a:lnTo>
                <a:lnTo>
                  <a:pt x="50292" y="222491"/>
                </a:lnTo>
                <a:close/>
              </a:path>
              <a:path w="250189" h="254635">
                <a:moveTo>
                  <a:pt x="245348" y="252971"/>
                </a:moveTo>
                <a:lnTo>
                  <a:pt x="245348" y="231635"/>
                </a:lnTo>
                <a:lnTo>
                  <a:pt x="227060" y="249923"/>
                </a:lnTo>
                <a:lnTo>
                  <a:pt x="205724" y="228587"/>
                </a:lnTo>
                <a:lnTo>
                  <a:pt x="43857" y="228587"/>
                </a:lnTo>
                <a:lnTo>
                  <a:pt x="21336" y="249923"/>
                </a:lnTo>
                <a:lnTo>
                  <a:pt x="4572" y="231635"/>
                </a:lnTo>
                <a:lnTo>
                  <a:pt x="4572" y="252971"/>
                </a:lnTo>
                <a:lnTo>
                  <a:pt x="6096" y="254495"/>
                </a:lnTo>
                <a:lnTo>
                  <a:pt x="243824" y="254495"/>
                </a:lnTo>
                <a:lnTo>
                  <a:pt x="245348" y="252971"/>
                </a:lnTo>
                <a:close/>
              </a:path>
              <a:path w="250189" h="254635">
                <a:moveTo>
                  <a:pt x="25908" y="25908"/>
                </a:moveTo>
                <a:lnTo>
                  <a:pt x="25908" y="12192"/>
                </a:lnTo>
                <a:lnTo>
                  <a:pt x="12192" y="25908"/>
                </a:lnTo>
                <a:lnTo>
                  <a:pt x="25908" y="25908"/>
                </a:lnTo>
                <a:close/>
              </a:path>
              <a:path w="250189" h="254635">
                <a:moveTo>
                  <a:pt x="45720" y="27432"/>
                </a:moveTo>
                <a:lnTo>
                  <a:pt x="44196" y="25908"/>
                </a:lnTo>
                <a:lnTo>
                  <a:pt x="12192" y="25908"/>
                </a:lnTo>
                <a:lnTo>
                  <a:pt x="12192" y="28956"/>
                </a:lnTo>
                <a:lnTo>
                  <a:pt x="27432" y="44196"/>
                </a:lnTo>
                <a:lnTo>
                  <a:pt x="27432" y="33528"/>
                </a:lnTo>
                <a:lnTo>
                  <a:pt x="33528" y="27432"/>
                </a:lnTo>
                <a:lnTo>
                  <a:pt x="45720" y="27432"/>
                </a:lnTo>
                <a:close/>
              </a:path>
              <a:path w="250189" h="254635">
                <a:moveTo>
                  <a:pt x="43857" y="228587"/>
                </a:moveTo>
                <a:lnTo>
                  <a:pt x="12192" y="228587"/>
                </a:lnTo>
                <a:lnTo>
                  <a:pt x="25908" y="240779"/>
                </a:lnTo>
                <a:lnTo>
                  <a:pt x="25908" y="245592"/>
                </a:lnTo>
                <a:lnTo>
                  <a:pt x="43857" y="228587"/>
                </a:lnTo>
                <a:close/>
              </a:path>
              <a:path w="250189" h="254635">
                <a:moveTo>
                  <a:pt x="25908" y="245592"/>
                </a:moveTo>
                <a:lnTo>
                  <a:pt x="25908" y="240779"/>
                </a:lnTo>
                <a:lnTo>
                  <a:pt x="12192" y="228587"/>
                </a:lnTo>
                <a:lnTo>
                  <a:pt x="12192" y="239948"/>
                </a:lnTo>
                <a:lnTo>
                  <a:pt x="21336" y="249923"/>
                </a:lnTo>
                <a:lnTo>
                  <a:pt x="25908" y="245592"/>
                </a:lnTo>
                <a:close/>
              </a:path>
              <a:path w="250189" h="254635">
                <a:moveTo>
                  <a:pt x="50292" y="32004"/>
                </a:moveTo>
                <a:lnTo>
                  <a:pt x="45720" y="27432"/>
                </a:lnTo>
                <a:lnTo>
                  <a:pt x="33528" y="27432"/>
                </a:lnTo>
                <a:lnTo>
                  <a:pt x="27432" y="33528"/>
                </a:lnTo>
                <a:lnTo>
                  <a:pt x="27432" y="44196"/>
                </a:lnTo>
                <a:lnTo>
                  <a:pt x="32004" y="48768"/>
                </a:lnTo>
                <a:lnTo>
                  <a:pt x="50292" y="32004"/>
                </a:lnTo>
                <a:close/>
              </a:path>
              <a:path w="250189" h="254635">
                <a:moveTo>
                  <a:pt x="50292" y="44192"/>
                </a:moveTo>
                <a:lnTo>
                  <a:pt x="50292" y="32004"/>
                </a:lnTo>
                <a:lnTo>
                  <a:pt x="32004" y="48768"/>
                </a:lnTo>
                <a:lnTo>
                  <a:pt x="27432" y="44196"/>
                </a:lnTo>
                <a:lnTo>
                  <a:pt x="27432" y="208775"/>
                </a:lnTo>
                <a:lnTo>
                  <a:pt x="32004" y="204203"/>
                </a:lnTo>
                <a:lnTo>
                  <a:pt x="41148" y="213347"/>
                </a:lnTo>
                <a:lnTo>
                  <a:pt x="41148" y="53327"/>
                </a:lnTo>
                <a:lnTo>
                  <a:pt x="50292" y="44192"/>
                </a:lnTo>
                <a:close/>
              </a:path>
              <a:path w="250189" h="254635">
                <a:moveTo>
                  <a:pt x="47074" y="225539"/>
                </a:moveTo>
                <a:lnTo>
                  <a:pt x="33528" y="225539"/>
                </a:lnTo>
                <a:lnTo>
                  <a:pt x="27432" y="219443"/>
                </a:lnTo>
                <a:lnTo>
                  <a:pt x="27432" y="228587"/>
                </a:lnTo>
                <a:lnTo>
                  <a:pt x="43857" y="228587"/>
                </a:lnTo>
                <a:lnTo>
                  <a:pt x="47074" y="225539"/>
                </a:lnTo>
                <a:close/>
              </a:path>
              <a:path w="250189" h="254635">
                <a:moveTo>
                  <a:pt x="53340" y="53327"/>
                </a:moveTo>
                <a:lnTo>
                  <a:pt x="53340" y="41148"/>
                </a:lnTo>
                <a:lnTo>
                  <a:pt x="41148" y="53327"/>
                </a:lnTo>
                <a:lnTo>
                  <a:pt x="53340" y="53327"/>
                </a:lnTo>
                <a:close/>
              </a:path>
              <a:path w="250189" h="254635">
                <a:moveTo>
                  <a:pt x="53340" y="199631"/>
                </a:moveTo>
                <a:lnTo>
                  <a:pt x="53340" y="53327"/>
                </a:lnTo>
                <a:lnTo>
                  <a:pt x="41148" y="53327"/>
                </a:lnTo>
                <a:lnTo>
                  <a:pt x="41148" y="199631"/>
                </a:lnTo>
                <a:lnTo>
                  <a:pt x="53340" y="199631"/>
                </a:lnTo>
                <a:close/>
              </a:path>
              <a:path w="250189" h="254635">
                <a:moveTo>
                  <a:pt x="208772" y="199631"/>
                </a:moveTo>
                <a:lnTo>
                  <a:pt x="41148" y="199631"/>
                </a:lnTo>
                <a:lnTo>
                  <a:pt x="53340" y="213347"/>
                </a:lnTo>
                <a:lnTo>
                  <a:pt x="53340" y="225539"/>
                </a:lnTo>
                <a:lnTo>
                  <a:pt x="196580" y="225539"/>
                </a:lnTo>
                <a:lnTo>
                  <a:pt x="196580" y="213347"/>
                </a:lnTo>
                <a:lnTo>
                  <a:pt x="208772" y="199631"/>
                </a:lnTo>
                <a:close/>
              </a:path>
              <a:path w="250189" h="254635">
                <a:moveTo>
                  <a:pt x="53340" y="225539"/>
                </a:moveTo>
                <a:lnTo>
                  <a:pt x="53340" y="213347"/>
                </a:lnTo>
                <a:lnTo>
                  <a:pt x="41148" y="199631"/>
                </a:lnTo>
                <a:lnTo>
                  <a:pt x="41148" y="213347"/>
                </a:lnTo>
                <a:lnTo>
                  <a:pt x="50292" y="222491"/>
                </a:lnTo>
                <a:lnTo>
                  <a:pt x="50292" y="225539"/>
                </a:lnTo>
                <a:lnTo>
                  <a:pt x="53340" y="225539"/>
                </a:lnTo>
                <a:close/>
              </a:path>
              <a:path w="250189" h="254635">
                <a:moveTo>
                  <a:pt x="203960" y="27432"/>
                </a:moveTo>
                <a:lnTo>
                  <a:pt x="45720" y="27432"/>
                </a:lnTo>
                <a:lnTo>
                  <a:pt x="50292" y="32004"/>
                </a:lnTo>
                <a:lnTo>
                  <a:pt x="50292" y="44192"/>
                </a:lnTo>
                <a:lnTo>
                  <a:pt x="53340" y="41148"/>
                </a:lnTo>
                <a:lnTo>
                  <a:pt x="53340" y="53327"/>
                </a:lnTo>
                <a:lnTo>
                  <a:pt x="196580" y="53327"/>
                </a:lnTo>
                <a:lnTo>
                  <a:pt x="196580" y="41148"/>
                </a:lnTo>
                <a:lnTo>
                  <a:pt x="199628" y="44192"/>
                </a:lnTo>
                <a:lnTo>
                  <a:pt x="199628" y="32004"/>
                </a:lnTo>
                <a:lnTo>
                  <a:pt x="203960" y="27432"/>
                </a:lnTo>
                <a:close/>
              </a:path>
              <a:path w="250189" h="254635">
                <a:moveTo>
                  <a:pt x="50292" y="225539"/>
                </a:moveTo>
                <a:lnTo>
                  <a:pt x="50292" y="222491"/>
                </a:lnTo>
                <a:lnTo>
                  <a:pt x="47074" y="225539"/>
                </a:lnTo>
                <a:lnTo>
                  <a:pt x="50292" y="225539"/>
                </a:lnTo>
                <a:close/>
              </a:path>
              <a:path w="250189" h="254635">
                <a:moveTo>
                  <a:pt x="208772" y="53327"/>
                </a:moveTo>
                <a:lnTo>
                  <a:pt x="196580" y="41148"/>
                </a:lnTo>
                <a:lnTo>
                  <a:pt x="196580" y="53327"/>
                </a:lnTo>
                <a:lnTo>
                  <a:pt x="208772" y="53327"/>
                </a:lnTo>
                <a:close/>
              </a:path>
              <a:path w="250189" h="254635">
                <a:moveTo>
                  <a:pt x="208772" y="199631"/>
                </a:moveTo>
                <a:lnTo>
                  <a:pt x="208772" y="53327"/>
                </a:lnTo>
                <a:lnTo>
                  <a:pt x="196580" y="53327"/>
                </a:lnTo>
                <a:lnTo>
                  <a:pt x="196580" y="199631"/>
                </a:lnTo>
                <a:lnTo>
                  <a:pt x="208772" y="199631"/>
                </a:lnTo>
                <a:close/>
              </a:path>
              <a:path w="250189" h="254635">
                <a:moveTo>
                  <a:pt x="208772" y="213347"/>
                </a:moveTo>
                <a:lnTo>
                  <a:pt x="208772" y="199631"/>
                </a:lnTo>
                <a:lnTo>
                  <a:pt x="196580" y="213347"/>
                </a:lnTo>
                <a:lnTo>
                  <a:pt x="196580" y="225539"/>
                </a:lnTo>
                <a:lnTo>
                  <a:pt x="199628" y="225539"/>
                </a:lnTo>
                <a:lnTo>
                  <a:pt x="199628" y="222491"/>
                </a:lnTo>
                <a:lnTo>
                  <a:pt x="208772" y="213347"/>
                </a:lnTo>
                <a:close/>
              </a:path>
              <a:path w="250189" h="254635">
                <a:moveTo>
                  <a:pt x="220964" y="45720"/>
                </a:moveTo>
                <a:lnTo>
                  <a:pt x="220964" y="33528"/>
                </a:lnTo>
                <a:lnTo>
                  <a:pt x="216392" y="27432"/>
                </a:lnTo>
                <a:lnTo>
                  <a:pt x="203960" y="27432"/>
                </a:lnTo>
                <a:lnTo>
                  <a:pt x="199628" y="32004"/>
                </a:lnTo>
                <a:lnTo>
                  <a:pt x="217916" y="48768"/>
                </a:lnTo>
                <a:lnTo>
                  <a:pt x="220964" y="45720"/>
                </a:lnTo>
                <a:close/>
              </a:path>
              <a:path w="250189" h="254635">
                <a:moveTo>
                  <a:pt x="220964" y="207251"/>
                </a:moveTo>
                <a:lnTo>
                  <a:pt x="220964" y="45720"/>
                </a:lnTo>
                <a:lnTo>
                  <a:pt x="217916" y="48768"/>
                </a:lnTo>
                <a:lnTo>
                  <a:pt x="199628" y="32004"/>
                </a:lnTo>
                <a:lnTo>
                  <a:pt x="199628" y="44192"/>
                </a:lnTo>
                <a:lnTo>
                  <a:pt x="208772" y="53327"/>
                </a:lnTo>
                <a:lnTo>
                  <a:pt x="208772" y="213347"/>
                </a:lnTo>
                <a:lnTo>
                  <a:pt x="217916" y="204203"/>
                </a:lnTo>
                <a:lnTo>
                  <a:pt x="220964" y="207251"/>
                </a:lnTo>
                <a:close/>
              </a:path>
              <a:path w="250189" h="254635">
                <a:moveTo>
                  <a:pt x="245348" y="231635"/>
                </a:moveTo>
                <a:lnTo>
                  <a:pt x="217916" y="204203"/>
                </a:lnTo>
                <a:lnTo>
                  <a:pt x="199628" y="222491"/>
                </a:lnTo>
                <a:lnTo>
                  <a:pt x="202676" y="225539"/>
                </a:lnTo>
                <a:lnTo>
                  <a:pt x="216392" y="225539"/>
                </a:lnTo>
                <a:lnTo>
                  <a:pt x="220964" y="219443"/>
                </a:lnTo>
                <a:lnTo>
                  <a:pt x="220964" y="228587"/>
                </a:lnTo>
                <a:lnTo>
                  <a:pt x="236204" y="228587"/>
                </a:lnTo>
                <a:lnTo>
                  <a:pt x="236204" y="240779"/>
                </a:lnTo>
                <a:lnTo>
                  <a:pt x="245348" y="231635"/>
                </a:lnTo>
                <a:close/>
              </a:path>
              <a:path w="250189" h="254635">
                <a:moveTo>
                  <a:pt x="202676" y="225539"/>
                </a:moveTo>
                <a:lnTo>
                  <a:pt x="199628" y="222491"/>
                </a:lnTo>
                <a:lnTo>
                  <a:pt x="199628" y="225539"/>
                </a:lnTo>
                <a:lnTo>
                  <a:pt x="202676" y="225539"/>
                </a:lnTo>
                <a:close/>
              </a:path>
              <a:path w="250189" h="254635">
                <a:moveTo>
                  <a:pt x="220964" y="228587"/>
                </a:moveTo>
                <a:lnTo>
                  <a:pt x="220964" y="219443"/>
                </a:lnTo>
                <a:lnTo>
                  <a:pt x="216392" y="225539"/>
                </a:lnTo>
                <a:lnTo>
                  <a:pt x="202676" y="225539"/>
                </a:lnTo>
                <a:lnTo>
                  <a:pt x="205724" y="228587"/>
                </a:lnTo>
                <a:lnTo>
                  <a:pt x="220964" y="228587"/>
                </a:lnTo>
                <a:close/>
              </a:path>
              <a:path w="250189" h="254635">
                <a:moveTo>
                  <a:pt x="236204" y="30480"/>
                </a:moveTo>
                <a:lnTo>
                  <a:pt x="236204" y="25908"/>
                </a:lnTo>
                <a:lnTo>
                  <a:pt x="205403" y="25908"/>
                </a:lnTo>
                <a:lnTo>
                  <a:pt x="203960" y="27432"/>
                </a:lnTo>
                <a:lnTo>
                  <a:pt x="216392" y="27432"/>
                </a:lnTo>
                <a:lnTo>
                  <a:pt x="220964" y="33528"/>
                </a:lnTo>
                <a:lnTo>
                  <a:pt x="220964" y="45720"/>
                </a:lnTo>
                <a:lnTo>
                  <a:pt x="236204" y="30480"/>
                </a:lnTo>
                <a:close/>
              </a:path>
              <a:path w="250189" h="254635">
                <a:moveTo>
                  <a:pt x="245348" y="21336"/>
                </a:moveTo>
                <a:lnTo>
                  <a:pt x="227060" y="3048"/>
                </a:lnTo>
                <a:lnTo>
                  <a:pt x="205403" y="25908"/>
                </a:lnTo>
                <a:lnTo>
                  <a:pt x="224012" y="25908"/>
                </a:lnTo>
                <a:lnTo>
                  <a:pt x="224012" y="12192"/>
                </a:lnTo>
                <a:lnTo>
                  <a:pt x="236204" y="25908"/>
                </a:lnTo>
                <a:lnTo>
                  <a:pt x="236204" y="30480"/>
                </a:lnTo>
                <a:lnTo>
                  <a:pt x="245348" y="21336"/>
                </a:lnTo>
                <a:close/>
              </a:path>
              <a:path w="250189" h="254635">
                <a:moveTo>
                  <a:pt x="236204" y="228587"/>
                </a:moveTo>
                <a:lnTo>
                  <a:pt x="205724" y="228587"/>
                </a:lnTo>
                <a:lnTo>
                  <a:pt x="224012" y="246875"/>
                </a:lnTo>
                <a:lnTo>
                  <a:pt x="224012" y="240779"/>
                </a:lnTo>
                <a:lnTo>
                  <a:pt x="236204" y="228587"/>
                </a:lnTo>
                <a:close/>
              </a:path>
              <a:path w="250189" h="254635">
                <a:moveTo>
                  <a:pt x="236204" y="25908"/>
                </a:moveTo>
                <a:lnTo>
                  <a:pt x="224012" y="12192"/>
                </a:lnTo>
                <a:lnTo>
                  <a:pt x="224012" y="25908"/>
                </a:lnTo>
                <a:lnTo>
                  <a:pt x="236204" y="25908"/>
                </a:lnTo>
                <a:close/>
              </a:path>
              <a:path w="250189" h="254635">
                <a:moveTo>
                  <a:pt x="245348" y="231635"/>
                </a:moveTo>
                <a:lnTo>
                  <a:pt x="245348" y="21336"/>
                </a:lnTo>
                <a:lnTo>
                  <a:pt x="224012" y="42672"/>
                </a:lnTo>
                <a:lnTo>
                  <a:pt x="224012" y="210299"/>
                </a:lnTo>
                <a:lnTo>
                  <a:pt x="245348" y="231635"/>
                </a:lnTo>
                <a:close/>
              </a:path>
              <a:path w="250189" h="254635">
                <a:moveTo>
                  <a:pt x="236204" y="240779"/>
                </a:moveTo>
                <a:lnTo>
                  <a:pt x="236204" y="228587"/>
                </a:lnTo>
                <a:lnTo>
                  <a:pt x="224012" y="240779"/>
                </a:lnTo>
                <a:lnTo>
                  <a:pt x="224012" y="246875"/>
                </a:lnTo>
                <a:lnTo>
                  <a:pt x="227060" y="249923"/>
                </a:lnTo>
                <a:lnTo>
                  <a:pt x="236204" y="2407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35324" y="2216231"/>
            <a:ext cx="224012" cy="2285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23132" y="2204039"/>
            <a:ext cx="250190" cy="254635"/>
          </a:xfrm>
          <a:custGeom>
            <a:avLst/>
            <a:gdLst/>
            <a:ahLst/>
            <a:cxnLst/>
            <a:rect l="l" t="t" r="r" b="b"/>
            <a:pathLst>
              <a:path w="250189" h="254635">
                <a:moveTo>
                  <a:pt x="249920" y="248381"/>
                </a:moveTo>
                <a:lnTo>
                  <a:pt x="249920" y="6096"/>
                </a:lnTo>
                <a:lnTo>
                  <a:pt x="243824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81"/>
                </a:lnTo>
                <a:lnTo>
                  <a:pt x="4572" y="252953"/>
                </a:lnTo>
                <a:lnTo>
                  <a:pt x="4572" y="21336"/>
                </a:lnTo>
                <a:lnTo>
                  <a:pt x="21336" y="4572"/>
                </a:lnTo>
                <a:lnTo>
                  <a:pt x="43853" y="25892"/>
                </a:lnTo>
                <a:lnTo>
                  <a:pt x="205728" y="25892"/>
                </a:lnTo>
                <a:lnTo>
                  <a:pt x="227060" y="4572"/>
                </a:lnTo>
                <a:lnTo>
                  <a:pt x="245348" y="21336"/>
                </a:lnTo>
                <a:lnTo>
                  <a:pt x="245348" y="252953"/>
                </a:lnTo>
                <a:lnTo>
                  <a:pt x="249920" y="248381"/>
                </a:lnTo>
                <a:close/>
              </a:path>
              <a:path w="250189" h="254635">
                <a:moveTo>
                  <a:pt x="43869" y="25908"/>
                </a:moveTo>
                <a:lnTo>
                  <a:pt x="21336" y="4572"/>
                </a:lnTo>
                <a:lnTo>
                  <a:pt x="4572" y="21336"/>
                </a:lnTo>
                <a:lnTo>
                  <a:pt x="12192" y="29375"/>
                </a:lnTo>
                <a:lnTo>
                  <a:pt x="12192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43869" y="25908"/>
                </a:lnTo>
                <a:close/>
              </a:path>
              <a:path w="250189" h="254635">
                <a:moveTo>
                  <a:pt x="25908" y="210635"/>
                </a:moveTo>
                <a:lnTo>
                  <a:pt x="25908" y="43845"/>
                </a:lnTo>
                <a:lnTo>
                  <a:pt x="4572" y="21336"/>
                </a:lnTo>
                <a:lnTo>
                  <a:pt x="4572" y="233156"/>
                </a:lnTo>
                <a:lnTo>
                  <a:pt x="25908" y="210635"/>
                </a:lnTo>
                <a:close/>
              </a:path>
              <a:path w="250189" h="254635">
                <a:moveTo>
                  <a:pt x="50292" y="222488"/>
                </a:moveTo>
                <a:lnTo>
                  <a:pt x="32004" y="204200"/>
                </a:lnTo>
                <a:lnTo>
                  <a:pt x="4572" y="233156"/>
                </a:lnTo>
                <a:lnTo>
                  <a:pt x="12192" y="240769"/>
                </a:lnTo>
                <a:lnTo>
                  <a:pt x="12192" y="228584"/>
                </a:lnTo>
                <a:lnTo>
                  <a:pt x="27432" y="228584"/>
                </a:lnTo>
                <a:lnTo>
                  <a:pt x="27432" y="220964"/>
                </a:lnTo>
                <a:lnTo>
                  <a:pt x="33528" y="225536"/>
                </a:lnTo>
                <a:lnTo>
                  <a:pt x="47072" y="225536"/>
                </a:lnTo>
                <a:lnTo>
                  <a:pt x="50292" y="222488"/>
                </a:lnTo>
                <a:close/>
              </a:path>
              <a:path w="250189" h="254635">
                <a:moveTo>
                  <a:pt x="245348" y="252953"/>
                </a:moveTo>
                <a:lnTo>
                  <a:pt x="245348" y="233156"/>
                </a:lnTo>
                <a:lnTo>
                  <a:pt x="227060" y="249905"/>
                </a:lnTo>
                <a:lnTo>
                  <a:pt x="205728" y="228584"/>
                </a:lnTo>
                <a:lnTo>
                  <a:pt x="43853" y="228584"/>
                </a:lnTo>
                <a:lnTo>
                  <a:pt x="21336" y="249905"/>
                </a:lnTo>
                <a:lnTo>
                  <a:pt x="4572" y="233156"/>
                </a:lnTo>
                <a:lnTo>
                  <a:pt x="4572" y="252953"/>
                </a:lnTo>
                <a:lnTo>
                  <a:pt x="6096" y="254477"/>
                </a:lnTo>
                <a:lnTo>
                  <a:pt x="243824" y="254477"/>
                </a:lnTo>
                <a:lnTo>
                  <a:pt x="245348" y="252953"/>
                </a:lnTo>
                <a:close/>
              </a:path>
              <a:path w="250189" h="254635">
                <a:moveTo>
                  <a:pt x="25908" y="25908"/>
                </a:moveTo>
                <a:lnTo>
                  <a:pt x="25908" y="12192"/>
                </a:lnTo>
                <a:lnTo>
                  <a:pt x="12192" y="25908"/>
                </a:lnTo>
                <a:lnTo>
                  <a:pt x="25908" y="25908"/>
                </a:lnTo>
                <a:close/>
              </a:path>
              <a:path w="250189" h="254635">
                <a:moveTo>
                  <a:pt x="45479" y="27432"/>
                </a:moveTo>
                <a:lnTo>
                  <a:pt x="43869" y="25908"/>
                </a:lnTo>
                <a:lnTo>
                  <a:pt x="12192" y="25908"/>
                </a:lnTo>
                <a:lnTo>
                  <a:pt x="12192" y="29375"/>
                </a:lnTo>
                <a:lnTo>
                  <a:pt x="27432" y="45453"/>
                </a:lnTo>
                <a:lnTo>
                  <a:pt x="27432" y="33512"/>
                </a:lnTo>
                <a:lnTo>
                  <a:pt x="33528" y="27432"/>
                </a:lnTo>
                <a:lnTo>
                  <a:pt x="45479" y="27432"/>
                </a:lnTo>
                <a:close/>
              </a:path>
              <a:path w="250189" h="254635">
                <a:moveTo>
                  <a:pt x="43853" y="228584"/>
                </a:moveTo>
                <a:lnTo>
                  <a:pt x="12192" y="228584"/>
                </a:lnTo>
                <a:lnTo>
                  <a:pt x="25908" y="240776"/>
                </a:lnTo>
                <a:lnTo>
                  <a:pt x="25908" y="245576"/>
                </a:lnTo>
                <a:lnTo>
                  <a:pt x="43853" y="228584"/>
                </a:lnTo>
                <a:close/>
              </a:path>
              <a:path w="250189" h="254635">
                <a:moveTo>
                  <a:pt x="25908" y="245576"/>
                </a:moveTo>
                <a:lnTo>
                  <a:pt x="25908" y="240776"/>
                </a:lnTo>
                <a:lnTo>
                  <a:pt x="12192" y="228584"/>
                </a:lnTo>
                <a:lnTo>
                  <a:pt x="12192" y="240769"/>
                </a:lnTo>
                <a:lnTo>
                  <a:pt x="21336" y="249905"/>
                </a:lnTo>
                <a:lnTo>
                  <a:pt x="25908" y="245576"/>
                </a:lnTo>
                <a:close/>
              </a:path>
              <a:path w="250189" h="254635">
                <a:moveTo>
                  <a:pt x="50292" y="31988"/>
                </a:moveTo>
                <a:lnTo>
                  <a:pt x="45479" y="27432"/>
                </a:lnTo>
                <a:lnTo>
                  <a:pt x="33528" y="27432"/>
                </a:lnTo>
                <a:lnTo>
                  <a:pt x="27432" y="33512"/>
                </a:lnTo>
                <a:lnTo>
                  <a:pt x="27432" y="45453"/>
                </a:lnTo>
                <a:lnTo>
                  <a:pt x="32004" y="50276"/>
                </a:lnTo>
                <a:lnTo>
                  <a:pt x="50292" y="31988"/>
                </a:lnTo>
                <a:close/>
              </a:path>
              <a:path w="250189" h="254635">
                <a:moveTo>
                  <a:pt x="50292" y="44180"/>
                </a:moveTo>
                <a:lnTo>
                  <a:pt x="50292" y="31988"/>
                </a:lnTo>
                <a:lnTo>
                  <a:pt x="32004" y="50276"/>
                </a:lnTo>
                <a:lnTo>
                  <a:pt x="27432" y="45453"/>
                </a:lnTo>
                <a:lnTo>
                  <a:pt x="27432" y="209026"/>
                </a:lnTo>
                <a:lnTo>
                  <a:pt x="32004" y="204200"/>
                </a:lnTo>
                <a:lnTo>
                  <a:pt x="41148" y="213344"/>
                </a:lnTo>
                <a:lnTo>
                  <a:pt x="41148" y="53324"/>
                </a:lnTo>
                <a:lnTo>
                  <a:pt x="50292" y="44180"/>
                </a:lnTo>
                <a:close/>
              </a:path>
              <a:path w="250189" h="254635">
                <a:moveTo>
                  <a:pt x="47072" y="225536"/>
                </a:moveTo>
                <a:lnTo>
                  <a:pt x="33528" y="225536"/>
                </a:lnTo>
                <a:lnTo>
                  <a:pt x="27432" y="220964"/>
                </a:lnTo>
                <a:lnTo>
                  <a:pt x="27432" y="228584"/>
                </a:lnTo>
                <a:lnTo>
                  <a:pt x="43869" y="228569"/>
                </a:lnTo>
                <a:lnTo>
                  <a:pt x="47072" y="225536"/>
                </a:lnTo>
                <a:close/>
              </a:path>
              <a:path w="250189" h="254635">
                <a:moveTo>
                  <a:pt x="53340" y="53324"/>
                </a:moveTo>
                <a:lnTo>
                  <a:pt x="53340" y="41132"/>
                </a:lnTo>
                <a:lnTo>
                  <a:pt x="41148" y="53324"/>
                </a:lnTo>
                <a:lnTo>
                  <a:pt x="53340" y="53324"/>
                </a:lnTo>
                <a:close/>
              </a:path>
              <a:path w="250189" h="254635">
                <a:moveTo>
                  <a:pt x="53340" y="201152"/>
                </a:moveTo>
                <a:lnTo>
                  <a:pt x="53340" y="53324"/>
                </a:lnTo>
                <a:lnTo>
                  <a:pt x="41148" y="53324"/>
                </a:lnTo>
                <a:lnTo>
                  <a:pt x="41148" y="201152"/>
                </a:lnTo>
                <a:lnTo>
                  <a:pt x="53340" y="201152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41148" y="201152"/>
                </a:lnTo>
                <a:lnTo>
                  <a:pt x="53340" y="213344"/>
                </a:lnTo>
                <a:lnTo>
                  <a:pt x="53340" y="225536"/>
                </a:lnTo>
                <a:lnTo>
                  <a:pt x="196580" y="225536"/>
                </a:lnTo>
                <a:lnTo>
                  <a:pt x="196580" y="213344"/>
                </a:lnTo>
                <a:lnTo>
                  <a:pt x="208772" y="201152"/>
                </a:lnTo>
                <a:close/>
              </a:path>
              <a:path w="250189" h="254635">
                <a:moveTo>
                  <a:pt x="53340" y="225536"/>
                </a:moveTo>
                <a:lnTo>
                  <a:pt x="53340" y="213344"/>
                </a:lnTo>
                <a:lnTo>
                  <a:pt x="41148" y="201152"/>
                </a:lnTo>
                <a:lnTo>
                  <a:pt x="41148" y="213344"/>
                </a:lnTo>
                <a:lnTo>
                  <a:pt x="50292" y="222488"/>
                </a:lnTo>
                <a:lnTo>
                  <a:pt x="50292" y="225536"/>
                </a:lnTo>
                <a:lnTo>
                  <a:pt x="53340" y="225536"/>
                </a:lnTo>
                <a:close/>
              </a:path>
              <a:path w="250189" h="254635">
                <a:moveTo>
                  <a:pt x="204188" y="27432"/>
                </a:moveTo>
                <a:lnTo>
                  <a:pt x="45479" y="27432"/>
                </a:lnTo>
                <a:lnTo>
                  <a:pt x="50292" y="31988"/>
                </a:lnTo>
                <a:lnTo>
                  <a:pt x="50292" y="44180"/>
                </a:lnTo>
                <a:lnTo>
                  <a:pt x="53340" y="41132"/>
                </a:lnTo>
                <a:lnTo>
                  <a:pt x="53340" y="53324"/>
                </a:lnTo>
                <a:lnTo>
                  <a:pt x="196580" y="53324"/>
                </a:lnTo>
                <a:lnTo>
                  <a:pt x="196580" y="41132"/>
                </a:lnTo>
                <a:lnTo>
                  <a:pt x="199628" y="44180"/>
                </a:lnTo>
                <a:lnTo>
                  <a:pt x="199628" y="31988"/>
                </a:lnTo>
                <a:lnTo>
                  <a:pt x="204188" y="27432"/>
                </a:lnTo>
                <a:close/>
              </a:path>
              <a:path w="250189" h="254635">
                <a:moveTo>
                  <a:pt x="50292" y="225536"/>
                </a:moveTo>
                <a:lnTo>
                  <a:pt x="50292" y="222488"/>
                </a:lnTo>
                <a:lnTo>
                  <a:pt x="47072" y="225536"/>
                </a:lnTo>
                <a:lnTo>
                  <a:pt x="50292" y="225536"/>
                </a:lnTo>
                <a:close/>
              </a:path>
              <a:path w="250189" h="254635">
                <a:moveTo>
                  <a:pt x="208772" y="53324"/>
                </a:moveTo>
                <a:lnTo>
                  <a:pt x="196580" y="41132"/>
                </a:lnTo>
                <a:lnTo>
                  <a:pt x="196580" y="53324"/>
                </a:lnTo>
                <a:lnTo>
                  <a:pt x="208772" y="53324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208772" y="53324"/>
                </a:lnTo>
                <a:lnTo>
                  <a:pt x="196580" y="53324"/>
                </a:lnTo>
                <a:lnTo>
                  <a:pt x="196580" y="201152"/>
                </a:lnTo>
                <a:lnTo>
                  <a:pt x="208772" y="201152"/>
                </a:lnTo>
                <a:close/>
              </a:path>
              <a:path w="250189" h="254635">
                <a:moveTo>
                  <a:pt x="208772" y="213344"/>
                </a:moveTo>
                <a:lnTo>
                  <a:pt x="208772" y="201152"/>
                </a:lnTo>
                <a:lnTo>
                  <a:pt x="196580" y="213344"/>
                </a:lnTo>
                <a:lnTo>
                  <a:pt x="196580" y="225536"/>
                </a:lnTo>
                <a:lnTo>
                  <a:pt x="199628" y="225536"/>
                </a:lnTo>
                <a:lnTo>
                  <a:pt x="199628" y="222488"/>
                </a:lnTo>
                <a:lnTo>
                  <a:pt x="208772" y="213344"/>
                </a:lnTo>
                <a:close/>
              </a:path>
              <a:path w="250189" h="254635">
                <a:moveTo>
                  <a:pt x="220964" y="47061"/>
                </a:moveTo>
                <a:lnTo>
                  <a:pt x="220964" y="33512"/>
                </a:lnTo>
                <a:lnTo>
                  <a:pt x="216392" y="27432"/>
                </a:lnTo>
                <a:lnTo>
                  <a:pt x="204188" y="27432"/>
                </a:lnTo>
                <a:lnTo>
                  <a:pt x="199628" y="31988"/>
                </a:lnTo>
                <a:lnTo>
                  <a:pt x="217916" y="50276"/>
                </a:lnTo>
                <a:lnTo>
                  <a:pt x="220964" y="47061"/>
                </a:lnTo>
                <a:close/>
              </a:path>
              <a:path w="250189" h="254635">
                <a:moveTo>
                  <a:pt x="220964" y="207418"/>
                </a:moveTo>
                <a:lnTo>
                  <a:pt x="220964" y="47061"/>
                </a:lnTo>
                <a:lnTo>
                  <a:pt x="217916" y="50276"/>
                </a:lnTo>
                <a:lnTo>
                  <a:pt x="199628" y="31988"/>
                </a:lnTo>
                <a:lnTo>
                  <a:pt x="199628" y="44180"/>
                </a:lnTo>
                <a:lnTo>
                  <a:pt x="208772" y="53324"/>
                </a:lnTo>
                <a:lnTo>
                  <a:pt x="208772" y="213344"/>
                </a:lnTo>
                <a:lnTo>
                  <a:pt x="217916" y="204200"/>
                </a:lnTo>
                <a:lnTo>
                  <a:pt x="220964" y="207418"/>
                </a:lnTo>
                <a:close/>
              </a:path>
              <a:path w="250189" h="254635">
                <a:moveTo>
                  <a:pt x="245348" y="233156"/>
                </a:moveTo>
                <a:lnTo>
                  <a:pt x="217916" y="204200"/>
                </a:lnTo>
                <a:lnTo>
                  <a:pt x="199628" y="222488"/>
                </a:lnTo>
                <a:lnTo>
                  <a:pt x="202678" y="225536"/>
                </a:lnTo>
                <a:lnTo>
                  <a:pt x="216392" y="225536"/>
                </a:lnTo>
                <a:lnTo>
                  <a:pt x="220964" y="220964"/>
                </a:lnTo>
                <a:lnTo>
                  <a:pt x="220964" y="228584"/>
                </a:lnTo>
                <a:lnTo>
                  <a:pt x="236204" y="228584"/>
                </a:lnTo>
                <a:lnTo>
                  <a:pt x="236204" y="241531"/>
                </a:lnTo>
                <a:lnTo>
                  <a:pt x="245348" y="233156"/>
                </a:lnTo>
                <a:close/>
              </a:path>
              <a:path w="250189" h="254635">
                <a:moveTo>
                  <a:pt x="202678" y="225536"/>
                </a:moveTo>
                <a:lnTo>
                  <a:pt x="199628" y="222488"/>
                </a:lnTo>
                <a:lnTo>
                  <a:pt x="199628" y="225536"/>
                </a:lnTo>
                <a:lnTo>
                  <a:pt x="202678" y="225536"/>
                </a:lnTo>
                <a:close/>
              </a:path>
              <a:path w="250189" h="254635">
                <a:moveTo>
                  <a:pt x="220964" y="228584"/>
                </a:moveTo>
                <a:lnTo>
                  <a:pt x="220964" y="220964"/>
                </a:lnTo>
                <a:lnTo>
                  <a:pt x="216392" y="225536"/>
                </a:lnTo>
                <a:lnTo>
                  <a:pt x="202678" y="225536"/>
                </a:lnTo>
                <a:lnTo>
                  <a:pt x="205712" y="228569"/>
                </a:lnTo>
                <a:lnTo>
                  <a:pt x="220964" y="228584"/>
                </a:lnTo>
                <a:close/>
              </a:path>
              <a:path w="250189" h="254635">
                <a:moveTo>
                  <a:pt x="236204" y="30982"/>
                </a:moveTo>
                <a:lnTo>
                  <a:pt x="236204" y="25908"/>
                </a:lnTo>
                <a:lnTo>
                  <a:pt x="205712" y="25908"/>
                </a:lnTo>
                <a:lnTo>
                  <a:pt x="204188" y="27432"/>
                </a:lnTo>
                <a:lnTo>
                  <a:pt x="216392" y="27432"/>
                </a:lnTo>
                <a:lnTo>
                  <a:pt x="220964" y="33512"/>
                </a:lnTo>
                <a:lnTo>
                  <a:pt x="220964" y="47061"/>
                </a:lnTo>
                <a:lnTo>
                  <a:pt x="236204" y="30982"/>
                </a:lnTo>
                <a:close/>
              </a:path>
              <a:path w="250189" h="254635">
                <a:moveTo>
                  <a:pt x="245348" y="21336"/>
                </a:moveTo>
                <a:lnTo>
                  <a:pt x="227060" y="4572"/>
                </a:lnTo>
                <a:lnTo>
                  <a:pt x="205712" y="25908"/>
                </a:lnTo>
                <a:lnTo>
                  <a:pt x="224012" y="25908"/>
                </a:lnTo>
                <a:lnTo>
                  <a:pt x="224012" y="12192"/>
                </a:lnTo>
                <a:lnTo>
                  <a:pt x="236204" y="25908"/>
                </a:lnTo>
                <a:lnTo>
                  <a:pt x="236204" y="30982"/>
                </a:lnTo>
                <a:lnTo>
                  <a:pt x="245348" y="21336"/>
                </a:lnTo>
                <a:close/>
              </a:path>
              <a:path w="250189" h="254635">
                <a:moveTo>
                  <a:pt x="236204" y="228584"/>
                </a:moveTo>
                <a:lnTo>
                  <a:pt x="205728" y="228584"/>
                </a:lnTo>
                <a:lnTo>
                  <a:pt x="224012" y="246859"/>
                </a:lnTo>
                <a:lnTo>
                  <a:pt x="224012" y="240776"/>
                </a:lnTo>
                <a:lnTo>
                  <a:pt x="236204" y="228584"/>
                </a:lnTo>
                <a:close/>
              </a:path>
              <a:path w="250189" h="254635">
                <a:moveTo>
                  <a:pt x="236204" y="25908"/>
                </a:moveTo>
                <a:lnTo>
                  <a:pt x="224012" y="12192"/>
                </a:lnTo>
                <a:lnTo>
                  <a:pt x="224012" y="25908"/>
                </a:lnTo>
                <a:lnTo>
                  <a:pt x="236204" y="25908"/>
                </a:lnTo>
                <a:close/>
              </a:path>
              <a:path w="250189" h="254635">
                <a:moveTo>
                  <a:pt x="245348" y="233156"/>
                </a:moveTo>
                <a:lnTo>
                  <a:pt x="245348" y="21336"/>
                </a:lnTo>
                <a:lnTo>
                  <a:pt x="224012" y="43845"/>
                </a:lnTo>
                <a:lnTo>
                  <a:pt x="224012" y="210635"/>
                </a:lnTo>
                <a:lnTo>
                  <a:pt x="245348" y="233156"/>
                </a:lnTo>
                <a:close/>
              </a:path>
              <a:path w="250189" h="254635">
                <a:moveTo>
                  <a:pt x="236204" y="241531"/>
                </a:moveTo>
                <a:lnTo>
                  <a:pt x="236204" y="228584"/>
                </a:lnTo>
                <a:lnTo>
                  <a:pt x="224012" y="240776"/>
                </a:lnTo>
                <a:lnTo>
                  <a:pt x="224012" y="246859"/>
                </a:lnTo>
                <a:lnTo>
                  <a:pt x="227060" y="249905"/>
                </a:lnTo>
                <a:lnTo>
                  <a:pt x="236204" y="2415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283784" y="2216231"/>
            <a:ext cx="224012" cy="2285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70068" y="2204039"/>
            <a:ext cx="250190" cy="254635"/>
          </a:xfrm>
          <a:custGeom>
            <a:avLst/>
            <a:gdLst/>
            <a:ahLst/>
            <a:cxnLst/>
            <a:rect l="l" t="t" r="r" b="b"/>
            <a:pathLst>
              <a:path w="250189" h="254635">
                <a:moveTo>
                  <a:pt x="249920" y="248381"/>
                </a:moveTo>
                <a:lnTo>
                  <a:pt x="249920" y="6096"/>
                </a:lnTo>
                <a:lnTo>
                  <a:pt x="243824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81"/>
                </a:lnTo>
                <a:lnTo>
                  <a:pt x="4572" y="252953"/>
                </a:lnTo>
                <a:lnTo>
                  <a:pt x="4572" y="21336"/>
                </a:lnTo>
                <a:lnTo>
                  <a:pt x="22860" y="4572"/>
                </a:lnTo>
                <a:lnTo>
                  <a:pt x="44192" y="25892"/>
                </a:lnTo>
                <a:lnTo>
                  <a:pt x="206067" y="25892"/>
                </a:lnTo>
                <a:lnTo>
                  <a:pt x="228584" y="4572"/>
                </a:lnTo>
                <a:lnTo>
                  <a:pt x="245348" y="21336"/>
                </a:lnTo>
                <a:lnTo>
                  <a:pt x="245348" y="252953"/>
                </a:lnTo>
                <a:lnTo>
                  <a:pt x="249920" y="248381"/>
                </a:lnTo>
                <a:close/>
              </a:path>
              <a:path w="250189" h="254635">
                <a:moveTo>
                  <a:pt x="44207" y="25908"/>
                </a:moveTo>
                <a:lnTo>
                  <a:pt x="22860" y="4572"/>
                </a:lnTo>
                <a:lnTo>
                  <a:pt x="4572" y="21336"/>
                </a:lnTo>
                <a:lnTo>
                  <a:pt x="13716" y="30982"/>
                </a:lnTo>
                <a:lnTo>
                  <a:pt x="13716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44207" y="25908"/>
                </a:lnTo>
                <a:close/>
              </a:path>
              <a:path w="250189" h="254635">
                <a:moveTo>
                  <a:pt x="25908" y="210635"/>
                </a:moveTo>
                <a:lnTo>
                  <a:pt x="25908" y="43845"/>
                </a:lnTo>
                <a:lnTo>
                  <a:pt x="4572" y="21336"/>
                </a:lnTo>
                <a:lnTo>
                  <a:pt x="4572" y="233156"/>
                </a:lnTo>
                <a:lnTo>
                  <a:pt x="25908" y="210635"/>
                </a:lnTo>
                <a:close/>
              </a:path>
              <a:path w="250189" h="254635">
                <a:moveTo>
                  <a:pt x="50292" y="222488"/>
                </a:moveTo>
                <a:lnTo>
                  <a:pt x="32004" y="204200"/>
                </a:lnTo>
                <a:lnTo>
                  <a:pt x="4572" y="233156"/>
                </a:lnTo>
                <a:lnTo>
                  <a:pt x="13716" y="241531"/>
                </a:lnTo>
                <a:lnTo>
                  <a:pt x="13716" y="228584"/>
                </a:lnTo>
                <a:lnTo>
                  <a:pt x="28956" y="228584"/>
                </a:lnTo>
                <a:lnTo>
                  <a:pt x="28956" y="220964"/>
                </a:lnTo>
                <a:lnTo>
                  <a:pt x="33528" y="225536"/>
                </a:lnTo>
                <a:lnTo>
                  <a:pt x="47242" y="225536"/>
                </a:lnTo>
                <a:lnTo>
                  <a:pt x="50292" y="222488"/>
                </a:lnTo>
                <a:close/>
              </a:path>
              <a:path w="250189" h="254635">
                <a:moveTo>
                  <a:pt x="245348" y="252953"/>
                </a:moveTo>
                <a:lnTo>
                  <a:pt x="245348" y="233156"/>
                </a:lnTo>
                <a:lnTo>
                  <a:pt x="228584" y="249905"/>
                </a:lnTo>
                <a:lnTo>
                  <a:pt x="206067" y="228584"/>
                </a:lnTo>
                <a:lnTo>
                  <a:pt x="44192" y="228584"/>
                </a:lnTo>
                <a:lnTo>
                  <a:pt x="22860" y="249905"/>
                </a:lnTo>
                <a:lnTo>
                  <a:pt x="4572" y="233156"/>
                </a:lnTo>
                <a:lnTo>
                  <a:pt x="4572" y="252953"/>
                </a:lnTo>
                <a:lnTo>
                  <a:pt x="6096" y="254477"/>
                </a:lnTo>
                <a:lnTo>
                  <a:pt x="243824" y="254477"/>
                </a:lnTo>
                <a:lnTo>
                  <a:pt x="245348" y="252953"/>
                </a:lnTo>
                <a:close/>
              </a:path>
              <a:path w="250189" h="254635">
                <a:moveTo>
                  <a:pt x="25908" y="25908"/>
                </a:moveTo>
                <a:lnTo>
                  <a:pt x="25908" y="12192"/>
                </a:lnTo>
                <a:lnTo>
                  <a:pt x="13716" y="25908"/>
                </a:lnTo>
                <a:lnTo>
                  <a:pt x="25908" y="25908"/>
                </a:lnTo>
                <a:close/>
              </a:path>
              <a:path w="250189" h="254635">
                <a:moveTo>
                  <a:pt x="45732" y="27432"/>
                </a:moveTo>
                <a:lnTo>
                  <a:pt x="44207" y="25908"/>
                </a:lnTo>
                <a:lnTo>
                  <a:pt x="13716" y="25908"/>
                </a:lnTo>
                <a:lnTo>
                  <a:pt x="13716" y="30982"/>
                </a:lnTo>
                <a:lnTo>
                  <a:pt x="28956" y="47061"/>
                </a:lnTo>
                <a:lnTo>
                  <a:pt x="28956" y="33512"/>
                </a:lnTo>
                <a:lnTo>
                  <a:pt x="33528" y="27432"/>
                </a:lnTo>
                <a:lnTo>
                  <a:pt x="45732" y="27432"/>
                </a:lnTo>
                <a:close/>
              </a:path>
              <a:path w="250189" h="254635">
                <a:moveTo>
                  <a:pt x="44192" y="228584"/>
                </a:moveTo>
                <a:lnTo>
                  <a:pt x="13716" y="228584"/>
                </a:lnTo>
                <a:lnTo>
                  <a:pt x="25908" y="240776"/>
                </a:lnTo>
                <a:lnTo>
                  <a:pt x="25908" y="246859"/>
                </a:lnTo>
                <a:lnTo>
                  <a:pt x="44192" y="228584"/>
                </a:lnTo>
                <a:close/>
              </a:path>
              <a:path w="250189" h="254635">
                <a:moveTo>
                  <a:pt x="25908" y="246859"/>
                </a:moveTo>
                <a:lnTo>
                  <a:pt x="25908" y="240776"/>
                </a:lnTo>
                <a:lnTo>
                  <a:pt x="13716" y="228584"/>
                </a:lnTo>
                <a:lnTo>
                  <a:pt x="13716" y="241531"/>
                </a:lnTo>
                <a:lnTo>
                  <a:pt x="22860" y="249905"/>
                </a:lnTo>
                <a:lnTo>
                  <a:pt x="25908" y="246859"/>
                </a:lnTo>
                <a:close/>
              </a:path>
              <a:path w="250189" h="254635">
                <a:moveTo>
                  <a:pt x="50292" y="31988"/>
                </a:moveTo>
                <a:lnTo>
                  <a:pt x="45732" y="27432"/>
                </a:lnTo>
                <a:lnTo>
                  <a:pt x="33528" y="27432"/>
                </a:lnTo>
                <a:lnTo>
                  <a:pt x="28956" y="33512"/>
                </a:lnTo>
                <a:lnTo>
                  <a:pt x="28956" y="47061"/>
                </a:lnTo>
                <a:lnTo>
                  <a:pt x="32004" y="50276"/>
                </a:lnTo>
                <a:lnTo>
                  <a:pt x="50292" y="31988"/>
                </a:lnTo>
                <a:close/>
              </a:path>
              <a:path w="250189" h="254635">
                <a:moveTo>
                  <a:pt x="50292" y="44180"/>
                </a:moveTo>
                <a:lnTo>
                  <a:pt x="50292" y="31988"/>
                </a:lnTo>
                <a:lnTo>
                  <a:pt x="32004" y="50276"/>
                </a:lnTo>
                <a:lnTo>
                  <a:pt x="28956" y="47061"/>
                </a:lnTo>
                <a:lnTo>
                  <a:pt x="28956" y="207418"/>
                </a:lnTo>
                <a:lnTo>
                  <a:pt x="32004" y="204200"/>
                </a:lnTo>
                <a:lnTo>
                  <a:pt x="41148" y="213344"/>
                </a:lnTo>
                <a:lnTo>
                  <a:pt x="41148" y="53324"/>
                </a:lnTo>
                <a:lnTo>
                  <a:pt x="50292" y="44180"/>
                </a:lnTo>
                <a:close/>
              </a:path>
              <a:path w="250189" h="254635">
                <a:moveTo>
                  <a:pt x="47242" y="225536"/>
                </a:moveTo>
                <a:lnTo>
                  <a:pt x="33528" y="225536"/>
                </a:lnTo>
                <a:lnTo>
                  <a:pt x="28956" y="220964"/>
                </a:lnTo>
                <a:lnTo>
                  <a:pt x="28956" y="228584"/>
                </a:lnTo>
                <a:lnTo>
                  <a:pt x="44207" y="228569"/>
                </a:lnTo>
                <a:lnTo>
                  <a:pt x="47242" y="225536"/>
                </a:lnTo>
                <a:close/>
              </a:path>
              <a:path w="250189" h="254635">
                <a:moveTo>
                  <a:pt x="53340" y="53324"/>
                </a:moveTo>
                <a:lnTo>
                  <a:pt x="53340" y="41132"/>
                </a:lnTo>
                <a:lnTo>
                  <a:pt x="41148" y="53324"/>
                </a:lnTo>
                <a:lnTo>
                  <a:pt x="53340" y="53324"/>
                </a:lnTo>
                <a:close/>
              </a:path>
              <a:path w="250189" h="254635">
                <a:moveTo>
                  <a:pt x="53340" y="201152"/>
                </a:moveTo>
                <a:lnTo>
                  <a:pt x="53340" y="53324"/>
                </a:lnTo>
                <a:lnTo>
                  <a:pt x="41148" y="53324"/>
                </a:lnTo>
                <a:lnTo>
                  <a:pt x="41148" y="201152"/>
                </a:lnTo>
                <a:lnTo>
                  <a:pt x="53340" y="201152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41148" y="201152"/>
                </a:lnTo>
                <a:lnTo>
                  <a:pt x="53340" y="213344"/>
                </a:lnTo>
                <a:lnTo>
                  <a:pt x="53340" y="225536"/>
                </a:lnTo>
                <a:lnTo>
                  <a:pt x="196580" y="225536"/>
                </a:lnTo>
                <a:lnTo>
                  <a:pt x="196580" y="213344"/>
                </a:lnTo>
                <a:lnTo>
                  <a:pt x="208772" y="201152"/>
                </a:lnTo>
                <a:close/>
              </a:path>
              <a:path w="250189" h="254635">
                <a:moveTo>
                  <a:pt x="53340" y="225536"/>
                </a:moveTo>
                <a:lnTo>
                  <a:pt x="53340" y="213344"/>
                </a:lnTo>
                <a:lnTo>
                  <a:pt x="41148" y="201152"/>
                </a:lnTo>
                <a:lnTo>
                  <a:pt x="41148" y="213344"/>
                </a:lnTo>
                <a:lnTo>
                  <a:pt x="50292" y="222488"/>
                </a:lnTo>
                <a:lnTo>
                  <a:pt x="50292" y="225536"/>
                </a:lnTo>
                <a:lnTo>
                  <a:pt x="53340" y="225536"/>
                </a:lnTo>
                <a:close/>
              </a:path>
              <a:path w="250189" h="254635">
                <a:moveTo>
                  <a:pt x="204441" y="27432"/>
                </a:moveTo>
                <a:lnTo>
                  <a:pt x="45732" y="27432"/>
                </a:lnTo>
                <a:lnTo>
                  <a:pt x="50292" y="31988"/>
                </a:lnTo>
                <a:lnTo>
                  <a:pt x="50292" y="44180"/>
                </a:lnTo>
                <a:lnTo>
                  <a:pt x="53340" y="41132"/>
                </a:lnTo>
                <a:lnTo>
                  <a:pt x="53340" y="53324"/>
                </a:lnTo>
                <a:lnTo>
                  <a:pt x="196580" y="53324"/>
                </a:lnTo>
                <a:lnTo>
                  <a:pt x="196580" y="41132"/>
                </a:lnTo>
                <a:lnTo>
                  <a:pt x="199628" y="44180"/>
                </a:lnTo>
                <a:lnTo>
                  <a:pt x="199628" y="31988"/>
                </a:lnTo>
                <a:lnTo>
                  <a:pt x="204441" y="27432"/>
                </a:lnTo>
                <a:close/>
              </a:path>
              <a:path w="250189" h="254635">
                <a:moveTo>
                  <a:pt x="50292" y="225536"/>
                </a:moveTo>
                <a:lnTo>
                  <a:pt x="50292" y="222488"/>
                </a:lnTo>
                <a:lnTo>
                  <a:pt x="47242" y="225536"/>
                </a:lnTo>
                <a:lnTo>
                  <a:pt x="50292" y="225536"/>
                </a:lnTo>
                <a:close/>
              </a:path>
              <a:path w="250189" h="254635">
                <a:moveTo>
                  <a:pt x="208772" y="53324"/>
                </a:moveTo>
                <a:lnTo>
                  <a:pt x="196580" y="41132"/>
                </a:lnTo>
                <a:lnTo>
                  <a:pt x="196580" y="53324"/>
                </a:lnTo>
                <a:lnTo>
                  <a:pt x="208772" y="53324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208772" y="53324"/>
                </a:lnTo>
                <a:lnTo>
                  <a:pt x="196580" y="53324"/>
                </a:lnTo>
                <a:lnTo>
                  <a:pt x="196580" y="201152"/>
                </a:lnTo>
                <a:lnTo>
                  <a:pt x="208772" y="201152"/>
                </a:lnTo>
                <a:close/>
              </a:path>
              <a:path w="250189" h="254635">
                <a:moveTo>
                  <a:pt x="208772" y="213344"/>
                </a:moveTo>
                <a:lnTo>
                  <a:pt x="208772" y="201152"/>
                </a:lnTo>
                <a:lnTo>
                  <a:pt x="196580" y="213344"/>
                </a:lnTo>
                <a:lnTo>
                  <a:pt x="196580" y="225536"/>
                </a:lnTo>
                <a:lnTo>
                  <a:pt x="199628" y="225536"/>
                </a:lnTo>
                <a:lnTo>
                  <a:pt x="199628" y="222488"/>
                </a:lnTo>
                <a:lnTo>
                  <a:pt x="208772" y="213344"/>
                </a:lnTo>
                <a:close/>
              </a:path>
              <a:path w="250189" h="254635">
                <a:moveTo>
                  <a:pt x="220964" y="47061"/>
                </a:moveTo>
                <a:lnTo>
                  <a:pt x="220964" y="33512"/>
                </a:lnTo>
                <a:lnTo>
                  <a:pt x="216392" y="27432"/>
                </a:lnTo>
                <a:lnTo>
                  <a:pt x="204441" y="27432"/>
                </a:lnTo>
                <a:lnTo>
                  <a:pt x="199628" y="31988"/>
                </a:lnTo>
                <a:lnTo>
                  <a:pt x="217916" y="50276"/>
                </a:lnTo>
                <a:lnTo>
                  <a:pt x="220964" y="47061"/>
                </a:lnTo>
                <a:close/>
              </a:path>
              <a:path w="250189" h="254635">
                <a:moveTo>
                  <a:pt x="220964" y="207418"/>
                </a:moveTo>
                <a:lnTo>
                  <a:pt x="220964" y="47061"/>
                </a:lnTo>
                <a:lnTo>
                  <a:pt x="217916" y="50276"/>
                </a:lnTo>
                <a:lnTo>
                  <a:pt x="199628" y="31988"/>
                </a:lnTo>
                <a:lnTo>
                  <a:pt x="199628" y="44180"/>
                </a:lnTo>
                <a:lnTo>
                  <a:pt x="208772" y="53324"/>
                </a:lnTo>
                <a:lnTo>
                  <a:pt x="208772" y="213344"/>
                </a:lnTo>
                <a:lnTo>
                  <a:pt x="217916" y="204200"/>
                </a:lnTo>
                <a:lnTo>
                  <a:pt x="220964" y="207418"/>
                </a:lnTo>
                <a:close/>
              </a:path>
              <a:path w="250189" h="254635">
                <a:moveTo>
                  <a:pt x="245348" y="233156"/>
                </a:moveTo>
                <a:lnTo>
                  <a:pt x="217916" y="204200"/>
                </a:lnTo>
                <a:lnTo>
                  <a:pt x="199628" y="222488"/>
                </a:lnTo>
                <a:lnTo>
                  <a:pt x="202847" y="225536"/>
                </a:lnTo>
                <a:lnTo>
                  <a:pt x="216392" y="225536"/>
                </a:lnTo>
                <a:lnTo>
                  <a:pt x="220964" y="220964"/>
                </a:lnTo>
                <a:lnTo>
                  <a:pt x="220964" y="228584"/>
                </a:lnTo>
                <a:lnTo>
                  <a:pt x="237728" y="228584"/>
                </a:lnTo>
                <a:lnTo>
                  <a:pt x="237728" y="240769"/>
                </a:lnTo>
                <a:lnTo>
                  <a:pt x="245348" y="233156"/>
                </a:lnTo>
                <a:close/>
              </a:path>
              <a:path w="250189" h="254635">
                <a:moveTo>
                  <a:pt x="202847" y="225536"/>
                </a:moveTo>
                <a:lnTo>
                  <a:pt x="199628" y="222488"/>
                </a:lnTo>
                <a:lnTo>
                  <a:pt x="199628" y="225536"/>
                </a:lnTo>
                <a:lnTo>
                  <a:pt x="202847" y="225536"/>
                </a:lnTo>
                <a:close/>
              </a:path>
              <a:path w="250189" h="254635">
                <a:moveTo>
                  <a:pt x="220964" y="228584"/>
                </a:moveTo>
                <a:lnTo>
                  <a:pt x="220964" y="220964"/>
                </a:lnTo>
                <a:lnTo>
                  <a:pt x="216392" y="225536"/>
                </a:lnTo>
                <a:lnTo>
                  <a:pt x="202847" y="225536"/>
                </a:lnTo>
                <a:lnTo>
                  <a:pt x="206050" y="228569"/>
                </a:lnTo>
                <a:lnTo>
                  <a:pt x="220964" y="228584"/>
                </a:lnTo>
                <a:close/>
              </a:path>
              <a:path w="250189" h="254635">
                <a:moveTo>
                  <a:pt x="237728" y="29375"/>
                </a:moveTo>
                <a:lnTo>
                  <a:pt x="237728" y="25908"/>
                </a:lnTo>
                <a:lnTo>
                  <a:pt x="206050" y="25908"/>
                </a:lnTo>
                <a:lnTo>
                  <a:pt x="204441" y="27432"/>
                </a:lnTo>
                <a:lnTo>
                  <a:pt x="216392" y="27432"/>
                </a:lnTo>
                <a:lnTo>
                  <a:pt x="220964" y="33512"/>
                </a:lnTo>
                <a:lnTo>
                  <a:pt x="220964" y="47061"/>
                </a:lnTo>
                <a:lnTo>
                  <a:pt x="237728" y="29375"/>
                </a:lnTo>
                <a:close/>
              </a:path>
              <a:path w="250189" h="254635">
                <a:moveTo>
                  <a:pt x="245348" y="21336"/>
                </a:moveTo>
                <a:lnTo>
                  <a:pt x="228584" y="4572"/>
                </a:lnTo>
                <a:lnTo>
                  <a:pt x="206050" y="25908"/>
                </a:lnTo>
                <a:lnTo>
                  <a:pt x="224012" y="25908"/>
                </a:lnTo>
                <a:lnTo>
                  <a:pt x="224012" y="12192"/>
                </a:lnTo>
                <a:lnTo>
                  <a:pt x="237728" y="25908"/>
                </a:lnTo>
                <a:lnTo>
                  <a:pt x="237728" y="29375"/>
                </a:lnTo>
                <a:lnTo>
                  <a:pt x="245348" y="21336"/>
                </a:lnTo>
                <a:close/>
              </a:path>
              <a:path w="250189" h="254635">
                <a:moveTo>
                  <a:pt x="237728" y="228584"/>
                </a:moveTo>
                <a:lnTo>
                  <a:pt x="206067" y="228584"/>
                </a:lnTo>
                <a:lnTo>
                  <a:pt x="224012" y="245576"/>
                </a:lnTo>
                <a:lnTo>
                  <a:pt x="224012" y="240776"/>
                </a:lnTo>
                <a:lnTo>
                  <a:pt x="237728" y="228584"/>
                </a:lnTo>
                <a:close/>
              </a:path>
              <a:path w="250189" h="254635">
                <a:moveTo>
                  <a:pt x="237728" y="25908"/>
                </a:moveTo>
                <a:lnTo>
                  <a:pt x="224012" y="12192"/>
                </a:lnTo>
                <a:lnTo>
                  <a:pt x="224012" y="25908"/>
                </a:lnTo>
                <a:lnTo>
                  <a:pt x="237728" y="25908"/>
                </a:lnTo>
                <a:close/>
              </a:path>
              <a:path w="250189" h="254635">
                <a:moveTo>
                  <a:pt x="245348" y="233156"/>
                </a:moveTo>
                <a:lnTo>
                  <a:pt x="245348" y="21336"/>
                </a:lnTo>
                <a:lnTo>
                  <a:pt x="224012" y="43845"/>
                </a:lnTo>
                <a:lnTo>
                  <a:pt x="224012" y="210635"/>
                </a:lnTo>
                <a:lnTo>
                  <a:pt x="245348" y="233156"/>
                </a:lnTo>
                <a:close/>
              </a:path>
              <a:path w="250189" h="254635">
                <a:moveTo>
                  <a:pt x="237728" y="240769"/>
                </a:moveTo>
                <a:lnTo>
                  <a:pt x="237728" y="228584"/>
                </a:lnTo>
                <a:lnTo>
                  <a:pt x="224012" y="240776"/>
                </a:lnTo>
                <a:lnTo>
                  <a:pt x="224012" y="245576"/>
                </a:lnTo>
                <a:lnTo>
                  <a:pt x="228584" y="249905"/>
                </a:lnTo>
                <a:lnTo>
                  <a:pt x="237728" y="2407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435324" y="2978170"/>
            <a:ext cx="224012" cy="2285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423132" y="2965978"/>
            <a:ext cx="250190" cy="254635"/>
          </a:xfrm>
          <a:custGeom>
            <a:avLst/>
            <a:gdLst/>
            <a:ahLst/>
            <a:cxnLst/>
            <a:rect l="l" t="t" r="r" b="b"/>
            <a:pathLst>
              <a:path w="250189" h="254635">
                <a:moveTo>
                  <a:pt x="249920" y="248381"/>
                </a:moveTo>
                <a:lnTo>
                  <a:pt x="249920" y="6096"/>
                </a:lnTo>
                <a:lnTo>
                  <a:pt x="243824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81"/>
                </a:lnTo>
                <a:lnTo>
                  <a:pt x="4572" y="252953"/>
                </a:lnTo>
                <a:lnTo>
                  <a:pt x="4572" y="21336"/>
                </a:lnTo>
                <a:lnTo>
                  <a:pt x="21336" y="4572"/>
                </a:lnTo>
                <a:lnTo>
                  <a:pt x="43857" y="25908"/>
                </a:lnTo>
                <a:lnTo>
                  <a:pt x="205724" y="25908"/>
                </a:lnTo>
                <a:lnTo>
                  <a:pt x="227060" y="4572"/>
                </a:lnTo>
                <a:lnTo>
                  <a:pt x="245348" y="21336"/>
                </a:lnTo>
                <a:lnTo>
                  <a:pt x="245348" y="252953"/>
                </a:lnTo>
                <a:lnTo>
                  <a:pt x="249920" y="248381"/>
                </a:lnTo>
                <a:close/>
              </a:path>
              <a:path w="250189" h="254635">
                <a:moveTo>
                  <a:pt x="43857" y="25908"/>
                </a:moveTo>
                <a:lnTo>
                  <a:pt x="21336" y="4572"/>
                </a:lnTo>
                <a:lnTo>
                  <a:pt x="4572" y="21336"/>
                </a:lnTo>
                <a:lnTo>
                  <a:pt x="12192" y="29379"/>
                </a:lnTo>
                <a:lnTo>
                  <a:pt x="12192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43857" y="25908"/>
                </a:lnTo>
                <a:close/>
              </a:path>
              <a:path w="250189" h="254635">
                <a:moveTo>
                  <a:pt x="25908" y="210620"/>
                </a:moveTo>
                <a:lnTo>
                  <a:pt x="25908" y="43857"/>
                </a:lnTo>
                <a:lnTo>
                  <a:pt x="4572" y="21336"/>
                </a:lnTo>
                <a:lnTo>
                  <a:pt x="4572" y="233141"/>
                </a:lnTo>
                <a:lnTo>
                  <a:pt x="25908" y="210620"/>
                </a:lnTo>
                <a:close/>
              </a:path>
              <a:path w="250189" h="254635">
                <a:moveTo>
                  <a:pt x="50292" y="222473"/>
                </a:moveTo>
                <a:lnTo>
                  <a:pt x="32004" y="204185"/>
                </a:lnTo>
                <a:lnTo>
                  <a:pt x="4572" y="233141"/>
                </a:lnTo>
                <a:lnTo>
                  <a:pt x="12192" y="240761"/>
                </a:lnTo>
                <a:lnTo>
                  <a:pt x="12192" y="228569"/>
                </a:lnTo>
                <a:lnTo>
                  <a:pt x="27432" y="228569"/>
                </a:lnTo>
                <a:lnTo>
                  <a:pt x="27432" y="220949"/>
                </a:lnTo>
                <a:lnTo>
                  <a:pt x="33528" y="225521"/>
                </a:lnTo>
                <a:lnTo>
                  <a:pt x="47074" y="225521"/>
                </a:lnTo>
                <a:lnTo>
                  <a:pt x="50292" y="222473"/>
                </a:lnTo>
                <a:close/>
              </a:path>
              <a:path w="250189" h="254635">
                <a:moveTo>
                  <a:pt x="245348" y="252953"/>
                </a:moveTo>
                <a:lnTo>
                  <a:pt x="245348" y="233141"/>
                </a:lnTo>
                <a:lnTo>
                  <a:pt x="227060" y="249905"/>
                </a:lnTo>
                <a:lnTo>
                  <a:pt x="205724" y="228569"/>
                </a:lnTo>
                <a:lnTo>
                  <a:pt x="43857" y="228569"/>
                </a:lnTo>
                <a:lnTo>
                  <a:pt x="21336" y="249905"/>
                </a:lnTo>
                <a:lnTo>
                  <a:pt x="4572" y="233141"/>
                </a:lnTo>
                <a:lnTo>
                  <a:pt x="4572" y="252953"/>
                </a:lnTo>
                <a:lnTo>
                  <a:pt x="6096" y="254477"/>
                </a:lnTo>
                <a:lnTo>
                  <a:pt x="243824" y="254477"/>
                </a:lnTo>
                <a:lnTo>
                  <a:pt x="245348" y="252953"/>
                </a:lnTo>
                <a:close/>
              </a:path>
              <a:path w="250189" h="254635">
                <a:moveTo>
                  <a:pt x="25908" y="25908"/>
                </a:moveTo>
                <a:lnTo>
                  <a:pt x="25908" y="12192"/>
                </a:lnTo>
                <a:lnTo>
                  <a:pt x="12192" y="25908"/>
                </a:lnTo>
                <a:lnTo>
                  <a:pt x="25908" y="25908"/>
                </a:lnTo>
                <a:close/>
              </a:path>
              <a:path w="250189" h="254635">
                <a:moveTo>
                  <a:pt x="45466" y="27432"/>
                </a:moveTo>
                <a:lnTo>
                  <a:pt x="43857" y="25908"/>
                </a:lnTo>
                <a:lnTo>
                  <a:pt x="12192" y="25908"/>
                </a:lnTo>
                <a:lnTo>
                  <a:pt x="12192" y="29379"/>
                </a:lnTo>
                <a:lnTo>
                  <a:pt x="27432" y="45466"/>
                </a:lnTo>
                <a:lnTo>
                  <a:pt x="27432" y="33528"/>
                </a:lnTo>
                <a:lnTo>
                  <a:pt x="33528" y="27432"/>
                </a:lnTo>
                <a:lnTo>
                  <a:pt x="45466" y="27432"/>
                </a:lnTo>
                <a:close/>
              </a:path>
              <a:path w="250189" h="254635">
                <a:moveTo>
                  <a:pt x="43857" y="228569"/>
                </a:moveTo>
                <a:lnTo>
                  <a:pt x="12192" y="228569"/>
                </a:lnTo>
                <a:lnTo>
                  <a:pt x="25908" y="240761"/>
                </a:lnTo>
                <a:lnTo>
                  <a:pt x="25908" y="245574"/>
                </a:lnTo>
                <a:lnTo>
                  <a:pt x="43857" y="228569"/>
                </a:lnTo>
                <a:close/>
              </a:path>
              <a:path w="250189" h="254635">
                <a:moveTo>
                  <a:pt x="25908" y="245574"/>
                </a:moveTo>
                <a:lnTo>
                  <a:pt x="25908" y="240761"/>
                </a:lnTo>
                <a:lnTo>
                  <a:pt x="12192" y="228569"/>
                </a:lnTo>
                <a:lnTo>
                  <a:pt x="12192" y="240761"/>
                </a:lnTo>
                <a:lnTo>
                  <a:pt x="21336" y="249905"/>
                </a:lnTo>
                <a:lnTo>
                  <a:pt x="25908" y="245574"/>
                </a:lnTo>
                <a:close/>
              </a:path>
              <a:path w="250189" h="254635">
                <a:moveTo>
                  <a:pt x="50292" y="32004"/>
                </a:moveTo>
                <a:lnTo>
                  <a:pt x="45466" y="27432"/>
                </a:lnTo>
                <a:lnTo>
                  <a:pt x="33528" y="27432"/>
                </a:lnTo>
                <a:lnTo>
                  <a:pt x="27432" y="33528"/>
                </a:lnTo>
                <a:lnTo>
                  <a:pt x="27432" y="45466"/>
                </a:lnTo>
                <a:lnTo>
                  <a:pt x="32004" y="50292"/>
                </a:lnTo>
                <a:lnTo>
                  <a:pt x="50292" y="32004"/>
                </a:lnTo>
                <a:close/>
              </a:path>
              <a:path w="250189" h="254635">
                <a:moveTo>
                  <a:pt x="50292" y="44196"/>
                </a:moveTo>
                <a:lnTo>
                  <a:pt x="50292" y="32004"/>
                </a:lnTo>
                <a:lnTo>
                  <a:pt x="32004" y="50292"/>
                </a:lnTo>
                <a:lnTo>
                  <a:pt x="27432" y="45466"/>
                </a:lnTo>
                <a:lnTo>
                  <a:pt x="27432" y="209011"/>
                </a:lnTo>
                <a:lnTo>
                  <a:pt x="32004" y="204185"/>
                </a:lnTo>
                <a:lnTo>
                  <a:pt x="41148" y="213329"/>
                </a:lnTo>
                <a:lnTo>
                  <a:pt x="41148" y="53340"/>
                </a:lnTo>
                <a:lnTo>
                  <a:pt x="50292" y="44196"/>
                </a:lnTo>
                <a:close/>
              </a:path>
              <a:path w="250189" h="254635">
                <a:moveTo>
                  <a:pt x="47074" y="225521"/>
                </a:moveTo>
                <a:lnTo>
                  <a:pt x="33528" y="225521"/>
                </a:lnTo>
                <a:lnTo>
                  <a:pt x="27432" y="220949"/>
                </a:lnTo>
                <a:lnTo>
                  <a:pt x="27432" y="228569"/>
                </a:lnTo>
                <a:lnTo>
                  <a:pt x="43857" y="228569"/>
                </a:lnTo>
                <a:lnTo>
                  <a:pt x="47074" y="225521"/>
                </a:lnTo>
                <a:close/>
              </a:path>
              <a:path w="250189" h="254635">
                <a:moveTo>
                  <a:pt x="53340" y="53340"/>
                </a:moveTo>
                <a:lnTo>
                  <a:pt x="53340" y="41148"/>
                </a:lnTo>
                <a:lnTo>
                  <a:pt x="41148" y="53340"/>
                </a:lnTo>
                <a:lnTo>
                  <a:pt x="53340" y="53340"/>
                </a:lnTo>
                <a:close/>
              </a:path>
              <a:path w="250189" h="254635">
                <a:moveTo>
                  <a:pt x="53340" y="201137"/>
                </a:moveTo>
                <a:lnTo>
                  <a:pt x="53340" y="53340"/>
                </a:lnTo>
                <a:lnTo>
                  <a:pt x="41148" y="53340"/>
                </a:lnTo>
                <a:lnTo>
                  <a:pt x="41148" y="201137"/>
                </a:lnTo>
                <a:lnTo>
                  <a:pt x="53340" y="201137"/>
                </a:lnTo>
                <a:close/>
              </a:path>
              <a:path w="250189" h="254635">
                <a:moveTo>
                  <a:pt x="208772" y="201137"/>
                </a:moveTo>
                <a:lnTo>
                  <a:pt x="41148" y="201137"/>
                </a:lnTo>
                <a:lnTo>
                  <a:pt x="53340" y="213329"/>
                </a:lnTo>
                <a:lnTo>
                  <a:pt x="53340" y="225521"/>
                </a:lnTo>
                <a:lnTo>
                  <a:pt x="196580" y="225521"/>
                </a:lnTo>
                <a:lnTo>
                  <a:pt x="196580" y="213329"/>
                </a:lnTo>
                <a:lnTo>
                  <a:pt x="208772" y="201137"/>
                </a:lnTo>
                <a:close/>
              </a:path>
              <a:path w="250189" h="254635">
                <a:moveTo>
                  <a:pt x="53340" y="225521"/>
                </a:moveTo>
                <a:lnTo>
                  <a:pt x="53340" y="213329"/>
                </a:lnTo>
                <a:lnTo>
                  <a:pt x="41148" y="201137"/>
                </a:lnTo>
                <a:lnTo>
                  <a:pt x="41148" y="213329"/>
                </a:lnTo>
                <a:lnTo>
                  <a:pt x="50292" y="222473"/>
                </a:lnTo>
                <a:lnTo>
                  <a:pt x="50292" y="225521"/>
                </a:lnTo>
                <a:lnTo>
                  <a:pt x="53340" y="225521"/>
                </a:lnTo>
                <a:close/>
              </a:path>
              <a:path w="250189" h="254635">
                <a:moveTo>
                  <a:pt x="204200" y="27432"/>
                </a:moveTo>
                <a:lnTo>
                  <a:pt x="45466" y="27432"/>
                </a:lnTo>
                <a:lnTo>
                  <a:pt x="50292" y="32004"/>
                </a:lnTo>
                <a:lnTo>
                  <a:pt x="50292" y="44196"/>
                </a:lnTo>
                <a:lnTo>
                  <a:pt x="53340" y="41148"/>
                </a:lnTo>
                <a:lnTo>
                  <a:pt x="53340" y="53340"/>
                </a:lnTo>
                <a:lnTo>
                  <a:pt x="196580" y="53340"/>
                </a:lnTo>
                <a:lnTo>
                  <a:pt x="196580" y="41148"/>
                </a:lnTo>
                <a:lnTo>
                  <a:pt x="199628" y="44196"/>
                </a:lnTo>
                <a:lnTo>
                  <a:pt x="199628" y="32004"/>
                </a:lnTo>
                <a:lnTo>
                  <a:pt x="204200" y="27432"/>
                </a:lnTo>
                <a:close/>
              </a:path>
              <a:path w="250189" h="254635">
                <a:moveTo>
                  <a:pt x="50292" y="225521"/>
                </a:moveTo>
                <a:lnTo>
                  <a:pt x="50292" y="222473"/>
                </a:lnTo>
                <a:lnTo>
                  <a:pt x="47074" y="225521"/>
                </a:lnTo>
                <a:lnTo>
                  <a:pt x="50292" y="225521"/>
                </a:lnTo>
                <a:close/>
              </a:path>
              <a:path w="250189" h="254635">
                <a:moveTo>
                  <a:pt x="208772" y="53340"/>
                </a:moveTo>
                <a:lnTo>
                  <a:pt x="196580" y="41148"/>
                </a:lnTo>
                <a:lnTo>
                  <a:pt x="196580" y="53340"/>
                </a:lnTo>
                <a:lnTo>
                  <a:pt x="208772" y="53340"/>
                </a:lnTo>
                <a:close/>
              </a:path>
              <a:path w="250189" h="254635">
                <a:moveTo>
                  <a:pt x="208772" y="201137"/>
                </a:moveTo>
                <a:lnTo>
                  <a:pt x="208772" y="53340"/>
                </a:lnTo>
                <a:lnTo>
                  <a:pt x="196580" y="53340"/>
                </a:lnTo>
                <a:lnTo>
                  <a:pt x="196580" y="201137"/>
                </a:lnTo>
                <a:lnTo>
                  <a:pt x="208772" y="201137"/>
                </a:lnTo>
                <a:close/>
              </a:path>
              <a:path w="250189" h="254635">
                <a:moveTo>
                  <a:pt x="208772" y="213329"/>
                </a:moveTo>
                <a:lnTo>
                  <a:pt x="208772" y="201137"/>
                </a:lnTo>
                <a:lnTo>
                  <a:pt x="196580" y="213329"/>
                </a:lnTo>
                <a:lnTo>
                  <a:pt x="196580" y="225521"/>
                </a:lnTo>
                <a:lnTo>
                  <a:pt x="199628" y="225521"/>
                </a:lnTo>
                <a:lnTo>
                  <a:pt x="199628" y="222473"/>
                </a:lnTo>
                <a:lnTo>
                  <a:pt x="208772" y="213329"/>
                </a:lnTo>
                <a:close/>
              </a:path>
              <a:path w="250189" h="254635">
                <a:moveTo>
                  <a:pt x="220964" y="47074"/>
                </a:moveTo>
                <a:lnTo>
                  <a:pt x="220964" y="33528"/>
                </a:lnTo>
                <a:lnTo>
                  <a:pt x="216392" y="27432"/>
                </a:lnTo>
                <a:lnTo>
                  <a:pt x="204200" y="27432"/>
                </a:lnTo>
                <a:lnTo>
                  <a:pt x="199628" y="32004"/>
                </a:lnTo>
                <a:lnTo>
                  <a:pt x="217916" y="50292"/>
                </a:lnTo>
                <a:lnTo>
                  <a:pt x="220964" y="47074"/>
                </a:lnTo>
                <a:close/>
              </a:path>
              <a:path w="250189" h="254635">
                <a:moveTo>
                  <a:pt x="220964" y="207402"/>
                </a:moveTo>
                <a:lnTo>
                  <a:pt x="220964" y="47074"/>
                </a:lnTo>
                <a:lnTo>
                  <a:pt x="217916" y="50292"/>
                </a:lnTo>
                <a:lnTo>
                  <a:pt x="199628" y="32004"/>
                </a:lnTo>
                <a:lnTo>
                  <a:pt x="199628" y="44196"/>
                </a:lnTo>
                <a:lnTo>
                  <a:pt x="208772" y="53340"/>
                </a:lnTo>
                <a:lnTo>
                  <a:pt x="208772" y="213329"/>
                </a:lnTo>
                <a:lnTo>
                  <a:pt x="217916" y="204185"/>
                </a:lnTo>
                <a:lnTo>
                  <a:pt x="220964" y="207402"/>
                </a:lnTo>
                <a:close/>
              </a:path>
              <a:path w="250189" h="254635">
                <a:moveTo>
                  <a:pt x="245348" y="233141"/>
                </a:moveTo>
                <a:lnTo>
                  <a:pt x="217916" y="204185"/>
                </a:lnTo>
                <a:lnTo>
                  <a:pt x="199628" y="222473"/>
                </a:lnTo>
                <a:lnTo>
                  <a:pt x="202676" y="225521"/>
                </a:lnTo>
                <a:lnTo>
                  <a:pt x="216392" y="225521"/>
                </a:lnTo>
                <a:lnTo>
                  <a:pt x="220964" y="220949"/>
                </a:lnTo>
                <a:lnTo>
                  <a:pt x="220964" y="228569"/>
                </a:lnTo>
                <a:lnTo>
                  <a:pt x="236204" y="228569"/>
                </a:lnTo>
                <a:lnTo>
                  <a:pt x="236204" y="241523"/>
                </a:lnTo>
                <a:lnTo>
                  <a:pt x="245348" y="233141"/>
                </a:lnTo>
                <a:close/>
              </a:path>
              <a:path w="250189" h="254635">
                <a:moveTo>
                  <a:pt x="202676" y="225521"/>
                </a:moveTo>
                <a:lnTo>
                  <a:pt x="199628" y="222473"/>
                </a:lnTo>
                <a:lnTo>
                  <a:pt x="199628" y="225521"/>
                </a:lnTo>
                <a:lnTo>
                  <a:pt x="202676" y="225521"/>
                </a:lnTo>
                <a:close/>
              </a:path>
              <a:path w="250189" h="254635">
                <a:moveTo>
                  <a:pt x="220964" y="228569"/>
                </a:moveTo>
                <a:lnTo>
                  <a:pt x="220964" y="220949"/>
                </a:lnTo>
                <a:lnTo>
                  <a:pt x="216392" y="225521"/>
                </a:lnTo>
                <a:lnTo>
                  <a:pt x="202676" y="225521"/>
                </a:lnTo>
                <a:lnTo>
                  <a:pt x="205724" y="228569"/>
                </a:lnTo>
                <a:lnTo>
                  <a:pt x="220964" y="228569"/>
                </a:lnTo>
                <a:close/>
              </a:path>
              <a:path w="250189" h="254635">
                <a:moveTo>
                  <a:pt x="236204" y="30988"/>
                </a:moveTo>
                <a:lnTo>
                  <a:pt x="236204" y="25908"/>
                </a:lnTo>
                <a:lnTo>
                  <a:pt x="205724" y="25908"/>
                </a:lnTo>
                <a:lnTo>
                  <a:pt x="204200" y="27432"/>
                </a:lnTo>
                <a:lnTo>
                  <a:pt x="216392" y="27432"/>
                </a:lnTo>
                <a:lnTo>
                  <a:pt x="220964" y="33528"/>
                </a:lnTo>
                <a:lnTo>
                  <a:pt x="220964" y="47074"/>
                </a:lnTo>
                <a:lnTo>
                  <a:pt x="236204" y="30988"/>
                </a:lnTo>
                <a:close/>
              </a:path>
              <a:path w="250189" h="254635">
                <a:moveTo>
                  <a:pt x="245348" y="21336"/>
                </a:moveTo>
                <a:lnTo>
                  <a:pt x="227060" y="4572"/>
                </a:lnTo>
                <a:lnTo>
                  <a:pt x="205724" y="25908"/>
                </a:lnTo>
                <a:lnTo>
                  <a:pt x="224012" y="25908"/>
                </a:lnTo>
                <a:lnTo>
                  <a:pt x="224012" y="12192"/>
                </a:lnTo>
                <a:lnTo>
                  <a:pt x="236204" y="25908"/>
                </a:lnTo>
                <a:lnTo>
                  <a:pt x="236204" y="30988"/>
                </a:lnTo>
                <a:lnTo>
                  <a:pt x="245348" y="21336"/>
                </a:lnTo>
                <a:close/>
              </a:path>
              <a:path w="250189" h="254635">
                <a:moveTo>
                  <a:pt x="236204" y="228569"/>
                </a:moveTo>
                <a:lnTo>
                  <a:pt x="205724" y="228569"/>
                </a:lnTo>
                <a:lnTo>
                  <a:pt x="224012" y="246857"/>
                </a:lnTo>
                <a:lnTo>
                  <a:pt x="224012" y="240761"/>
                </a:lnTo>
                <a:lnTo>
                  <a:pt x="236204" y="228569"/>
                </a:lnTo>
                <a:close/>
              </a:path>
              <a:path w="250189" h="254635">
                <a:moveTo>
                  <a:pt x="236204" y="25908"/>
                </a:moveTo>
                <a:lnTo>
                  <a:pt x="224012" y="12192"/>
                </a:lnTo>
                <a:lnTo>
                  <a:pt x="224012" y="25908"/>
                </a:lnTo>
                <a:lnTo>
                  <a:pt x="236204" y="25908"/>
                </a:lnTo>
                <a:close/>
              </a:path>
              <a:path w="250189" h="254635">
                <a:moveTo>
                  <a:pt x="245348" y="233141"/>
                </a:moveTo>
                <a:lnTo>
                  <a:pt x="245348" y="21336"/>
                </a:lnTo>
                <a:lnTo>
                  <a:pt x="224012" y="43857"/>
                </a:lnTo>
                <a:lnTo>
                  <a:pt x="224012" y="210620"/>
                </a:lnTo>
                <a:lnTo>
                  <a:pt x="245348" y="233141"/>
                </a:lnTo>
                <a:close/>
              </a:path>
              <a:path w="250189" h="254635">
                <a:moveTo>
                  <a:pt x="236204" y="241523"/>
                </a:moveTo>
                <a:lnTo>
                  <a:pt x="236204" y="228569"/>
                </a:lnTo>
                <a:lnTo>
                  <a:pt x="224012" y="240761"/>
                </a:lnTo>
                <a:lnTo>
                  <a:pt x="224012" y="246857"/>
                </a:lnTo>
                <a:lnTo>
                  <a:pt x="227060" y="249905"/>
                </a:lnTo>
                <a:lnTo>
                  <a:pt x="236204" y="2415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260924" y="2933974"/>
            <a:ext cx="224012" cy="2285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248732" y="2920258"/>
            <a:ext cx="250190" cy="254635"/>
          </a:xfrm>
          <a:custGeom>
            <a:avLst/>
            <a:gdLst/>
            <a:ahLst/>
            <a:cxnLst/>
            <a:rect l="l" t="t" r="r" b="b"/>
            <a:pathLst>
              <a:path w="250189" h="254635">
                <a:moveTo>
                  <a:pt x="249920" y="248381"/>
                </a:moveTo>
                <a:lnTo>
                  <a:pt x="249920" y="6096"/>
                </a:lnTo>
                <a:lnTo>
                  <a:pt x="243824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81"/>
                </a:lnTo>
                <a:lnTo>
                  <a:pt x="4572" y="252953"/>
                </a:lnTo>
                <a:lnTo>
                  <a:pt x="4572" y="21336"/>
                </a:lnTo>
                <a:lnTo>
                  <a:pt x="21336" y="4572"/>
                </a:lnTo>
                <a:lnTo>
                  <a:pt x="43853" y="25904"/>
                </a:lnTo>
                <a:lnTo>
                  <a:pt x="205728" y="25904"/>
                </a:lnTo>
                <a:lnTo>
                  <a:pt x="227060" y="4572"/>
                </a:lnTo>
                <a:lnTo>
                  <a:pt x="245348" y="21336"/>
                </a:lnTo>
                <a:lnTo>
                  <a:pt x="245348" y="252953"/>
                </a:lnTo>
                <a:lnTo>
                  <a:pt x="249920" y="248381"/>
                </a:lnTo>
                <a:close/>
              </a:path>
              <a:path w="250189" h="254635">
                <a:moveTo>
                  <a:pt x="43857" y="25908"/>
                </a:moveTo>
                <a:lnTo>
                  <a:pt x="21336" y="4572"/>
                </a:lnTo>
                <a:lnTo>
                  <a:pt x="4572" y="21336"/>
                </a:lnTo>
                <a:lnTo>
                  <a:pt x="12192" y="29379"/>
                </a:lnTo>
                <a:lnTo>
                  <a:pt x="12192" y="25908"/>
                </a:lnTo>
                <a:lnTo>
                  <a:pt x="25908" y="13716"/>
                </a:lnTo>
                <a:lnTo>
                  <a:pt x="25908" y="25908"/>
                </a:lnTo>
                <a:lnTo>
                  <a:pt x="43857" y="25908"/>
                </a:lnTo>
                <a:close/>
              </a:path>
              <a:path w="250189" h="254635">
                <a:moveTo>
                  <a:pt x="25908" y="210635"/>
                </a:moveTo>
                <a:lnTo>
                  <a:pt x="25908" y="43857"/>
                </a:lnTo>
                <a:lnTo>
                  <a:pt x="4572" y="21336"/>
                </a:lnTo>
                <a:lnTo>
                  <a:pt x="4572" y="233156"/>
                </a:lnTo>
                <a:lnTo>
                  <a:pt x="25908" y="210635"/>
                </a:lnTo>
                <a:close/>
              </a:path>
              <a:path w="250189" h="254635">
                <a:moveTo>
                  <a:pt x="50292" y="222488"/>
                </a:moveTo>
                <a:lnTo>
                  <a:pt x="32004" y="204200"/>
                </a:lnTo>
                <a:lnTo>
                  <a:pt x="4572" y="233156"/>
                </a:lnTo>
                <a:lnTo>
                  <a:pt x="12192" y="240769"/>
                </a:lnTo>
                <a:lnTo>
                  <a:pt x="12192" y="228584"/>
                </a:lnTo>
                <a:lnTo>
                  <a:pt x="27432" y="228584"/>
                </a:lnTo>
                <a:lnTo>
                  <a:pt x="27432" y="220964"/>
                </a:lnTo>
                <a:lnTo>
                  <a:pt x="33528" y="227060"/>
                </a:lnTo>
                <a:lnTo>
                  <a:pt x="45463" y="227060"/>
                </a:lnTo>
                <a:lnTo>
                  <a:pt x="50292" y="222488"/>
                </a:lnTo>
                <a:close/>
              </a:path>
              <a:path w="250189" h="254635">
                <a:moveTo>
                  <a:pt x="245348" y="252953"/>
                </a:moveTo>
                <a:lnTo>
                  <a:pt x="245348" y="233156"/>
                </a:lnTo>
                <a:lnTo>
                  <a:pt x="227060" y="249905"/>
                </a:lnTo>
                <a:lnTo>
                  <a:pt x="205728" y="228584"/>
                </a:lnTo>
                <a:lnTo>
                  <a:pt x="43853" y="228584"/>
                </a:lnTo>
                <a:lnTo>
                  <a:pt x="21336" y="249905"/>
                </a:lnTo>
                <a:lnTo>
                  <a:pt x="4572" y="233156"/>
                </a:lnTo>
                <a:lnTo>
                  <a:pt x="4572" y="252953"/>
                </a:lnTo>
                <a:lnTo>
                  <a:pt x="6096" y="254477"/>
                </a:lnTo>
                <a:lnTo>
                  <a:pt x="243824" y="254477"/>
                </a:lnTo>
                <a:lnTo>
                  <a:pt x="245348" y="252953"/>
                </a:lnTo>
                <a:close/>
              </a:path>
              <a:path w="250189" h="254635">
                <a:moveTo>
                  <a:pt x="25908" y="25908"/>
                </a:moveTo>
                <a:lnTo>
                  <a:pt x="25908" y="13716"/>
                </a:lnTo>
                <a:lnTo>
                  <a:pt x="12192" y="25908"/>
                </a:lnTo>
                <a:lnTo>
                  <a:pt x="25908" y="25908"/>
                </a:lnTo>
                <a:close/>
              </a:path>
              <a:path w="250189" h="254635">
                <a:moveTo>
                  <a:pt x="47074" y="28956"/>
                </a:moveTo>
                <a:lnTo>
                  <a:pt x="43857" y="25908"/>
                </a:lnTo>
                <a:lnTo>
                  <a:pt x="12192" y="25908"/>
                </a:lnTo>
                <a:lnTo>
                  <a:pt x="12192" y="29379"/>
                </a:lnTo>
                <a:lnTo>
                  <a:pt x="27432" y="45466"/>
                </a:lnTo>
                <a:lnTo>
                  <a:pt x="27432" y="33528"/>
                </a:lnTo>
                <a:lnTo>
                  <a:pt x="33528" y="28956"/>
                </a:lnTo>
                <a:lnTo>
                  <a:pt x="47074" y="28956"/>
                </a:lnTo>
                <a:close/>
              </a:path>
              <a:path w="250189" h="254635">
                <a:moveTo>
                  <a:pt x="43853" y="228584"/>
                </a:moveTo>
                <a:lnTo>
                  <a:pt x="12192" y="228584"/>
                </a:lnTo>
                <a:lnTo>
                  <a:pt x="25908" y="242300"/>
                </a:lnTo>
                <a:lnTo>
                  <a:pt x="25908" y="245576"/>
                </a:lnTo>
                <a:lnTo>
                  <a:pt x="43853" y="228584"/>
                </a:lnTo>
                <a:close/>
              </a:path>
              <a:path w="250189" h="254635">
                <a:moveTo>
                  <a:pt x="25908" y="245576"/>
                </a:moveTo>
                <a:lnTo>
                  <a:pt x="25908" y="242300"/>
                </a:lnTo>
                <a:lnTo>
                  <a:pt x="12192" y="228584"/>
                </a:lnTo>
                <a:lnTo>
                  <a:pt x="12192" y="240769"/>
                </a:lnTo>
                <a:lnTo>
                  <a:pt x="21336" y="249905"/>
                </a:lnTo>
                <a:lnTo>
                  <a:pt x="25908" y="245576"/>
                </a:lnTo>
                <a:close/>
              </a:path>
              <a:path w="250189" h="254635">
                <a:moveTo>
                  <a:pt x="50292" y="32004"/>
                </a:moveTo>
                <a:lnTo>
                  <a:pt x="47074" y="28956"/>
                </a:lnTo>
                <a:lnTo>
                  <a:pt x="33528" y="28956"/>
                </a:lnTo>
                <a:lnTo>
                  <a:pt x="27432" y="33528"/>
                </a:lnTo>
                <a:lnTo>
                  <a:pt x="27432" y="45466"/>
                </a:lnTo>
                <a:lnTo>
                  <a:pt x="32004" y="50292"/>
                </a:lnTo>
                <a:lnTo>
                  <a:pt x="50292" y="32004"/>
                </a:lnTo>
                <a:close/>
              </a:path>
              <a:path w="250189" h="254635">
                <a:moveTo>
                  <a:pt x="50292" y="44196"/>
                </a:moveTo>
                <a:lnTo>
                  <a:pt x="50292" y="32004"/>
                </a:lnTo>
                <a:lnTo>
                  <a:pt x="32004" y="50292"/>
                </a:lnTo>
                <a:lnTo>
                  <a:pt x="27432" y="45466"/>
                </a:lnTo>
                <a:lnTo>
                  <a:pt x="27432" y="209026"/>
                </a:lnTo>
                <a:lnTo>
                  <a:pt x="32004" y="204200"/>
                </a:lnTo>
                <a:lnTo>
                  <a:pt x="41148" y="213344"/>
                </a:lnTo>
                <a:lnTo>
                  <a:pt x="41148" y="53340"/>
                </a:lnTo>
                <a:lnTo>
                  <a:pt x="50292" y="44196"/>
                </a:lnTo>
                <a:close/>
              </a:path>
              <a:path w="250189" h="254635">
                <a:moveTo>
                  <a:pt x="45463" y="227060"/>
                </a:moveTo>
                <a:lnTo>
                  <a:pt x="33528" y="227060"/>
                </a:lnTo>
                <a:lnTo>
                  <a:pt x="27432" y="220964"/>
                </a:lnTo>
                <a:lnTo>
                  <a:pt x="27432" y="228584"/>
                </a:lnTo>
                <a:lnTo>
                  <a:pt x="43857" y="228581"/>
                </a:lnTo>
                <a:lnTo>
                  <a:pt x="45463" y="227060"/>
                </a:lnTo>
                <a:close/>
              </a:path>
              <a:path w="250189" h="254635">
                <a:moveTo>
                  <a:pt x="53340" y="53340"/>
                </a:moveTo>
                <a:lnTo>
                  <a:pt x="53340" y="41148"/>
                </a:lnTo>
                <a:lnTo>
                  <a:pt x="41148" y="53340"/>
                </a:lnTo>
                <a:lnTo>
                  <a:pt x="53340" y="53340"/>
                </a:lnTo>
                <a:close/>
              </a:path>
              <a:path w="250189" h="254635">
                <a:moveTo>
                  <a:pt x="53340" y="201152"/>
                </a:moveTo>
                <a:lnTo>
                  <a:pt x="53340" y="53340"/>
                </a:lnTo>
                <a:lnTo>
                  <a:pt x="41148" y="53340"/>
                </a:lnTo>
                <a:lnTo>
                  <a:pt x="41148" y="201152"/>
                </a:lnTo>
                <a:lnTo>
                  <a:pt x="53340" y="201152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41148" y="201152"/>
                </a:lnTo>
                <a:lnTo>
                  <a:pt x="53340" y="213344"/>
                </a:lnTo>
                <a:lnTo>
                  <a:pt x="53340" y="227060"/>
                </a:lnTo>
                <a:lnTo>
                  <a:pt x="196580" y="227060"/>
                </a:lnTo>
                <a:lnTo>
                  <a:pt x="196580" y="213344"/>
                </a:lnTo>
                <a:lnTo>
                  <a:pt x="208772" y="201152"/>
                </a:lnTo>
                <a:close/>
              </a:path>
              <a:path w="250189" h="254635">
                <a:moveTo>
                  <a:pt x="53340" y="227060"/>
                </a:moveTo>
                <a:lnTo>
                  <a:pt x="53340" y="213344"/>
                </a:lnTo>
                <a:lnTo>
                  <a:pt x="41148" y="201152"/>
                </a:lnTo>
                <a:lnTo>
                  <a:pt x="41148" y="213344"/>
                </a:lnTo>
                <a:lnTo>
                  <a:pt x="50292" y="222488"/>
                </a:lnTo>
                <a:lnTo>
                  <a:pt x="50292" y="227060"/>
                </a:lnTo>
                <a:lnTo>
                  <a:pt x="53340" y="227060"/>
                </a:lnTo>
                <a:close/>
              </a:path>
              <a:path w="250189" h="254635">
                <a:moveTo>
                  <a:pt x="50292" y="227060"/>
                </a:moveTo>
                <a:lnTo>
                  <a:pt x="50292" y="222488"/>
                </a:lnTo>
                <a:lnTo>
                  <a:pt x="45463" y="227060"/>
                </a:lnTo>
                <a:lnTo>
                  <a:pt x="50292" y="227060"/>
                </a:lnTo>
                <a:close/>
              </a:path>
              <a:path w="250189" h="254635">
                <a:moveTo>
                  <a:pt x="202676" y="28956"/>
                </a:moveTo>
                <a:lnTo>
                  <a:pt x="47074" y="28956"/>
                </a:lnTo>
                <a:lnTo>
                  <a:pt x="50292" y="32004"/>
                </a:lnTo>
                <a:lnTo>
                  <a:pt x="50292" y="44196"/>
                </a:lnTo>
                <a:lnTo>
                  <a:pt x="53340" y="41148"/>
                </a:lnTo>
                <a:lnTo>
                  <a:pt x="53340" y="53340"/>
                </a:lnTo>
                <a:lnTo>
                  <a:pt x="196580" y="53340"/>
                </a:lnTo>
                <a:lnTo>
                  <a:pt x="196580" y="41148"/>
                </a:lnTo>
                <a:lnTo>
                  <a:pt x="199628" y="44196"/>
                </a:lnTo>
                <a:lnTo>
                  <a:pt x="199628" y="32004"/>
                </a:lnTo>
                <a:lnTo>
                  <a:pt x="202676" y="28956"/>
                </a:lnTo>
                <a:close/>
              </a:path>
              <a:path w="250189" h="254635">
                <a:moveTo>
                  <a:pt x="208772" y="53340"/>
                </a:moveTo>
                <a:lnTo>
                  <a:pt x="196580" y="41148"/>
                </a:lnTo>
                <a:lnTo>
                  <a:pt x="196580" y="53340"/>
                </a:lnTo>
                <a:lnTo>
                  <a:pt x="208772" y="53340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208772" y="53340"/>
                </a:lnTo>
                <a:lnTo>
                  <a:pt x="196580" y="53340"/>
                </a:lnTo>
                <a:lnTo>
                  <a:pt x="196580" y="201152"/>
                </a:lnTo>
                <a:lnTo>
                  <a:pt x="208772" y="201152"/>
                </a:lnTo>
                <a:close/>
              </a:path>
              <a:path w="250189" h="254635">
                <a:moveTo>
                  <a:pt x="208772" y="213344"/>
                </a:moveTo>
                <a:lnTo>
                  <a:pt x="208772" y="201152"/>
                </a:lnTo>
                <a:lnTo>
                  <a:pt x="196580" y="213344"/>
                </a:lnTo>
                <a:lnTo>
                  <a:pt x="196580" y="227060"/>
                </a:lnTo>
                <a:lnTo>
                  <a:pt x="199628" y="227060"/>
                </a:lnTo>
                <a:lnTo>
                  <a:pt x="199628" y="222488"/>
                </a:lnTo>
                <a:lnTo>
                  <a:pt x="208772" y="213344"/>
                </a:lnTo>
                <a:close/>
              </a:path>
              <a:path w="250189" h="254635">
                <a:moveTo>
                  <a:pt x="220964" y="47074"/>
                </a:moveTo>
                <a:lnTo>
                  <a:pt x="220964" y="33528"/>
                </a:lnTo>
                <a:lnTo>
                  <a:pt x="216392" y="28956"/>
                </a:lnTo>
                <a:lnTo>
                  <a:pt x="202676" y="28956"/>
                </a:lnTo>
                <a:lnTo>
                  <a:pt x="199628" y="32004"/>
                </a:lnTo>
                <a:lnTo>
                  <a:pt x="217916" y="50292"/>
                </a:lnTo>
                <a:lnTo>
                  <a:pt x="220964" y="47074"/>
                </a:lnTo>
                <a:close/>
              </a:path>
              <a:path w="250189" h="254635">
                <a:moveTo>
                  <a:pt x="220964" y="207418"/>
                </a:moveTo>
                <a:lnTo>
                  <a:pt x="220964" y="47074"/>
                </a:lnTo>
                <a:lnTo>
                  <a:pt x="217916" y="50292"/>
                </a:lnTo>
                <a:lnTo>
                  <a:pt x="199628" y="32004"/>
                </a:lnTo>
                <a:lnTo>
                  <a:pt x="199628" y="44196"/>
                </a:lnTo>
                <a:lnTo>
                  <a:pt x="208772" y="53340"/>
                </a:lnTo>
                <a:lnTo>
                  <a:pt x="208772" y="213344"/>
                </a:lnTo>
                <a:lnTo>
                  <a:pt x="217916" y="204200"/>
                </a:lnTo>
                <a:lnTo>
                  <a:pt x="220964" y="207418"/>
                </a:lnTo>
                <a:close/>
              </a:path>
              <a:path w="250189" h="254635">
                <a:moveTo>
                  <a:pt x="245348" y="233156"/>
                </a:moveTo>
                <a:lnTo>
                  <a:pt x="217916" y="204200"/>
                </a:lnTo>
                <a:lnTo>
                  <a:pt x="199628" y="222488"/>
                </a:lnTo>
                <a:lnTo>
                  <a:pt x="204203" y="227060"/>
                </a:lnTo>
                <a:lnTo>
                  <a:pt x="216392" y="227060"/>
                </a:lnTo>
                <a:lnTo>
                  <a:pt x="220964" y="220964"/>
                </a:lnTo>
                <a:lnTo>
                  <a:pt x="220964" y="228584"/>
                </a:lnTo>
                <a:lnTo>
                  <a:pt x="236204" y="228584"/>
                </a:lnTo>
                <a:lnTo>
                  <a:pt x="236204" y="241531"/>
                </a:lnTo>
                <a:lnTo>
                  <a:pt x="245348" y="233156"/>
                </a:lnTo>
                <a:close/>
              </a:path>
              <a:path w="250189" h="254635">
                <a:moveTo>
                  <a:pt x="204203" y="227060"/>
                </a:moveTo>
                <a:lnTo>
                  <a:pt x="199628" y="222488"/>
                </a:lnTo>
                <a:lnTo>
                  <a:pt x="199628" y="227060"/>
                </a:lnTo>
                <a:lnTo>
                  <a:pt x="204203" y="227060"/>
                </a:lnTo>
                <a:close/>
              </a:path>
              <a:path w="250189" h="254635">
                <a:moveTo>
                  <a:pt x="236204" y="30988"/>
                </a:moveTo>
                <a:lnTo>
                  <a:pt x="236204" y="25908"/>
                </a:lnTo>
                <a:lnTo>
                  <a:pt x="205724" y="25908"/>
                </a:lnTo>
                <a:lnTo>
                  <a:pt x="202676" y="28956"/>
                </a:lnTo>
                <a:lnTo>
                  <a:pt x="216392" y="28956"/>
                </a:lnTo>
                <a:lnTo>
                  <a:pt x="220964" y="33528"/>
                </a:lnTo>
                <a:lnTo>
                  <a:pt x="220964" y="47074"/>
                </a:lnTo>
                <a:lnTo>
                  <a:pt x="236204" y="30988"/>
                </a:lnTo>
                <a:close/>
              </a:path>
              <a:path w="250189" h="254635">
                <a:moveTo>
                  <a:pt x="220964" y="228584"/>
                </a:moveTo>
                <a:lnTo>
                  <a:pt x="220964" y="220964"/>
                </a:lnTo>
                <a:lnTo>
                  <a:pt x="216392" y="227060"/>
                </a:lnTo>
                <a:lnTo>
                  <a:pt x="204203" y="227060"/>
                </a:lnTo>
                <a:lnTo>
                  <a:pt x="205724" y="228581"/>
                </a:lnTo>
                <a:lnTo>
                  <a:pt x="220964" y="228584"/>
                </a:lnTo>
                <a:close/>
              </a:path>
              <a:path w="250189" h="254635">
                <a:moveTo>
                  <a:pt x="245348" y="21336"/>
                </a:moveTo>
                <a:lnTo>
                  <a:pt x="227060" y="4572"/>
                </a:lnTo>
                <a:lnTo>
                  <a:pt x="205724" y="25908"/>
                </a:lnTo>
                <a:lnTo>
                  <a:pt x="224012" y="25908"/>
                </a:lnTo>
                <a:lnTo>
                  <a:pt x="224012" y="13716"/>
                </a:lnTo>
                <a:lnTo>
                  <a:pt x="236204" y="25908"/>
                </a:lnTo>
                <a:lnTo>
                  <a:pt x="236204" y="30988"/>
                </a:lnTo>
                <a:lnTo>
                  <a:pt x="245348" y="21336"/>
                </a:lnTo>
                <a:close/>
              </a:path>
              <a:path w="250189" h="254635">
                <a:moveTo>
                  <a:pt x="236204" y="228584"/>
                </a:moveTo>
                <a:lnTo>
                  <a:pt x="205728" y="228584"/>
                </a:lnTo>
                <a:lnTo>
                  <a:pt x="224012" y="246859"/>
                </a:lnTo>
                <a:lnTo>
                  <a:pt x="224012" y="242300"/>
                </a:lnTo>
                <a:lnTo>
                  <a:pt x="236204" y="228584"/>
                </a:lnTo>
                <a:close/>
              </a:path>
              <a:path w="250189" h="254635">
                <a:moveTo>
                  <a:pt x="236204" y="25908"/>
                </a:moveTo>
                <a:lnTo>
                  <a:pt x="224012" y="13716"/>
                </a:lnTo>
                <a:lnTo>
                  <a:pt x="224012" y="25908"/>
                </a:lnTo>
                <a:lnTo>
                  <a:pt x="236204" y="25908"/>
                </a:lnTo>
                <a:close/>
              </a:path>
              <a:path w="250189" h="254635">
                <a:moveTo>
                  <a:pt x="245348" y="233156"/>
                </a:moveTo>
                <a:lnTo>
                  <a:pt x="245348" y="21336"/>
                </a:lnTo>
                <a:lnTo>
                  <a:pt x="224012" y="43857"/>
                </a:lnTo>
                <a:lnTo>
                  <a:pt x="224012" y="210635"/>
                </a:lnTo>
                <a:lnTo>
                  <a:pt x="245348" y="233156"/>
                </a:lnTo>
                <a:close/>
              </a:path>
              <a:path w="250189" h="254635">
                <a:moveTo>
                  <a:pt x="236204" y="241531"/>
                </a:moveTo>
                <a:lnTo>
                  <a:pt x="236204" y="228584"/>
                </a:lnTo>
                <a:lnTo>
                  <a:pt x="224012" y="242300"/>
                </a:lnTo>
                <a:lnTo>
                  <a:pt x="224012" y="246859"/>
                </a:lnTo>
                <a:lnTo>
                  <a:pt x="227060" y="249905"/>
                </a:lnTo>
                <a:lnTo>
                  <a:pt x="236204" y="2415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435324" y="3511524"/>
            <a:ext cx="224012" cy="22856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423132" y="3499332"/>
            <a:ext cx="250190" cy="254635"/>
          </a:xfrm>
          <a:custGeom>
            <a:avLst/>
            <a:gdLst/>
            <a:ahLst/>
            <a:cxnLst/>
            <a:rect l="l" t="t" r="r" b="b"/>
            <a:pathLst>
              <a:path w="250189" h="254635">
                <a:moveTo>
                  <a:pt x="249920" y="248381"/>
                </a:moveTo>
                <a:lnTo>
                  <a:pt x="249920" y="6096"/>
                </a:lnTo>
                <a:lnTo>
                  <a:pt x="243824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81"/>
                </a:lnTo>
                <a:lnTo>
                  <a:pt x="4572" y="252953"/>
                </a:lnTo>
                <a:lnTo>
                  <a:pt x="4572" y="21336"/>
                </a:lnTo>
                <a:lnTo>
                  <a:pt x="21336" y="4572"/>
                </a:lnTo>
                <a:lnTo>
                  <a:pt x="43853" y="25892"/>
                </a:lnTo>
                <a:lnTo>
                  <a:pt x="205728" y="25892"/>
                </a:lnTo>
                <a:lnTo>
                  <a:pt x="227060" y="4572"/>
                </a:lnTo>
                <a:lnTo>
                  <a:pt x="245348" y="21336"/>
                </a:lnTo>
                <a:lnTo>
                  <a:pt x="245348" y="252953"/>
                </a:lnTo>
                <a:lnTo>
                  <a:pt x="249920" y="248381"/>
                </a:lnTo>
                <a:close/>
              </a:path>
              <a:path w="250189" h="254635">
                <a:moveTo>
                  <a:pt x="43853" y="25892"/>
                </a:moveTo>
                <a:lnTo>
                  <a:pt x="21336" y="4572"/>
                </a:lnTo>
                <a:lnTo>
                  <a:pt x="4572" y="21336"/>
                </a:lnTo>
                <a:lnTo>
                  <a:pt x="12192" y="29375"/>
                </a:lnTo>
                <a:lnTo>
                  <a:pt x="12192" y="25892"/>
                </a:lnTo>
                <a:lnTo>
                  <a:pt x="25908" y="12192"/>
                </a:lnTo>
                <a:lnTo>
                  <a:pt x="25908" y="25892"/>
                </a:lnTo>
                <a:lnTo>
                  <a:pt x="43853" y="25892"/>
                </a:lnTo>
                <a:close/>
              </a:path>
              <a:path w="250189" h="254635">
                <a:moveTo>
                  <a:pt x="25908" y="210635"/>
                </a:moveTo>
                <a:lnTo>
                  <a:pt x="25908" y="43845"/>
                </a:lnTo>
                <a:lnTo>
                  <a:pt x="4572" y="21336"/>
                </a:lnTo>
                <a:lnTo>
                  <a:pt x="4572" y="233156"/>
                </a:lnTo>
                <a:lnTo>
                  <a:pt x="25908" y="210635"/>
                </a:lnTo>
                <a:close/>
              </a:path>
              <a:path w="250189" h="254635">
                <a:moveTo>
                  <a:pt x="50292" y="222488"/>
                </a:moveTo>
                <a:lnTo>
                  <a:pt x="32004" y="204200"/>
                </a:lnTo>
                <a:lnTo>
                  <a:pt x="4572" y="233156"/>
                </a:lnTo>
                <a:lnTo>
                  <a:pt x="12192" y="240769"/>
                </a:lnTo>
                <a:lnTo>
                  <a:pt x="12192" y="228584"/>
                </a:lnTo>
                <a:lnTo>
                  <a:pt x="27432" y="228584"/>
                </a:lnTo>
                <a:lnTo>
                  <a:pt x="27432" y="220964"/>
                </a:lnTo>
                <a:lnTo>
                  <a:pt x="33528" y="225536"/>
                </a:lnTo>
                <a:lnTo>
                  <a:pt x="47072" y="225536"/>
                </a:lnTo>
                <a:lnTo>
                  <a:pt x="50292" y="222488"/>
                </a:lnTo>
                <a:close/>
              </a:path>
              <a:path w="250189" h="254635">
                <a:moveTo>
                  <a:pt x="245348" y="252953"/>
                </a:moveTo>
                <a:lnTo>
                  <a:pt x="245348" y="233156"/>
                </a:lnTo>
                <a:lnTo>
                  <a:pt x="227060" y="249905"/>
                </a:lnTo>
                <a:lnTo>
                  <a:pt x="205728" y="228584"/>
                </a:lnTo>
                <a:lnTo>
                  <a:pt x="43853" y="228584"/>
                </a:lnTo>
                <a:lnTo>
                  <a:pt x="21336" y="249905"/>
                </a:lnTo>
                <a:lnTo>
                  <a:pt x="4572" y="233156"/>
                </a:lnTo>
                <a:lnTo>
                  <a:pt x="4572" y="252953"/>
                </a:lnTo>
                <a:lnTo>
                  <a:pt x="6096" y="254477"/>
                </a:lnTo>
                <a:lnTo>
                  <a:pt x="243824" y="254477"/>
                </a:lnTo>
                <a:lnTo>
                  <a:pt x="245348" y="252953"/>
                </a:lnTo>
                <a:close/>
              </a:path>
              <a:path w="250189" h="254635">
                <a:moveTo>
                  <a:pt x="25908" y="25892"/>
                </a:moveTo>
                <a:lnTo>
                  <a:pt x="25908" y="12192"/>
                </a:lnTo>
                <a:lnTo>
                  <a:pt x="12192" y="25892"/>
                </a:lnTo>
                <a:lnTo>
                  <a:pt x="25908" y="25892"/>
                </a:lnTo>
                <a:close/>
              </a:path>
              <a:path w="250189" h="254635">
                <a:moveTo>
                  <a:pt x="45463" y="27416"/>
                </a:moveTo>
                <a:lnTo>
                  <a:pt x="43853" y="25892"/>
                </a:lnTo>
                <a:lnTo>
                  <a:pt x="12192" y="25892"/>
                </a:lnTo>
                <a:lnTo>
                  <a:pt x="12192" y="29375"/>
                </a:lnTo>
                <a:lnTo>
                  <a:pt x="27432" y="45453"/>
                </a:lnTo>
                <a:lnTo>
                  <a:pt x="27432" y="33512"/>
                </a:lnTo>
                <a:lnTo>
                  <a:pt x="33528" y="27416"/>
                </a:lnTo>
                <a:lnTo>
                  <a:pt x="45463" y="27416"/>
                </a:lnTo>
                <a:close/>
              </a:path>
              <a:path w="250189" h="254635">
                <a:moveTo>
                  <a:pt x="43853" y="228584"/>
                </a:moveTo>
                <a:lnTo>
                  <a:pt x="12192" y="228584"/>
                </a:lnTo>
                <a:lnTo>
                  <a:pt x="25908" y="240761"/>
                </a:lnTo>
                <a:lnTo>
                  <a:pt x="25908" y="245576"/>
                </a:lnTo>
                <a:lnTo>
                  <a:pt x="43853" y="228584"/>
                </a:lnTo>
                <a:close/>
              </a:path>
              <a:path w="250189" h="254635">
                <a:moveTo>
                  <a:pt x="25908" y="245576"/>
                </a:moveTo>
                <a:lnTo>
                  <a:pt x="25908" y="240761"/>
                </a:lnTo>
                <a:lnTo>
                  <a:pt x="12192" y="228584"/>
                </a:lnTo>
                <a:lnTo>
                  <a:pt x="12192" y="240769"/>
                </a:lnTo>
                <a:lnTo>
                  <a:pt x="21336" y="249905"/>
                </a:lnTo>
                <a:lnTo>
                  <a:pt x="25908" y="245576"/>
                </a:lnTo>
                <a:close/>
              </a:path>
              <a:path w="250189" h="254635">
                <a:moveTo>
                  <a:pt x="50292" y="31988"/>
                </a:moveTo>
                <a:lnTo>
                  <a:pt x="45463" y="27416"/>
                </a:lnTo>
                <a:lnTo>
                  <a:pt x="33528" y="27416"/>
                </a:lnTo>
                <a:lnTo>
                  <a:pt x="27432" y="33512"/>
                </a:lnTo>
                <a:lnTo>
                  <a:pt x="27432" y="45453"/>
                </a:lnTo>
                <a:lnTo>
                  <a:pt x="32004" y="50276"/>
                </a:lnTo>
                <a:lnTo>
                  <a:pt x="50292" y="31988"/>
                </a:lnTo>
                <a:close/>
              </a:path>
              <a:path w="250189" h="254635">
                <a:moveTo>
                  <a:pt x="50292" y="44180"/>
                </a:moveTo>
                <a:lnTo>
                  <a:pt x="50292" y="31988"/>
                </a:lnTo>
                <a:lnTo>
                  <a:pt x="32004" y="50276"/>
                </a:lnTo>
                <a:lnTo>
                  <a:pt x="27432" y="45453"/>
                </a:lnTo>
                <a:lnTo>
                  <a:pt x="27432" y="209026"/>
                </a:lnTo>
                <a:lnTo>
                  <a:pt x="32004" y="204200"/>
                </a:lnTo>
                <a:lnTo>
                  <a:pt x="41148" y="213344"/>
                </a:lnTo>
                <a:lnTo>
                  <a:pt x="41148" y="53324"/>
                </a:lnTo>
                <a:lnTo>
                  <a:pt x="50292" y="44180"/>
                </a:lnTo>
                <a:close/>
              </a:path>
              <a:path w="250189" h="254635">
                <a:moveTo>
                  <a:pt x="47072" y="225536"/>
                </a:moveTo>
                <a:lnTo>
                  <a:pt x="33528" y="225536"/>
                </a:lnTo>
                <a:lnTo>
                  <a:pt x="27432" y="220964"/>
                </a:lnTo>
                <a:lnTo>
                  <a:pt x="27432" y="228584"/>
                </a:lnTo>
                <a:lnTo>
                  <a:pt x="43853" y="228584"/>
                </a:lnTo>
                <a:lnTo>
                  <a:pt x="47072" y="225536"/>
                </a:lnTo>
                <a:close/>
              </a:path>
              <a:path w="250189" h="254635">
                <a:moveTo>
                  <a:pt x="53340" y="53324"/>
                </a:moveTo>
                <a:lnTo>
                  <a:pt x="53340" y="41132"/>
                </a:lnTo>
                <a:lnTo>
                  <a:pt x="41148" y="53324"/>
                </a:lnTo>
                <a:lnTo>
                  <a:pt x="53340" y="53324"/>
                </a:lnTo>
                <a:close/>
              </a:path>
              <a:path w="250189" h="254635">
                <a:moveTo>
                  <a:pt x="53340" y="201152"/>
                </a:moveTo>
                <a:lnTo>
                  <a:pt x="53340" y="53324"/>
                </a:lnTo>
                <a:lnTo>
                  <a:pt x="41148" y="53324"/>
                </a:lnTo>
                <a:lnTo>
                  <a:pt x="41148" y="201152"/>
                </a:lnTo>
                <a:lnTo>
                  <a:pt x="53340" y="201152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41148" y="201152"/>
                </a:lnTo>
                <a:lnTo>
                  <a:pt x="53340" y="213344"/>
                </a:lnTo>
                <a:lnTo>
                  <a:pt x="53340" y="225536"/>
                </a:lnTo>
                <a:lnTo>
                  <a:pt x="196580" y="225536"/>
                </a:lnTo>
                <a:lnTo>
                  <a:pt x="196580" y="213344"/>
                </a:lnTo>
                <a:lnTo>
                  <a:pt x="208772" y="201152"/>
                </a:lnTo>
                <a:close/>
              </a:path>
              <a:path w="250189" h="254635">
                <a:moveTo>
                  <a:pt x="53340" y="225536"/>
                </a:moveTo>
                <a:lnTo>
                  <a:pt x="53340" y="213344"/>
                </a:lnTo>
                <a:lnTo>
                  <a:pt x="41148" y="201152"/>
                </a:lnTo>
                <a:lnTo>
                  <a:pt x="41148" y="213344"/>
                </a:lnTo>
                <a:lnTo>
                  <a:pt x="50292" y="222488"/>
                </a:lnTo>
                <a:lnTo>
                  <a:pt x="50292" y="225536"/>
                </a:lnTo>
                <a:lnTo>
                  <a:pt x="53340" y="225536"/>
                </a:lnTo>
                <a:close/>
              </a:path>
              <a:path w="250189" h="254635">
                <a:moveTo>
                  <a:pt x="204203" y="27416"/>
                </a:moveTo>
                <a:lnTo>
                  <a:pt x="45463" y="27416"/>
                </a:lnTo>
                <a:lnTo>
                  <a:pt x="50292" y="31988"/>
                </a:lnTo>
                <a:lnTo>
                  <a:pt x="50292" y="44180"/>
                </a:lnTo>
                <a:lnTo>
                  <a:pt x="53340" y="41132"/>
                </a:lnTo>
                <a:lnTo>
                  <a:pt x="53340" y="53324"/>
                </a:lnTo>
                <a:lnTo>
                  <a:pt x="196580" y="53324"/>
                </a:lnTo>
                <a:lnTo>
                  <a:pt x="196580" y="41132"/>
                </a:lnTo>
                <a:lnTo>
                  <a:pt x="199628" y="44180"/>
                </a:lnTo>
                <a:lnTo>
                  <a:pt x="199628" y="31988"/>
                </a:lnTo>
                <a:lnTo>
                  <a:pt x="204203" y="27416"/>
                </a:lnTo>
                <a:close/>
              </a:path>
              <a:path w="250189" h="254635">
                <a:moveTo>
                  <a:pt x="50292" y="225536"/>
                </a:moveTo>
                <a:lnTo>
                  <a:pt x="50292" y="222488"/>
                </a:lnTo>
                <a:lnTo>
                  <a:pt x="47072" y="225536"/>
                </a:lnTo>
                <a:lnTo>
                  <a:pt x="50292" y="225536"/>
                </a:lnTo>
                <a:close/>
              </a:path>
              <a:path w="250189" h="254635">
                <a:moveTo>
                  <a:pt x="208772" y="53324"/>
                </a:moveTo>
                <a:lnTo>
                  <a:pt x="196580" y="41132"/>
                </a:lnTo>
                <a:lnTo>
                  <a:pt x="196580" y="53324"/>
                </a:lnTo>
                <a:lnTo>
                  <a:pt x="208772" y="53324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208772" y="53324"/>
                </a:lnTo>
                <a:lnTo>
                  <a:pt x="196580" y="53324"/>
                </a:lnTo>
                <a:lnTo>
                  <a:pt x="196580" y="201152"/>
                </a:lnTo>
                <a:lnTo>
                  <a:pt x="208772" y="201152"/>
                </a:lnTo>
                <a:close/>
              </a:path>
              <a:path w="250189" h="254635">
                <a:moveTo>
                  <a:pt x="208772" y="213344"/>
                </a:moveTo>
                <a:lnTo>
                  <a:pt x="208772" y="201152"/>
                </a:lnTo>
                <a:lnTo>
                  <a:pt x="196580" y="213344"/>
                </a:lnTo>
                <a:lnTo>
                  <a:pt x="196580" y="225536"/>
                </a:lnTo>
                <a:lnTo>
                  <a:pt x="199628" y="225536"/>
                </a:lnTo>
                <a:lnTo>
                  <a:pt x="199628" y="222488"/>
                </a:lnTo>
                <a:lnTo>
                  <a:pt x="208772" y="213344"/>
                </a:lnTo>
                <a:close/>
              </a:path>
              <a:path w="250189" h="254635">
                <a:moveTo>
                  <a:pt x="220964" y="47061"/>
                </a:moveTo>
                <a:lnTo>
                  <a:pt x="220964" y="33512"/>
                </a:lnTo>
                <a:lnTo>
                  <a:pt x="216392" y="27416"/>
                </a:lnTo>
                <a:lnTo>
                  <a:pt x="204203" y="27416"/>
                </a:lnTo>
                <a:lnTo>
                  <a:pt x="199628" y="31988"/>
                </a:lnTo>
                <a:lnTo>
                  <a:pt x="217916" y="50276"/>
                </a:lnTo>
                <a:lnTo>
                  <a:pt x="220964" y="47061"/>
                </a:lnTo>
                <a:close/>
              </a:path>
              <a:path w="250189" h="254635">
                <a:moveTo>
                  <a:pt x="220964" y="207418"/>
                </a:moveTo>
                <a:lnTo>
                  <a:pt x="220964" y="47061"/>
                </a:lnTo>
                <a:lnTo>
                  <a:pt x="217916" y="50276"/>
                </a:lnTo>
                <a:lnTo>
                  <a:pt x="199628" y="31988"/>
                </a:lnTo>
                <a:lnTo>
                  <a:pt x="199628" y="44180"/>
                </a:lnTo>
                <a:lnTo>
                  <a:pt x="208772" y="53324"/>
                </a:lnTo>
                <a:lnTo>
                  <a:pt x="208772" y="213344"/>
                </a:lnTo>
                <a:lnTo>
                  <a:pt x="217916" y="204200"/>
                </a:lnTo>
                <a:lnTo>
                  <a:pt x="220964" y="207418"/>
                </a:lnTo>
                <a:close/>
              </a:path>
              <a:path w="250189" h="254635">
                <a:moveTo>
                  <a:pt x="245348" y="233156"/>
                </a:moveTo>
                <a:lnTo>
                  <a:pt x="217916" y="204200"/>
                </a:lnTo>
                <a:lnTo>
                  <a:pt x="199628" y="222488"/>
                </a:lnTo>
                <a:lnTo>
                  <a:pt x="202678" y="225536"/>
                </a:lnTo>
                <a:lnTo>
                  <a:pt x="216392" y="225536"/>
                </a:lnTo>
                <a:lnTo>
                  <a:pt x="220964" y="220964"/>
                </a:lnTo>
                <a:lnTo>
                  <a:pt x="220964" y="228584"/>
                </a:lnTo>
                <a:lnTo>
                  <a:pt x="236204" y="228584"/>
                </a:lnTo>
                <a:lnTo>
                  <a:pt x="236204" y="241531"/>
                </a:lnTo>
                <a:lnTo>
                  <a:pt x="245348" y="233156"/>
                </a:lnTo>
                <a:close/>
              </a:path>
              <a:path w="250189" h="254635">
                <a:moveTo>
                  <a:pt x="202678" y="225536"/>
                </a:moveTo>
                <a:lnTo>
                  <a:pt x="199628" y="222488"/>
                </a:lnTo>
                <a:lnTo>
                  <a:pt x="199628" y="225536"/>
                </a:lnTo>
                <a:lnTo>
                  <a:pt x="202678" y="225536"/>
                </a:lnTo>
                <a:close/>
              </a:path>
              <a:path w="250189" h="254635">
                <a:moveTo>
                  <a:pt x="220964" y="228584"/>
                </a:moveTo>
                <a:lnTo>
                  <a:pt x="220964" y="220964"/>
                </a:lnTo>
                <a:lnTo>
                  <a:pt x="216392" y="225536"/>
                </a:lnTo>
                <a:lnTo>
                  <a:pt x="202678" y="225536"/>
                </a:lnTo>
                <a:lnTo>
                  <a:pt x="205728" y="228584"/>
                </a:lnTo>
                <a:lnTo>
                  <a:pt x="220964" y="228584"/>
                </a:lnTo>
                <a:close/>
              </a:path>
              <a:path w="250189" h="254635">
                <a:moveTo>
                  <a:pt x="236204" y="30982"/>
                </a:moveTo>
                <a:lnTo>
                  <a:pt x="236204" y="25892"/>
                </a:lnTo>
                <a:lnTo>
                  <a:pt x="205728" y="25892"/>
                </a:lnTo>
                <a:lnTo>
                  <a:pt x="204203" y="27416"/>
                </a:lnTo>
                <a:lnTo>
                  <a:pt x="216392" y="27416"/>
                </a:lnTo>
                <a:lnTo>
                  <a:pt x="220964" y="33512"/>
                </a:lnTo>
                <a:lnTo>
                  <a:pt x="220964" y="47061"/>
                </a:lnTo>
                <a:lnTo>
                  <a:pt x="236204" y="30982"/>
                </a:lnTo>
                <a:close/>
              </a:path>
              <a:path w="250189" h="254635">
                <a:moveTo>
                  <a:pt x="245348" y="21336"/>
                </a:moveTo>
                <a:lnTo>
                  <a:pt x="227060" y="4572"/>
                </a:lnTo>
                <a:lnTo>
                  <a:pt x="205728" y="25892"/>
                </a:lnTo>
                <a:lnTo>
                  <a:pt x="224012" y="25892"/>
                </a:lnTo>
                <a:lnTo>
                  <a:pt x="224012" y="12192"/>
                </a:lnTo>
                <a:lnTo>
                  <a:pt x="236204" y="25892"/>
                </a:lnTo>
                <a:lnTo>
                  <a:pt x="236204" y="30982"/>
                </a:lnTo>
                <a:lnTo>
                  <a:pt x="245348" y="21336"/>
                </a:lnTo>
                <a:close/>
              </a:path>
              <a:path w="250189" h="254635">
                <a:moveTo>
                  <a:pt x="236204" y="228584"/>
                </a:moveTo>
                <a:lnTo>
                  <a:pt x="205728" y="228584"/>
                </a:lnTo>
                <a:lnTo>
                  <a:pt x="224012" y="246859"/>
                </a:lnTo>
                <a:lnTo>
                  <a:pt x="224012" y="240761"/>
                </a:lnTo>
                <a:lnTo>
                  <a:pt x="236204" y="228584"/>
                </a:lnTo>
                <a:close/>
              </a:path>
              <a:path w="250189" h="254635">
                <a:moveTo>
                  <a:pt x="236204" y="25892"/>
                </a:moveTo>
                <a:lnTo>
                  <a:pt x="224012" y="12192"/>
                </a:lnTo>
                <a:lnTo>
                  <a:pt x="224012" y="25892"/>
                </a:lnTo>
                <a:lnTo>
                  <a:pt x="236204" y="25892"/>
                </a:lnTo>
                <a:close/>
              </a:path>
              <a:path w="250189" h="254635">
                <a:moveTo>
                  <a:pt x="245348" y="233156"/>
                </a:moveTo>
                <a:lnTo>
                  <a:pt x="245348" y="21336"/>
                </a:lnTo>
                <a:lnTo>
                  <a:pt x="224012" y="43845"/>
                </a:lnTo>
                <a:lnTo>
                  <a:pt x="224012" y="210635"/>
                </a:lnTo>
                <a:lnTo>
                  <a:pt x="245348" y="233156"/>
                </a:lnTo>
                <a:close/>
              </a:path>
              <a:path w="250189" h="254635">
                <a:moveTo>
                  <a:pt x="236204" y="241531"/>
                </a:moveTo>
                <a:lnTo>
                  <a:pt x="236204" y="228584"/>
                </a:lnTo>
                <a:lnTo>
                  <a:pt x="224012" y="240761"/>
                </a:lnTo>
                <a:lnTo>
                  <a:pt x="224012" y="246859"/>
                </a:lnTo>
                <a:lnTo>
                  <a:pt x="227060" y="249905"/>
                </a:lnTo>
                <a:lnTo>
                  <a:pt x="236204" y="24153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283784" y="3511524"/>
            <a:ext cx="224012" cy="22856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270068" y="3499332"/>
            <a:ext cx="250190" cy="254635"/>
          </a:xfrm>
          <a:custGeom>
            <a:avLst/>
            <a:gdLst/>
            <a:ahLst/>
            <a:cxnLst/>
            <a:rect l="l" t="t" r="r" b="b"/>
            <a:pathLst>
              <a:path w="250189" h="254635">
                <a:moveTo>
                  <a:pt x="249920" y="248381"/>
                </a:moveTo>
                <a:lnTo>
                  <a:pt x="249920" y="6096"/>
                </a:lnTo>
                <a:lnTo>
                  <a:pt x="243824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81"/>
                </a:lnTo>
                <a:lnTo>
                  <a:pt x="4572" y="252953"/>
                </a:lnTo>
                <a:lnTo>
                  <a:pt x="4572" y="21336"/>
                </a:lnTo>
                <a:lnTo>
                  <a:pt x="22860" y="4572"/>
                </a:lnTo>
                <a:lnTo>
                  <a:pt x="44192" y="25892"/>
                </a:lnTo>
                <a:lnTo>
                  <a:pt x="206067" y="25892"/>
                </a:lnTo>
                <a:lnTo>
                  <a:pt x="228584" y="4572"/>
                </a:lnTo>
                <a:lnTo>
                  <a:pt x="245348" y="21336"/>
                </a:lnTo>
                <a:lnTo>
                  <a:pt x="245348" y="252953"/>
                </a:lnTo>
                <a:lnTo>
                  <a:pt x="249920" y="248381"/>
                </a:lnTo>
                <a:close/>
              </a:path>
              <a:path w="250189" h="254635">
                <a:moveTo>
                  <a:pt x="44192" y="25892"/>
                </a:moveTo>
                <a:lnTo>
                  <a:pt x="22860" y="4572"/>
                </a:lnTo>
                <a:lnTo>
                  <a:pt x="4572" y="21336"/>
                </a:lnTo>
                <a:lnTo>
                  <a:pt x="13716" y="30982"/>
                </a:lnTo>
                <a:lnTo>
                  <a:pt x="13716" y="25892"/>
                </a:lnTo>
                <a:lnTo>
                  <a:pt x="25908" y="12192"/>
                </a:lnTo>
                <a:lnTo>
                  <a:pt x="25908" y="25892"/>
                </a:lnTo>
                <a:lnTo>
                  <a:pt x="44192" y="25892"/>
                </a:lnTo>
                <a:close/>
              </a:path>
              <a:path w="250189" h="254635">
                <a:moveTo>
                  <a:pt x="25908" y="210635"/>
                </a:moveTo>
                <a:lnTo>
                  <a:pt x="25908" y="43845"/>
                </a:lnTo>
                <a:lnTo>
                  <a:pt x="4572" y="21336"/>
                </a:lnTo>
                <a:lnTo>
                  <a:pt x="4572" y="233156"/>
                </a:lnTo>
                <a:lnTo>
                  <a:pt x="25908" y="210635"/>
                </a:lnTo>
                <a:close/>
              </a:path>
              <a:path w="250189" h="254635">
                <a:moveTo>
                  <a:pt x="50292" y="222488"/>
                </a:moveTo>
                <a:lnTo>
                  <a:pt x="32004" y="204200"/>
                </a:lnTo>
                <a:lnTo>
                  <a:pt x="4572" y="233156"/>
                </a:lnTo>
                <a:lnTo>
                  <a:pt x="13716" y="241531"/>
                </a:lnTo>
                <a:lnTo>
                  <a:pt x="13716" y="228584"/>
                </a:lnTo>
                <a:lnTo>
                  <a:pt x="28956" y="228584"/>
                </a:lnTo>
                <a:lnTo>
                  <a:pt x="28956" y="220964"/>
                </a:lnTo>
                <a:lnTo>
                  <a:pt x="33528" y="225536"/>
                </a:lnTo>
                <a:lnTo>
                  <a:pt x="47242" y="225536"/>
                </a:lnTo>
                <a:lnTo>
                  <a:pt x="50292" y="222488"/>
                </a:lnTo>
                <a:close/>
              </a:path>
              <a:path w="250189" h="254635">
                <a:moveTo>
                  <a:pt x="245348" y="252953"/>
                </a:moveTo>
                <a:lnTo>
                  <a:pt x="245348" y="233156"/>
                </a:lnTo>
                <a:lnTo>
                  <a:pt x="228584" y="249905"/>
                </a:lnTo>
                <a:lnTo>
                  <a:pt x="206067" y="228584"/>
                </a:lnTo>
                <a:lnTo>
                  <a:pt x="44192" y="228584"/>
                </a:lnTo>
                <a:lnTo>
                  <a:pt x="22860" y="249905"/>
                </a:lnTo>
                <a:lnTo>
                  <a:pt x="4572" y="233156"/>
                </a:lnTo>
                <a:lnTo>
                  <a:pt x="4572" y="252953"/>
                </a:lnTo>
                <a:lnTo>
                  <a:pt x="6096" y="254477"/>
                </a:lnTo>
                <a:lnTo>
                  <a:pt x="243824" y="254477"/>
                </a:lnTo>
                <a:lnTo>
                  <a:pt x="245348" y="252953"/>
                </a:lnTo>
                <a:close/>
              </a:path>
              <a:path w="250189" h="254635">
                <a:moveTo>
                  <a:pt x="25908" y="25892"/>
                </a:moveTo>
                <a:lnTo>
                  <a:pt x="25908" y="12192"/>
                </a:lnTo>
                <a:lnTo>
                  <a:pt x="13716" y="25892"/>
                </a:lnTo>
                <a:lnTo>
                  <a:pt x="25908" y="25892"/>
                </a:lnTo>
                <a:close/>
              </a:path>
              <a:path w="250189" h="254635">
                <a:moveTo>
                  <a:pt x="45717" y="27416"/>
                </a:moveTo>
                <a:lnTo>
                  <a:pt x="44192" y="25892"/>
                </a:lnTo>
                <a:lnTo>
                  <a:pt x="13716" y="25892"/>
                </a:lnTo>
                <a:lnTo>
                  <a:pt x="13716" y="30982"/>
                </a:lnTo>
                <a:lnTo>
                  <a:pt x="28956" y="47061"/>
                </a:lnTo>
                <a:lnTo>
                  <a:pt x="28956" y="33512"/>
                </a:lnTo>
                <a:lnTo>
                  <a:pt x="33528" y="27416"/>
                </a:lnTo>
                <a:lnTo>
                  <a:pt x="45717" y="27416"/>
                </a:lnTo>
                <a:close/>
              </a:path>
              <a:path w="250189" h="254635">
                <a:moveTo>
                  <a:pt x="44192" y="228584"/>
                </a:moveTo>
                <a:lnTo>
                  <a:pt x="13716" y="228584"/>
                </a:lnTo>
                <a:lnTo>
                  <a:pt x="25908" y="240761"/>
                </a:lnTo>
                <a:lnTo>
                  <a:pt x="25908" y="246859"/>
                </a:lnTo>
                <a:lnTo>
                  <a:pt x="44192" y="228584"/>
                </a:lnTo>
                <a:close/>
              </a:path>
              <a:path w="250189" h="254635">
                <a:moveTo>
                  <a:pt x="25908" y="246859"/>
                </a:moveTo>
                <a:lnTo>
                  <a:pt x="25908" y="240761"/>
                </a:lnTo>
                <a:lnTo>
                  <a:pt x="13716" y="228584"/>
                </a:lnTo>
                <a:lnTo>
                  <a:pt x="13716" y="241531"/>
                </a:lnTo>
                <a:lnTo>
                  <a:pt x="22860" y="249905"/>
                </a:lnTo>
                <a:lnTo>
                  <a:pt x="25908" y="246859"/>
                </a:lnTo>
                <a:close/>
              </a:path>
              <a:path w="250189" h="254635">
                <a:moveTo>
                  <a:pt x="50292" y="31988"/>
                </a:moveTo>
                <a:lnTo>
                  <a:pt x="45717" y="27416"/>
                </a:lnTo>
                <a:lnTo>
                  <a:pt x="33528" y="27416"/>
                </a:lnTo>
                <a:lnTo>
                  <a:pt x="28956" y="33512"/>
                </a:lnTo>
                <a:lnTo>
                  <a:pt x="28956" y="47061"/>
                </a:lnTo>
                <a:lnTo>
                  <a:pt x="32004" y="50276"/>
                </a:lnTo>
                <a:lnTo>
                  <a:pt x="50292" y="31988"/>
                </a:lnTo>
                <a:close/>
              </a:path>
              <a:path w="250189" h="254635">
                <a:moveTo>
                  <a:pt x="50292" y="44180"/>
                </a:moveTo>
                <a:lnTo>
                  <a:pt x="50292" y="31988"/>
                </a:lnTo>
                <a:lnTo>
                  <a:pt x="32004" y="50276"/>
                </a:lnTo>
                <a:lnTo>
                  <a:pt x="28956" y="47061"/>
                </a:lnTo>
                <a:lnTo>
                  <a:pt x="28956" y="207418"/>
                </a:lnTo>
                <a:lnTo>
                  <a:pt x="32004" y="204200"/>
                </a:lnTo>
                <a:lnTo>
                  <a:pt x="41148" y="213344"/>
                </a:lnTo>
                <a:lnTo>
                  <a:pt x="41148" y="53324"/>
                </a:lnTo>
                <a:lnTo>
                  <a:pt x="50292" y="44180"/>
                </a:lnTo>
                <a:close/>
              </a:path>
              <a:path w="250189" h="254635">
                <a:moveTo>
                  <a:pt x="47242" y="225536"/>
                </a:moveTo>
                <a:lnTo>
                  <a:pt x="33528" y="225536"/>
                </a:lnTo>
                <a:lnTo>
                  <a:pt x="28956" y="220964"/>
                </a:lnTo>
                <a:lnTo>
                  <a:pt x="28956" y="228584"/>
                </a:lnTo>
                <a:lnTo>
                  <a:pt x="44192" y="228584"/>
                </a:lnTo>
                <a:lnTo>
                  <a:pt x="47242" y="225536"/>
                </a:lnTo>
                <a:close/>
              </a:path>
              <a:path w="250189" h="254635">
                <a:moveTo>
                  <a:pt x="53340" y="53324"/>
                </a:moveTo>
                <a:lnTo>
                  <a:pt x="53340" y="41132"/>
                </a:lnTo>
                <a:lnTo>
                  <a:pt x="41148" y="53324"/>
                </a:lnTo>
                <a:lnTo>
                  <a:pt x="53340" y="53324"/>
                </a:lnTo>
                <a:close/>
              </a:path>
              <a:path w="250189" h="254635">
                <a:moveTo>
                  <a:pt x="53340" y="201152"/>
                </a:moveTo>
                <a:lnTo>
                  <a:pt x="53340" y="53324"/>
                </a:lnTo>
                <a:lnTo>
                  <a:pt x="41148" y="53324"/>
                </a:lnTo>
                <a:lnTo>
                  <a:pt x="41148" y="201152"/>
                </a:lnTo>
                <a:lnTo>
                  <a:pt x="53340" y="201152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41148" y="201152"/>
                </a:lnTo>
                <a:lnTo>
                  <a:pt x="53340" y="213344"/>
                </a:lnTo>
                <a:lnTo>
                  <a:pt x="53340" y="225536"/>
                </a:lnTo>
                <a:lnTo>
                  <a:pt x="196580" y="225536"/>
                </a:lnTo>
                <a:lnTo>
                  <a:pt x="196580" y="213344"/>
                </a:lnTo>
                <a:lnTo>
                  <a:pt x="208772" y="201152"/>
                </a:lnTo>
                <a:close/>
              </a:path>
              <a:path w="250189" h="254635">
                <a:moveTo>
                  <a:pt x="53340" y="225536"/>
                </a:moveTo>
                <a:lnTo>
                  <a:pt x="53340" y="213344"/>
                </a:lnTo>
                <a:lnTo>
                  <a:pt x="41148" y="201152"/>
                </a:lnTo>
                <a:lnTo>
                  <a:pt x="41148" y="213344"/>
                </a:lnTo>
                <a:lnTo>
                  <a:pt x="50292" y="222488"/>
                </a:lnTo>
                <a:lnTo>
                  <a:pt x="50292" y="225536"/>
                </a:lnTo>
                <a:lnTo>
                  <a:pt x="53340" y="225536"/>
                </a:lnTo>
                <a:close/>
              </a:path>
              <a:path w="250189" h="254635">
                <a:moveTo>
                  <a:pt x="204457" y="27416"/>
                </a:moveTo>
                <a:lnTo>
                  <a:pt x="45717" y="27416"/>
                </a:lnTo>
                <a:lnTo>
                  <a:pt x="50292" y="31988"/>
                </a:lnTo>
                <a:lnTo>
                  <a:pt x="50292" y="44180"/>
                </a:lnTo>
                <a:lnTo>
                  <a:pt x="53340" y="41132"/>
                </a:lnTo>
                <a:lnTo>
                  <a:pt x="53340" y="53324"/>
                </a:lnTo>
                <a:lnTo>
                  <a:pt x="196580" y="53324"/>
                </a:lnTo>
                <a:lnTo>
                  <a:pt x="196580" y="41132"/>
                </a:lnTo>
                <a:lnTo>
                  <a:pt x="199628" y="44180"/>
                </a:lnTo>
                <a:lnTo>
                  <a:pt x="199628" y="31988"/>
                </a:lnTo>
                <a:lnTo>
                  <a:pt x="204457" y="27416"/>
                </a:lnTo>
                <a:close/>
              </a:path>
              <a:path w="250189" h="254635">
                <a:moveTo>
                  <a:pt x="50292" y="225536"/>
                </a:moveTo>
                <a:lnTo>
                  <a:pt x="50292" y="222488"/>
                </a:lnTo>
                <a:lnTo>
                  <a:pt x="47242" y="225536"/>
                </a:lnTo>
                <a:lnTo>
                  <a:pt x="50292" y="225536"/>
                </a:lnTo>
                <a:close/>
              </a:path>
              <a:path w="250189" h="254635">
                <a:moveTo>
                  <a:pt x="208772" y="53324"/>
                </a:moveTo>
                <a:lnTo>
                  <a:pt x="196580" y="41132"/>
                </a:lnTo>
                <a:lnTo>
                  <a:pt x="196580" y="53324"/>
                </a:lnTo>
                <a:lnTo>
                  <a:pt x="208772" y="53324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208772" y="53324"/>
                </a:lnTo>
                <a:lnTo>
                  <a:pt x="196580" y="53324"/>
                </a:lnTo>
                <a:lnTo>
                  <a:pt x="196580" y="201152"/>
                </a:lnTo>
                <a:lnTo>
                  <a:pt x="208772" y="201152"/>
                </a:lnTo>
                <a:close/>
              </a:path>
              <a:path w="250189" h="254635">
                <a:moveTo>
                  <a:pt x="208772" y="213344"/>
                </a:moveTo>
                <a:lnTo>
                  <a:pt x="208772" y="201152"/>
                </a:lnTo>
                <a:lnTo>
                  <a:pt x="196580" y="213344"/>
                </a:lnTo>
                <a:lnTo>
                  <a:pt x="196580" y="225536"/>
                </a:lnTo>
                <a:lnTo>
                  <a:pt x="199628" y="225536"/>
                </a:lnTo>
                <a:lnTo>
                  <a:pt x="199628" y="222488"/>
                </a:lnTo>
                <a:lnTo>
                  <a:pt x="208772" y="213344"/>
                </a:lnTo>
                <a:close/>
              </a:path>
              <a:path w="250189" h="254635">
                <a:moveTo>
                  <a:pt x="220964" y="47061"/>
                </a:moveTo>
                <a:lnTo>
                  <a:pt x="220964" y="33512"/>
                </a:lnTo>
                <a:lnTo>
                  <a:pt x="216392" y="27416"/>
                </a:lnTo>
                <a:lnTo>
                  <a:pt x="204457" y="27416"/>
                </a:lnTo>
                <a:lnTo>
                  <a:pt x="199628" y="31988"/>
                </a:lnTo>
                <a:lnTo>
                  <a:pt x="217916" y="50276"/>
                </a:lnTo>
                <a:lnTo>
                  <a:pt x="220964" y="47061"/>
                </a:lnTo>
                <a:close/>
              </a:path>
              <a:path w="250189" h="254635">
                <a:moveTo>
                  <a:pt x="220964" y="207418"/>
                </a:moveTo>
                <a:lnTo>
                  <a:pt x="220964" y="47061"/>
                </a:lnTo>
                <a:lnTo>
                  <a:pt x="217916" y="50276"/>
                </a:lnTo>
                <a:lnTo>
                  <a:pt x="199628" y="31988"/>
                </a:lnTo>
                <a:lnTo>
                  <a:pt x="199628" y="44180"/>
                </a:lnTo>
                <a:lnTo>
                  <a:pt x="208772" y="53324"/>
                </a:lnTo>
                <a:lnTo>
                  <a:pt x="208772" y="213344"/>
                </a:lnTo>
                <a:lnTo>
                  <a:pt x="217916" y="204200"/>
                </a:lnTo>
                <a:lnTo>
                  <a:pt x="220964" y="207418"/>
                </a:lnTo>
                <a:close/>
              </a:path>
              <a:path w="250189" h="254635">
                <a:moveTo>
                  <a:pt x="245348" y="233156"/>
                </a:moveTo>
                <a:lnTo>
                  <a:pt x="217916" y="204200"/>
                </a:lnTo>
                <a:lnTo>
                  <a:pt x="199628" y="222488"/>
                </a:lnTo>
                <a:lnTo>
                  <a:pt x="202847" y="225536"/>
                </a:lnTo>
                <a:lnTo>
                  <a:pt x="216392" y="225536"/>
                </a:lnTo>
                <a:lnTo>
                  <a:pt x="220964" y="220964"/>
                </a:lnTo>
                <a:lnTo>
                  <a:pt x="220964" y="228584"/>
                </a:lnTo>
                <a:lnTo>
                  <a:pt x="237728" y="228584"/>
                </a:lnTo>
                <a:lnTo>
                  <a:pt x="237728" y="240769"/>
                </a:lnTo>
                <a:lnTo>
                  <a:pt x="245348" y="233156"/>
                </a:lnTo>
                <a:close/>
              </a:path>
              <a:path w="250189" h="254635">
                <a:moveTo>
                  <a:pt x="202847" y="225536"/>
                </a:moveTo>
                <a:lnTo>
                  <a:pt x="199628" y="222488"/>
                </a:lnTo>
                <a:lnTo>
                  <a:pt x="199628" y="225536"/>
                </a:lnTo>
                <a:lnTo>
                  <a:pt x="202847" y="225536"/>
                </a:lnTo>
                <a:close/>
              </a:path>
              <a:path w="250189" h="254635">
                <a:moveTo>
                  <a:pt x="220964" y="228584"/>
                </a:moveTo>
                <a:lnTo>
                  <a:pt x="220964" y="220964"/>
                </a:lnTo>
                <a:lnTo>
                  <a:pt x="216392" y="225536"/>
                </a:lnTo>
                <a:lnTo>
                  <a:pt x="202847" y="225536"/>
                </a:lnTo>
                <a:lnTo>
                  <a:pt x="206067" y="228584"/>
                </a:lnTo>
                <a:lnTo>
                  <a:pt x="220964" y="228584"/>
                </a:lnTo>
                <a:close/>
              </a:path>
              <a:path w="250189" h="254635">
                <a:moveTo>
                  <a:pt x="237728" y="29375"/>
                </a:moveTo>
                <a:lnTo>
                  <a:pt x="237728" y="25892"/>
                </a:lnTo>
                <a:lnTo>
                  <a:pt x="206067" y="25892"/>
                </a:lnTo>
                <a:lnTo>
                  <a:pt x="204457" y="27416"/>
                </a:lnTo>
                <a:lnTo>
                  <a:pt x="216392" y="27416"/>
                </a:lnTo>
                <a:lnTo>
                  <a:pt x="220964" y="33512"/>
                </a:lnTo>
                <a:lnTo>
                  <a:pt x="220964" y="47061"/>
                </a:lnTo>
                <a:lnTo>
                  <a:pt x="237728" y="29375"/>
                </a:lnTo>
                <a:close/>
              </a:path>
              <a:path w="250189" h="254635">
                <a:moveTo>
                  <a:pt x="245348" y="21336"/>
                </a:moveTo>
                <a:lnTo>
                  <a:pt x="228584" y="4572"/>
                </a:lnTo>
                <a:lnTo>
                  <a:pt x="206067" y="25892"/>
                </a:lnTo>
                <a:lnTo>
                  <a:pt x="224012" y="25892"/>
                </a:lnTo>
                <a:lnTo>
                  <a:pt x="224012" y="12192"/>
                </a:lnTo>
                <a:lnTo>
                  <a:pt x="237728" y="25892"/>
                </a:lnTo>
                <a:lnTo>
                  <a:pt x="237728" y="29375"/>
                </a:lnTo>
                <a:lnTo>
                  <a:pt x="245348" y="21336"/>
                </a:lnTo>
                <a:close/>
              </a:path>
              <a:path w="250189" h="254635">
                <a:moveTo>
                  <a:pt x="237728" y="228584"/>
                </a:moveTo>
                <a:lnTo>
                  <a:pt x="206067" y="228584"/>
                </a:lnTo>
                <a:lnTo>
                  <a:pt x="224012" y="245576"/>
                </a:lnTo>
                <a:lnTo>
                  <a:pt x="224012" y="240761"/>
                </a:lnTo>
                <a:lnTo>
                  <a:pt x="237728" y="228584"/>
                </a:lnTo>
                <a:close/>
              </a:path>
              <a:path w="250189" h="254635">
                <a:moveTo>
                  <a:pt x="237728" y="25892"/>
                </a:moveTo>
                <a:lnTo>
                  <a:pt x="224012" y="12192"/>
                </a:lnTo>
                <a:lnTo>
                  <a:pt x="224012" y="25892"/>
                </a:lnTo>
                <a:lnTo>
                  <a:pt x="237728" y="25892"/>
                </a:lnTo>
                <a:close/>
              </a:path>
              <a:path w="250189" h="254635">
                <a:moveTo>
                  <a:pt x="245348" y="233156"/>
                </a:moveTo>
                <a:lnTo>
                  <a:pt x="245348" y="21336"/>
                </a:lnTo>
                <a:lnTo>
                  <a:pt x="224012" y="43845"/>
                </a:lnTo>
                <a:lnTo>
                  <a:pt x="224012" y="210635"/>
                </a:lnTo>
                <a:lnTo>
                  <a:pt x="245348" y="233156"/>
                </a:lnTo>
                <a:close/>
              </a:path>
              <a:path w="250189" h="254635">
                <a:moveTo>
                  <a:pt x="237728" y="240769"/>
                </a:moveTo>
                <a:lnTo>
                  <a:pt x="237728" y="228584"/>
                </a:lnTo>
                <a:lnTo>
                  <a:pt x="224012" y="240761"/>
                </a:lnTo>
                <a:lnTo>
                  <a:pt x="224012" y="245576"/>
                </a:lnTo>
                <a:lnTo>
                  <a:pt x="228584" y="249905"/>
                </a:lnTo>
                <a:lnTo>
                  <a:pt x="237728" y="2407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283784" y="4700137"/>
            <a:ext cx="224012" cy="228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70068" y="4687946"/>
            <a:ext cx="250190" cy="254635"/>
          </a:xfrm>
          <a:custGeom>
            <a:avLst/>
            <a:gdLst/>
            <a:ahLst/>
            <a:cxnLst/>
            <a:rect l="l" t="t" r="r" b="b"/>
            <a:pathLst>
              <a:path w="250189" h="254635">
                <a:moveTo>
                  <a:pt x="249920" y="248396"/>
                </a:moveTo>
                <a:lnTo>
                  <a:pt x="249920" y="6096"/>
                </a:lnTo>
                <a:lnTo>
                  <a:pt x="243824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96"/>
                </a:lnTo>
                <a:lnTo>
                  <a:pt x="4572" y="252968"/>
                </a:lnTo>
                <a:lnTo>
                  <a:pt x="4572" y="21336"/>
                </a:lnTo>
                <a:lnTo>
                  <a:pt x="22860" y="4572"/>
                </a:lnTo>
                <a:lnTo>
                  <a:pt x="44196" y="25908"/>
                </a:lnTo>
                <a:lnTo>
                  <a:pt x="206063" y="25908"/>
                </a:lnTo>
                <a:lnTo>
                  <a:pt x="228584" y="4572"/>
                </a:lnTo>
                <a:lnTo>
                  <a:pt x="245348" y="21336"/>
                </a:lnTo>
                <a:lnTo>
                  <a:pt x="245348" y="252968"/>
                </a:lnTo>
                <a:lnTo>
                  <a:pt x="249920" y="248396"/>
                </a:lnTo>
                <a:close/>
              </a:path>
              <a:path w="250189" h="254635">
                <a:moveTo>
                  <a:pt x="44196" y="25908"/>
                </a:moveTo>
                <a:lnTo>
                  <a:pt x="22860" y="4572"/>
                </a:lnTo>
                <a:lnTo>
                  <a:pt x="4572" y="21336"/>
                </a:lnTo>
                <a:lnTo>
                  <a:pt x="13716" y="30988"/>
                </a:lnTo>
                <a:lnTo>
                  <a:pt x="13716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44196" y="25908"/>
                </a:lnTo>
                <a:close/>
              </a:path>
              <a:path w="250189" h="254635">
                <a:moveTo>
                  <a:pt x="25908" y="210635"/>
                </a:moveTo>
                <a:lnTo>
                  <a:pt x="25908" y="43857"/>
                </a:lnTo>
                <a:lnTo>
                  <a:pt x="4572" y="21336"/>
                </a:lnTo>
                <a:lnTo>
                  <a:pt x="4572" y="233156"/>
                </a:lnTo>
                <a:lnTo>
                  <a:pt x="25908" y="210635"/>
                </a:lnTo>
                <a:close/>
              </a:path>
              <a:path w="250189" h="254635">
                <a:moveTo>
                  <a:pt x="50292" y="222488"/>
                </a:moveTo>
                <a:lnTo>
                  <a:pt x="32004" y="204200"/>
                </a:lnTo>
                <a:lnTo>
                  <a:pt x="4572" y="233156"/>
                </a:lnTo>
                <a:lnTo>
                  <a:pt x="13716" y="241538"/>
                </a:lnTo>
                <a:lnTo>
                  <a:pt x="13716" y="228584"/>
                </a:lnTo>
                <a:lnTo>
                  <a:pt x="28956" y="228584"/>
                </a:lnTo>
                <a:lnTo>
                  <a:pt x="28956" y="220964"/>
                </a:lnTo>
                <a:lnTo>
                  <a:pt x="33528" y="225536"/>
                </a:lnTo>
                <a:lnTo>
                  <a:pt x="47244" y="225536"/>
                </a:lnTo>
                <a:lnTo>
                  <a:pt x="50292" y="222488"/>
                </a:lnTo>
                <a:close/>
              </a:path>
              <a:path w="250189" h="254635">
                <a:moveTo>
                  <a:pt x="245348" y="252968"/>
                </a:moveTo>
                <a:lnTo>
                  <a:pt x="245348" y="233156"/>
                </a:lnTo>
                <a:lnTo>
                  <a:pt x="228584" y="249920"/>
                </a:lnTo>
                <a:lnTo>
                  <a:pt x="206063" y="228584"/>
                </a:lnTo>
                <a:lnTo>
                  <a:pt x="44196" y="228584"/>
                </a:lnTo>
                <a:lnTo>
                  <a:pt x="22860" y="249920"/>
                </a:lnTo>
                <a:lnTo>
                  <a:pt x="4572" y="233156"/>
                </a:lnTo>
                <a:lnTo>
                  <a:pt x="4572" y="252968"/>
                </a:lnTo>
                <a:lnTo>
                  <a:pt x="6096" y="254492"/>
                </a:lnTo>
                <a:lnTo>
                  <a:pt x="243824" y="254492"/>
                </a:lnTo>
                <a:lnTo>
                  <a:pt x="245348" y="252968"/>
                </a:lnTo>
                <a:close/>
              </a:path>
              <a:path w="250189" h="254635">
                <a:moveTo>
                  <a:pt x="25908" y="25908"/>
                </a:moveTo>
                <a:lnTo>
                  <a:pt x="25908" y="12192"/>
                </a:lnTo>
                <a:lnTo>
                  <a:pt x="13716" y="25908"/>
                </a:lnTo>
                <a:lnTo>
                  <a:pt x="25908" y="25908"/>
                </a:lnTo>
                <a:close/>
              </a:path>
              <a:path w="250189" h="254635">
                <a:moveTo>
                  <a:pt x="45720" y="27432"/>
                </a:moveTo>
                <a:lnTo>
                  <a:pt x="44196" y="25908"/>
                </a:lnTo>
                <a:lnTo>
                  <a:pt x="13716" y="25908"/>
                </a:lnTo>
                <a:lnTo>
                  <a:pt x="13716" y="30988"/>
                </a:lnTo>
                <a:lnTo>
                  <a:pt x="28956" y="47074"/>
                </a:lnTo>
                <a:lnTo>
                  <a:pt x="28956" y="33528"/>
                </a:lnTo>
                <a:lnTo>
                  <a:pt x="33528" y="27432"/>
                </a:lnTo>
                <a:lnTo>
                  <a:pt x="45720" y="27432"/>
                </a:lnTo>
                <a:close/>
              </a:path>
              <a:path w="250189" h="254635">
                <a:moveTo>
                  <a:pt x="44196" y="228584"/>
                </a:moveTo>
                <a:lnTo>
                  <a:pt x="13716" y="228584"/>
                </a:lnTo>
                <a:lnTo>
                  <a:pt x="25908" y="240776"/>
                </a:lnTo>
                <a:lnTo>
                  <a:pt x="25908" y="246872"/>
                </a:lnTo>
                <a:lnTo>
                  <a:pt x="44196" y="228584"/>
                </a:lnTo>
                <a:close/>
              </a:path>
              <a:path w="250189" h="254635">
                <a:moveTo>
                  <a:pt x="25908" y="246872"/>
                </a:moveTo>
                <a:lnTo>
                  <a:pt x="25908" y="240776"/>
                </a:lnTo>
                <a:lnTo>
                  <a:pt x="13716" y="228584"/>
                </a:lnTo>
                <a:lnTo>
                  <a:pt x="13716" y="241538"/>
                </a:lnTo>
                <a:lnTo>
                  <a:pt x="22860" y="249920"/>
                </a:lnTo>
                <a:lnTo>
                  <a:pt x="25908" y="246872"/>
                </a:lnTo>
                <a:close/>
              </a:path>
              <a:path w="250189" h="254635">
                <a:moveTo>
                  <a:pt x="50292" y="32004"/>
                </a:moveTo>
                <a:lnTo>
                  <a:pt x="45720" y="27432"/>
                </a:lnTo>
                <a:lnTo>
                  <a:pt x="33528" y="27432"/>
                </a:lnTo>
                <a:lnTo>
                  <a:pt x="28956" y="33528"/>
                </a:lnTo>
                <a:lnTo>
                  <a:pt x="28956" y="47074"/>
                </a:lnTo>
                <a:lnTo>
                  <a:pt x="32004" y="50292"/>
                </a:lnTo>
                <a:lnTo>
                  <a:pt x="50292" y="32004"/>
                </a:lnTo>
                <a:close/>
              </a:path>
              <a:path w="250189" h="254635">
                <a:moveTo>
                  <a:pt x="50292" y="44196"/>
                </a:moveTo>
                <a:lnTo>
                  <a:pt x="50292" y="32004"/>
                </a:lnTo>
                <a:lnTo>
                  <a:pt x="32004" y="50292"/>
                </a:lnTo>
                <a:lnTo>
                  <a:pt x="28956" y="47074"/>
                </a:lnTo>
                <a:lnTo>
                  <a:pt x="28956" y="207418"/>
                </a:lnTo>
                <a:lnTo>
                  <a:pt x="32004" y="204200"/>
                </a:lnTo>
                <a:lnTo>
                  <a:pt x="41148" y="213344"/>
                </a:lnTo>
                <a:lnTo>
                  <a:pt x="41148" y="53340"/>
                </a:lnTo>
                <a:lnTo>
                  <a:pt x="50292" y="44196"/>
                </a:lnTo>
                <a:close/>
              </a:path>
              <a:path w="250189" h="254635">
                <a:moveTo>
                  <a:pt x="47244" y="225536"/>
                </a:moveTo>
                <a:lnTo>
                  <a:pt x="33528" y="225536"/>
                </a:lnTo>
                <a:lnTo>
                  <a:pt x="28956" y="220964"/>
                </a:lnTo>
                <a:lnTo>
                  <a:pt x="28956" y="228584"/>
                </a:lnTo>
                <a:lnTo>
                  <a:pt x="44196" y="228584"/>
                </a:lnTo>
                <a:lnTo>
                  <a:pt x="47244" y="225536"/>
                </a:lnTo>
                <a:close/>
              </a:path>
              <a:path w="250189" h="254635">
                <a:moveTo>
                  <a:pt x="53340" y="53340"/>
                </a:moveTo>
                <a:lnTo>
                  <a:pt x="53340" y="41148"/>
                </a:lnTo>
                <a:lnTo>
                  <a:pt x="41148" y="53340"/>
                </a:lnTo>
                <a:lnTo>
                  <a:pt x="53340" y="53340"/>
                </a:lnTo>
                <a:close/>
              </a:path>
              <a:path w="250189" h="254635">
                <a:moveTo>
                  <a:pt x="53340" y="201152"/>
                </a:moveTo>
                <a:lnTo>
                  <a:pt x="53340" y="53340"/>
                </a:lnTo>
                <a:lnTo>
                  <a:pt x="41148" y="53340"/>
                </a:lnTo>
                <a:lnTo>
                  <a:pt x="41148" y="201152"/>
                </a:lnTo>
                <a:lnTo>
                  <a:pt x="53340" y="201152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41148" y="201152"/>
                </a:lnTo>
                <a:lnTo>
                  <a:pt x="53340" y="213344"/>
                </a:lnTo>
                <a:lnTo>
                  <a:pt x="53340" y="225536"/>
                </a:lnTo>
                <a:lnTo>
                  <a:pt x="196580" y="225536"/>
                </a:lnTo>
                <a:lnTo>
                  <a:pt x="196580" y="213344"/>
                </a:lnTo>
                <a:lnTo>
                  <a:pt x="208772" y="201152"/>
                </a:lnTo>
                <a:close/>
              </a:path>
              <a:path w="250189" h="254635">
                <a:moveTo>
                  <a:pt x="53340" y="225536"/>
                </a:moveTo>
                <a:lnTo>
                  <a:pt x="53340" y="213344"/>
                </a:lnTo>
                <a:lnTo>
                  <a:pt x="41148" y="201152"/>
                </a:lnTo>
                <a:lnTo>
                  <a:pt x="41148" y="213344"/>
                </a:lnTo>
                <a:lnTo>
                  <a:pt x="50292" y="222488"/>
                </a:lnTo>
                <a:lnTo>
                  <a:pt x="50292" y="225536"/>
                </a:lnTo>
                <a:lnTo>
                  <a:pt x="53340" y="225536"/>
                </a:lnTo>
                <a:close/>
              </a:path>
              <a:path w="250189" h="254635">
                <a:moveTo>
                  <a:pt x="204454" y="27432"/>
                </a:moveTo>
                <a:lnTo>
                  <a:pt x="45720" y="27432"/>
                </a:lnTo>
                <a:lnTo>
                  <a:pt x="50292" y="32004"/>
                </a:lnTo>
                <a:lnTo>
                  <a:pt x="50292" y="44196"/>
                </a:lnTo>
                <a:lnTo>
                  <a:pt x="53340" y="41148"/>
                </a:lnTo>
                <a:lnTo>
                  <a:pt x="53340" y="53340"/>
                </a:lnTo>
                <a:lnTo>
                  <a:pt x="196580" y="53340"/>
                </a:lnTo>
                <a:lnTo>
                  <a:pt x="196580" y="41148"/>
                </a:lnTo>
                <a:lnTo>
                  <a:pt x="199628" y="44196"/>
                </a:lnTo>
                <a:lnTo>
                  <a:pt x="199628" y="32004"/>
                </a:lnTo>
                <a:lnTo>
                  <a:pt x="204454" y="27432"/>
                </a:lnTo>
                <a:close/>
              </a:path>
              <a:path w="250189" h="254635">
                <a:moveTo>
                  <a:pt x="50292" y="225536"/>
                </a:moveTo>
                <a:lnTo>
                  <a:pt x="50292" y="222488"/>
                </a:lnTo>
                <a:lnTo>
                  <a:pt x="47244" y="225536"/>
                </a:lnTo>
                <a:lnTo>
                  <a:pt x="50292" y="225536"/>
                </a:lnTo>
                <a:close/>
              </a:path>
              <a:path w="250189" h="254635">
                <a:moveTo>
                  <a:pt x="208772" y="53340"/>
                </a:moveTo>
                <a:lnTo>
                  <a:pt x="196580" y="41148"/>
                </a:lnTo>
                <a:lnTo>
                  <a:pt x="196580" y="53340"/>
                </a:lnTo>
                <a:lnTo>
                  <a:pt x="208772" y="53340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208772" y="53340"/>
                </a:lnTo>
                <a:lnTo>
                  <a:pt x="196580" y="53340"/>
                </a:lnTo>
                <a:lnTo>
                  <a:pt x="196580" y="201152"/>
                </a:lnTo>
                <a:lnTo>
                  <a:pt x="208772" y="201152"/>
                </a:lnTo>
                <a:close/>
              </a:path>
              <a:path w="250189" h="254635">
                <a:moveTo>
                  <a:pt x="208772" y="213344"/>
                </a:moveTo>
                <a:lnTo>
                  <a:pt x="208772" y="201152"/>
                </a:lnTo>
                <a:lnTo>
                  <a:pt x="196580" y="213344"/>
                </a:lnTo>
                <a:lnTo>
                  <a:pt x="196580" y="225536"/>
                </a:lnTo>
                <a:lnTo>
                  <a:pt x="199628" y="225536"/>
                </a:lnTo>
                <a:lnTo>
                  <a:pt x="199628" y="222488"/>
                </a:lnTo>
                <a:lnTo>
                  <a:pt x="208772" y="213344"/>
                </a:lnTo>
                <a:close/>
              </a:path>
              <a:path w="250189" h="254635">
                <a:moveTo>
                  <a:pt x="220964" y="47074"/>
                </a:moveTo>
                <a:lnTo>
                  <a:pt x="220964" y="33528"/>
                </a:lnTo>
                <a:lnTo>
                  <a:pt x="216392" y="27432"/>
                </a:lnTo>
                <a:lnTo>
                  <a:pt x="204454" y="27432"/>
                </a:lnTo>
                <a:lnTo>
                  <a:pt x="199628" y="32004"/>
                </a:lnTo>
                <a:lnTo>
                  <a:pt x="217916" y="50292"/>
                </a:lnTo>
                <a:lnTo>
                  <a:pt x="220964" y="47074"/>
                </a:lnTo>
                <a:close/>
              </a:path>
              <a:path w="250189" h="254635">
                <a:moveTo>
                  <a:pt x="220964" y="207418"/>
                </a:moveTo>
                <a:lnTo>
                  <a:pt x="220964" y="47074"/>
                </a:lnTo>
                <a:lnTo>
                  <a:pt x="217916" y="50292"/>
                </a:lnTo>
                <a:lnTo>
                  <a:pt x="199628" y="32004"/>
                </a:lnTo>
                <a:lnTo>
                  <a:pt x="199628" y="44196"/>
                </a:lnTo>
                <a:lnTo>
                  <a:pt x="208772" y="53340"/>
                </a:lnTo>
                <a:lnTo>
                  <a:pt x="208772" y="213344"/>
                </a:lnTo>
                <a:lnTo>
                  <a:pt x="217916" y="204200"/>
                </a:lnTo>
                <a:lnTo>
                  <a:pt x="220964" y="207418"/>
                </a:lnTo>
                <a:close/>
              </a:path>
              <a:path w="250189" h="254635">
                <a:moveTo>
                  <a:pt x="245348" y="233156"/>
                </a:moveTo>
                <a:lnTo>
                  <a:pt x="217916" y="204200"/>
                </a:lnTo>
                <a:lnTo>
                  <a:pt x="199628" y="222488"/>
                </a:lnTo>
                <a:lnTo>
                  <a:pt x="202846" y="225536"/>
                </a:lnTo>
                <a:lnTo>
                  <a:pt x="216392" y="225536"/>
                </a:lnTo>
                <a:lnTo>
                  <a:pt x="220964" y="220964"/>
                </a:lnTo>
                <a:lnTo>
                  <a:pt x="220964" y="228584"/>
                </a:lnTo>
                <a:lnTo>
                  <a:pt x="237728" y="228584"/>
                </a:lnTo>
                <a:lnTo>
                  <a:pt x="237728" y="240776"/>
                </a:lnTo>
                <a:lnTo>
                  <a:pt x="245348" y="233156"/>
                </a:lnTo>
                <a:close/>
              </a:path>
              <a:path w="250189" h="254635">
                <a:moveTo>
                  <a:pt x="202846" y="225536"/>
                </a:moveTo>
                <a:lnTo>
                  <a:pt x="199628" y="222488"/>
                </a:lnTo>
                <a:lnTo>
                  <a:pt x="199628" y="225536"/>
                </a:lnTo>
                <a:lnTo>
                  <a:pt x="202846" y="225536"/>
                </a:lnTo>
                <a:close/>
              </a:path>
              <a:path w="250189" h="254635">
                <a:moveTo>
                  <a:pt x="220964" y="228584"/>
                </a:moveTo>
                <a:lnTo>
                  <a:pt x="220964" y="220964"/>
                </a:lnTo>
                <a:lnTo>
                  <a:pt x="216392" y="225536"/>
                </a:lnTo>
                <a:lnTo>
                  <a:pt x="202846" y="225536"/>
                </a:lnTo>
                <a:lnTo>
                  <a:pt x="206063" y="228584"/>
                </a:lnTo>
                <a:lnTo>
                  <a:pt x="220964" y="228584"/>
                </a:lnTo>
                <a:close/>
              </a:path>
              <a:path w="250189" h="254635">
                <a:moveTo>
                  <a:pt x="237728" y="29379"/>
                </a:moveTo>
                <a:lnTo>
                  <a:pt x="237728" y="25908"/>
                </a:lnTo>
                <a:lnTo>
                  <a:pt x="206063" y="25908"/>
                </a:lnTo>
                <a:lnTo>
                  <a:pt x="204454" y="27432"/>
                </a:lnTo>
                <a:lnTo>
                  <a:pt x="216392" y="27432"/>
                </a:lnTo>
                <a:lnTo>
                  <a:pt x="220964" y="33528"/>
                </a:lnTo>
                <a:lnTo>
                  <a:pt x="220964" y="47074"/>
                </a:lnTo>
                <a:lnTo>
                  <a:pt x="237728" y="29379"/>
                </a:lnTo>
                <a:close/>
              </a:path>
              <a:path w="250189" h="254635">
                <a:moveTo>
                  <a:pt x="245348" y="21336"/>
                </a:moveTo>
                <a:lnTo>
                  <a:pt x="228584" y="4572"/>
                </a:lnTo>
                <a:lnTo>
                  <a:pt x="206063" y="25908"/>
                </a:lnTo>
                <a:lnTo>
                  <a:pt x="224012" y="25908"/>
                </a:lnTo>
                <a:lnTo>
                  <a:pt x="224012" y="12192"/>
                </a:lnTo>
                <a:lnTo>
                  <a:pt x="237728" y="25908"/>
                </a:lnTo>
                <a:lnTo>
                  <a:pt x="237728" y="29379"/>
                </a:lnTo>
                <a:lnTo>
                  <a:pt x="245348" y="21336"/>
                </a:lnTo>
                <a:close/>
              </a:path>
              <a:path w="250189" h="254635">
                <a:moveTo>
                  <a:pt x="237728" y="228584"/>
                </a:moveTo>
                <a:lnTo>
                  <a:pt x="206063" y="228584"/>
                </a:lnTo>
                <a:lnTo>
                  <a:pt x="224012" y="245589"/>
                </a:lnTo>
                <a:lnTo>
                  <a:pt x="224012" y="240776"/>
                </a:lnTo>
                <a:lnTo>
                  <a:pt x="237728" y="228584"/>
                </a:lnTo>
                <a:close/>
              </a:path>
              <a:path w="250189" h="254635">
                <a:moveTo>
                  <a:pt x="237728" y="25908"/>
                </a:moveTo>
                <a:lnTo>
                  <a:pt x="224012" y="12192"/>
                </a:lnTo>
                <a:lnTo>
                  <a:pt x="224012" y="25908"/>
                </a:lnTo>
                <a:lnTo>
                  <a:pt x="237728" y="25908"/>
                </a:lnTo>
                <a:close/>
              </a:path>
              <a:path w="250189" h="254635">
                <a:moveTo>
                  <a:pt x="245348" y="233156"/>
                </a:moveTo>
                <a:lnTo>
                  <a:pt x="245348" y="21336"/>
                </a:lnTo>
                <a:lnTo>
                  <a:pt x="224012" y="43857"/>
                </a:lnTo>
                <a:lnTo>
                  <a:pt x="224012" y="210635"/>
                </a:lnTo>
                <a:lnTo>
                  <a:pt x="245348" y="233156"/>
                </a:lnTo>
                <a:close/>
              </a:path>
              <a:path w="250189" h="254635">
                <a:moveTo>
                  <a:pt x="237728" y="240776"/>
                </a:moveTo>
                <a:lnTo>
                  <a:pt x="237728" y="228584"/>
                </a:lnTo>
                <a:lnTo>
                  <a:pt x="224012" y="240776"/>
                </a:lnTo>
                <a:lnTo>
                  <a:pt x="224012" y="245589"/>
                </a:lnTo>
                <a:lnTo>
                  <a:pt x="228584" y="249920"/>
                </a:lnTo>
                <a:lnTo>
                  <a:pt x="237728" y="2407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435324" y="4681849"/>
            <a:ext cx="224012" cy="2285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423132" y="4669657"/>
            <a:ext cx="250190" cy="254635"/>
          </a:xfrm>
          <a:custGeom>
            <a:avLst/>
            <a:gdLst/>
            <a:ahLst/>
            <a:cxnLst/>
            <a:rect l="l" t="t" r="r" b="b"/>
            <a:pathLst>
              <a:path w="250189" h="254635">
                <a:moveTo>
                  <a:pt x="249920" y="248396"/>
                </a:moveTo>
                <a:lnTo>
                  <a:pt x="249920" y="6096"/>
                </a:lnTo>
                <a:lnTo>
                  <a:pt x="243824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96"/>
                </a:lnTo>
                <a:lnTo>
                  <a:pt x="4572" y="252968"/>
                </a:lnTo>
                <a:lnTo>
                  <a:pt x="4572" y="21336"/>
                </a:lnTo>
                <a:lnTo>
                  <a:pt x="21336" y="4572"/>
                </a:lnTo>
                <a:lnTo>
                  <a:pt x="43857" y="25908"/>
                </a:lnTo>
                <a:lnTo>
                  <a:pt x="205724" y="25908"/>
                </a:lnTo>
                <a:lnTo>
                  <a:pt x="227060" y="4572"/>
                </a:lnTo>
                <a:lnTo>
                  <a:pt x="245348" y="21336"/>
                </a:lnTo>
                <a:lnTo>
                  <a:pt x="245348" y="252968"/>
                </a:lnTo>
                <a:lnTo>
                  <a:pt x="249920" y="248396"/>
                </a:lnTo>
                <a:close/>
              </a:path>
              <a:path w="250189" h="254635">
                <a:moveTo>
                  <a:pt x="43857" y="25908"/>
                </a:moveTo>
                <a:lnTo>
                  <a:pt x="21336" y="4572"/>
                </a:lnTo>
                <a:lnTo>
                  <a:pt x="4572" y="21336"/>
                </a:lnTo>
                <a:lnTo>
                  <a:pt x="12192" y="29379"/>
                </a:lnTo>
                <a:lnTo>
                  <a:pt x="12192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43857" y="25908"/>
                </a:lnTo>
                <a:close/>
              </a:path>
              <a:path w="250189" h="254635">
                <a:moveTo>
                  <a:pt x="25908" y="210635"/>
                </a:moveTo>
                <a:lnTo>
                  <a:pt x="25908" y="43857"/>
                </a:lnTo>
                <a:lnTo>
                  <a:pt x="4572" y="21336"/>
                </a:lnTo>
                <a:lnTo>
                  <a:pt x="4572" y="233156"/>
                </a:lnTo>
                <a:lnTo>
                  <a:pt x="25908" y="210635"/>
                </a:lnTo>
                <a:close/>
              </a:path>
              <a:path w="250189" h="254635">
                <a:moveTo>
                  <a:pt x="50292" y="222488"/>
                </a:moveTo>
                <a:lnTo>
                  <a:pt x="32004" y="204200"/>
                </a:lnTo>
                <a:lnTo>
                  <a:pt x="4572" y="233156"/>
                </a:lnTo>
                <a:lnTo>
                  <a:pt x="12192" y="240776"/>
                </a:lnTo>
                <a:lnTo>
                  <a:pt x="12192" y="228584"/>
                </a:lnTo>
                <a:lnTo>
                  <a:pt x="27432" y="228584"/>
                </a:lnTo>
                <a:lnTo>
                  <a:pt x="27432" y="220964"/>
                </a:lnTo>
                <a:lnTo>
                  <a:pt x="33528" y="225536"/>
                </a:lnTo>
                <a:lnTo>
                  <a:pt x="47074" y="225536"/>
                </a:lnTo>
                <a:lnTo>
                  <a:pt x="50292" y="222488"/>
                </a:lnTo>
                <a:close/>
              </a:path>
              <a:path w="250189" h="254635">
                <a:moveTo>
                  <a:pt x="245348" y="252968"/>
                </a:moveTo>
                <a:lnTo>
                  <a:pt x="245348" y="233156"/>
                </a:lnTo>
                <a:lnTo>
                  <a:pt x="227060" y="249920"/>
                </a:lnTo>
                <a:lnTo>
                  <a:pt x="205724" y="228584"/>
                </a:lnTo>
                <a:lnTo>
                  <a:pt x="43857" y="228584"/>
                </a:lnTo>
                <a:lnTo>
                  <a:pt x="21336" y="249920"/>
                </a:lnTo>
                <a:lnTo>
                  <a:pt x="4572" y="233156"/>
                </a:lnTo>
                <a:lnTo>
                  <a:pt x="4572" y="252968"/>
                </a:lnTo>
                <a:lnTo>
                  <a:pt x="6096" y="254492"/>
                </a:lnTo>
                <a:lnTo>
                  <a:pt x="243824" y="254492"/>
                </a:lnTo>
                <a:lnTo>
                  <a:pt x="245348" y="252968"/>
                </a:lnTo>
                <a:close/>
              </a:path>
              <a:path w="250189" h="254635">
                <a:moveTo>
                  <a:pt x="25908" y="25908"/>
                </a:moveTo>
                <a:lnTo>
                  <a:pt x="25908" y="12192"/>
                </a:lnTo>
                <a:lnTo>
                  <a:pt x="12192" y="25908"/>
                </a:lnTo>
                <a:lnTo>
                  <a:pt x="25908" y="25908"/>
                </a:lnTo>
                <a:close/>
              </a:path>
              <a:path w="250189" h="254635">
                <a:moveTo>
                  <a:pt x="45466" y="27432"/>
                </a:moveTo>
                <a:lnTo>
                  <a:pt x="43857" y="25908"/>
                </a:lnTo>
                <a:lnTo>
                  <a:pt x="12192" y="25908"/>
                </a:lnTo>
                <a:lnTo>
                  <a:pt x="12192" y="29379"/>
                </a:lnTo>
                <a:lnTo>
                  <a:pt x="27432" y="45466"/>
                </a:lnTo>
                <a:lnTo>
                  <a:pt x="27432" y="33528"/>
                </a:lnTo>
                <a:lnTo>
                  <a:pt x="33528" y="27432"/>
                </a:lnTo>
                <a:lnTo>
                  <a:pt x="45466" y="27432"/>
                </a:lnTo>
                <a:close/>
              </a:path>
              <a:path w="250189" h="254635">
                <a:moveTo>
                  <a:pt x="43857" y="228584"/>
                </a:moveTo>
                <a:lnTo>
                  <a:pt x="12192" y="228584"/>
                </a:lnTo>
                <a:lnTo>
                  <a:pt x="25908" y="240776"/>
                </a:lnTo>
                <a:lnTo>
                  <a:pt x="25908" y="245589"/>
                </a:lnTo>
                <a:lnTo>
                  <a:pt x="43857" y="228584"/>
                </a:lnTo>
                <a:close/>
              </a:path>
              <a:path w="250189" h="254635">
                <a:moveTo>
                  <a:pt x="25908" y="245589"/>
                </a:moveTo>
                <a:lnTo>
                  <a:pt x="25908" y="240776"/>
                </a:lnTo>
                <a:lnTo>
                  <a:pt x="12192" y="228584"/>
                </a:lnTo>
                <a:lnTo>
                  <a:pt x="12192" y="240776"/>
                </a:lnTo>
                <a:lnTo>
                  <a:pt x="21336" y="249920"/>
                </a:lnTo>
                <a:lnTo>
                  <a:pt x="25908" y="245589"/>
                </a:lnTo>
                <a:close/>
              </a:path>
              <a:path w="250189" h="254635">
                <a:moveTo>
                  <a:pt x="50292" y="32004"/>
                </a:moveTo>
                <a:lnTo>
                  <a:pt x="45466" y="27432"/>
                </a:lnTo>
                <a:lnTo>
                  <a:pt x="33528" y="27432"/>
                </a:lnTo>
                <a:lnTo>
                  <a:pt x="27432" y="33528"/>
                </a:lnTo>
                <a:lnTo>
                  <a:pt x="27432" y="45466"/>
                </a:lnTo>
                <a:lnTo>
                  <a:pt x="32004" y="50292"/>
                </a:lnTo>
                <a:lnTo>
                  <a:pt x="50292" y="32004"/>
                </a:lnTo>
                <a:close/>
              </a:path>
              <a:path w="250189" h="254635">
                <a:moveTo>
                  <a:pt x="50292" y="44196"/>
                </a:moveTo>
                <a:lnTo>
                  <a:pt x="50292" y="32004"/>
                </a:lnTo>
                <a:lnTo>
                  <a:pt x="32004" y="50292"/>
                </a:lnTo>
                <a:lnTo>
                  <a:pt x="27432" y="45466"/>
                </a:lnTo>
                <a:lnTo>
                  <a:pt x="27432" y="209026"/>
                </a:lnTo>
                <a:lnTo>
                  <a:pt x="32004" y="204200"/>
                </a:lnTo>
                <a:lnTo>
                  <a:pt x="41148" y="213344"/>
                </a:lnTo>
                <a:lnTo>
                  <a:pt x="41148" y="53340"/>
                </a:lnTo>
                <a:lnTo>
                  <a:pt x="50292" y="44196"/>
                </a:lnTo>
                <a:close/>
              </a:path>
              <a:path w="250189" h="254635">
                <a:moveTo>
                  <a:pt x="47074" y="225536"/>
                </a:moveTo>
                <a:lnTo>
                  <a:pt x="33528" y="225536"/>
                </a:lnTo>
                <a:lnTo>
                  <a:pt x="27432" y="220964"/>
                </a:lnTo>
                <a:lnTo>
                  <a:pt x="27432" y="228584"/>
                </a:lnTo>
                <a:lnTo>
                  <a:pt x="43857" y="228584"/>
                </a:lnTo>
                <a:lnTo>
                  <a:pt x="47074" y="225536"/>
                </a:lnTo>
                <a:close/>
              </a:path>
              <a:path w="250189" h="254635">
                <a:moveTo>
                  <a:pt x="53340" y="53340"/>
                </a:moveTo>
                <a:lnTo>
                  <a:pt x="53340" y="41148"/>
                </a:lnTo>
                <a:lnTo>
                  <a:pt x="41148" y="53340"/>
                </a:lnTo>
                <a:lnTo>
                  <a:pt x="53340" y="53340"/>
                </a:lnTo>
                <a:close/>
              </a:path>
              <a:path w="250189" h="254635">
                <a:moveTo>
                  <a:pt x="53340" y="201152"/>
                </a:moveTo>
                <a:lnTo>
                  <a:pt x="53340" y="53340"/>
                </a:lnTo>
                <a:lnTo>
                  <a:pt x="41148" y="53340"/>
                </a:lnTo>
                <a:lnTo>
                  <a:pt x="41148" y="201152"/>
                </a:lnTo>
                <a:lnTo>
                  <a:pt x="53340" y="201152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41148" y="201152"/>
                </a:lnTo>
                <a:lnTo>
                  <a:pt x="53340" y="213344"/>
                </a:lnTo>
                <a:lnTo>
                  <a:pt x="53340" y="225536"/>
                </a:lnTo>
                <a:lnTo>
                  <a:pt x="196580" y="225536"/>
                </a:lnTo>
                <a:lnTo>
                  <a:pt x="196580" y="213344"/>
                </a:lnTo>
                <a:lnTo>
                  <a:pt x="208772" y="201152"/>
                </a:lnTo>
                <a:close/>
              </a:path>
              <a:path w="250189" h="254635">
                <a:moveTo>
                  <a:pt x="53340" y="225536"/>
                </a:moveTo>
                <a:lnTo>
                  <a:pt x="53340" y="213344"/>
                </a:lnTo>
                <a:lnTo>
                  <a:pt x="41148" y="201152"/>
                </a:lnTo>
                <a:lnTo>
                  <a:pt x="41148" y="213344"/>
                </a:lnTo>
                <a:lnTo>
                  <a:pt x="50292" y="222488"/>
                </a:lnTo>
                <a:lnTo>
                  <a:pt x="50292" y="225536"/>
                </a:lnTo>
                <a:lnTo>
                  <a:pt x="53340" y="225536"/>
                </a:lnTo>
                <a:close/>
              </a:path>
              <a:path w="250189" h="254635">
                <a:moveTo>
                  <a:pt x="204200" y="27432"/>
                </a:moveTo>
                <a:lnTo>
                  <a:pt x="45466" y="27432"/>
                </a:lnTo>
                <a:lnTo>
                  <a:pt x="50292" y="32004"/>
                </a:lnTo>
                <a:lnTo>
                  <a:pt x="50292" y="44196"/>
                </a:lnTo>
                <a:lnTo>
                  <a:pt x="53340" y="41148"/>
                </a:lnTo>
                <a:lnTo>
                  <a:pt x="53340" y="53340"/>
                </a:lnTo>
                <a:lnTo>
                  <a:pt x="196580" y="53340"/>
                </a:lnTo>
                <a:lnTo>
                  <a:pt x="196580" y="41148"/>
                </a:lnTo>
                <a:lnTo>
                  <a:pt x="199628" y="44196"/>
                </a:lnTo>
                <a:lnTo>
                  <a:pt x="199628" y="32004"/>
                </a:lnTo>
                <a:lnTo>
                  <a:pt x="204200" y="27432"/>
                </a:lnTo>
                <a:close/>
              </a:path>
              <a:path w="250189" h="254635">
                <a:moveTo>
                  <a:pt x="50292" y="225536"/>
                </a:moveTo>
                <a:lnTo>
                  <a:pt x="50292" y="222488"/>
                </a:lnTo>
                <a:lnTo>
                  <a:pt x="47074" y="225536"/>
                </a:lnTo>
                <a:lnTo>
                  <a:pt x="50292" y="225536"/>
                </a:lnTo>
                <a:close/>
              </a:path>
              <a:path w="250189" h="254635">
                <a:moveTo>
                  <a:pt x="208772" y="53340"/>
                </a:moveTo>
                <a:lnTo>
                  <a:pt x="196580" y="41148"/>
                </a:lnTo>
                <a:lnTo>
                  <a:pt x="196580" y="53340"/>
                </a:lnTo>
                <a:lnTo>
                  <a:pt x="208772" y="53340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208772" y="53340"/>
                </a:lnTo>
                <a:lnTo>
                  <a:pt x="196580" y="53340"/>
                </a:lnTo>
                <a:lnTo>
                  <a:pt x="196580" y="201152"/>
                </a:lnTo>
                <a:lnTo>
                  <a:pt x="208772" y="201152"/>
                </a:lnTo>
                <a:close/>
              </a:path>
              <a:path w="250189" h="254635">
                <a:moveTo>
                  <a:pt x="208772" y="213344"/>
                </a:moveTo>
                <a:lnTo>
                  <a:pt x="208772" y="201152"/>
                </a:lnTo>
                <a:lnTo>
                  <a:pt x="196580" y="213344"/>
                </a:lnTo>
                <a:lnTo>
                  <a:pt x="196580" y="225536"/>
                </a:lnTo>
                <a:lnTo>
                  <a:pt x="199628" y="225536"/>
                </a:lnTo>
                <a:lnTo>
                  <a:pt x="199628" y="222488"/>
                </a:lnTo>
                <a:lnTo>
                  <a:pt x="208772" y="213344"/>
                </a:lnTo>
                <a:close/>
              </a:path>
              <a:path w="250189" h="254635">
                <a:moveTo>
                  <a:pt x="220964" y="47074"/>
                </a:moveTo>
                <a:lnTo>
                  <a:pt x="220964" y="33528"/>
                </a:lnTo>
                <a:lnTo>
                  <a:pt x="216392" y="27432"/>
                </a:lnTo>
                <a:lnTo>
                  <a:pt x="204200" y="27432"/>
                </a:lnTo>
                <a:lnTo>
                  <a:pt x="199628" y="32004"/>
                </a:lnTo>
                <a:lnTo>
                  <a:pt x="217916" y="50292"/>
                </a:lnTo>
                <a:lnTo>
                  <a:pt x="220964" y="47074"/>
                </a:lnTo>
                <a:close/>
              </a:path>
              <a:path w="250189" h="254635">
                <a:moveTo>
                  <a:pt x="220964" y="207418"/>
                </a:moveTo>
                <a:lnTo>
                  <a:pt x="220964" y="47074"/>
                </a:lnTo>
                <a:lnTo>
                  <a:pt x="217916" y="50292"/>
                </a:lnTo>
                <a:lnTo>
                  <a:pt x="199628" y="32004"/>
                </a:lnTo>
                <a:lnTo>
                  <a:pt x="199628" y="44196"/>
                </a:lnTo>
                <a:lnTo>
                  <a:pt x="208772" y="53340"/>
                </a:lnTo>
                <a:lnTo>
                  <a:pt x="208772" y="213344"/>
                </a:lnTo>
                <a:lnTo>
                  <a:pt x="217916" y="204200"/>
                </a:lnTo>
                <a:lnTo>
                  <a:pt x="220964" y="207418"/>
                </a:lnTo>
                <a:close/>
              </a:path>
              <a:path w="250189" h="254635">
                <a:moveTo>
                  <a:pt x="245348" y="233156"/>
                </a:moveTo>
                <a:lnTo>
                  <a:pt x="217916" y="204200"/>
                </a:lnTo>
                <a:lnTo>
                  <a:pt x="199628" y="222488"/>
                </a:lnTo>
                <a:lnTo>
                  <a:pt x="202676" y="225536"/>
                </a:lnTo>
                <a:lnTo>
                  <a:pt x="216392" y="225536"/>
                </a:lnTo>
                <a:lnTo>
                  <a:pt x="220964" y="220964"/>
                </a:lnTo>
                <a:lnTo>
                  <a:pt x="220964" y="228584"/>
                </a:lnTo>
                <a:lnTo>
                  <a:pt x="236204" y="228584"/>
                </a:lnTo>
                <a:lnTo>
                  <a:pt x="236204" y="241538"/>
                </a:lnTo>
                <a:lnTo>
                  <a:pt x="245348" y="233156"/>
                </a:lnTo>
                <a:close/>
              </a:path>
              <a:path w="250189" h="254635">
                <a:moveTo>
                  <a:pt x="202676" y="225536"/>
                </a:moveTo>
                <a:lnTo>
                  <a:pt x="199628" y="222488"/>
                </a:lnTo>
                <a:lnTo>
                  <a:pt x="199628" y="225536"/>
                </a:lnTo>
                <a:lnTo>
                  <a:pt x="202676" y="225536"/>
                </a:lnTo>
                <a:close/>
              </a:path>
              <a:path w="250189" h="254635">
                <a:moveTo>
                  <a:pt x="220964" y="228584"/>
                </a:moveTo>
                <a:lnTo>
                  <a:pt x="220964" y="220964"/>
                </a:lnTo>
                <a:lnTo>
                  <a:pt x="216392" y="225536"/>
                </a:lnTo>
                <a:lnTo>
                  <a:pt x="202676" y="225536"/>
                </a:lnTo>
                <a:lnTo>
                  <a:pt x="205724" y="228584"/>
                </a:lnTo>
                <a:lnTo>
                  <a:pt x="220964" y="228584"/>
                </a:lnTo>
                <a:close/>
              </a:path>
              <a:path w="250189" h="254635">
                <a:moveTo>
                  <a:pt x="236204" y="30988"/>
                </a:moveTo>
                <a:lnTo>
                  <a:pt x="236204" y="25908"/>
                </a:lnTo>
                <a:lnTo>
                  <a:pt x="205724" y="25908"/>
                </a:lnTo>
                <a:lnTo>
                  <a:pt x="204200" y="27432"/>
                </a:lnTo>
                <a:lnTo>
                  <a:pt x="216392" y="27432"/>
                </a:lnTo>
                <a:lnTo>
                  <a:pt x="220964" y="33528"/>
                </a:lnTo>
                <a:lnTo>
                  <a:pt x="220964" y="47074"/>
                </a:lnTo>
                <a:lnTo>
                  <a:pt x="236204" y="30988"/>
                </a:lnTo>
                <a:close/>
              </a:path>
              <a:path w="250189" h="254635">
                <a:moveTo>
                  <a:pt x="245348" y="21336"/>
                </a:moveTo>
                <a:lnTo>
                  <a:pt x="227060" y="4572"/>
                </a:lnTo>
                <a:lnTo>
                  <a:pt x="205724" y="25908"/>
                </a:lnTo>
                <a:lnTo>
                  <a:pt x="224012" y="25908"/>
                </a:lnTo>
                <a:lnTo>
                  <a:pt x="224012" y="12192"/>
                </a:lnTo>
                <a:lnTo>
                  <a:pt x="236204" y="25908"/>
                </a:lnTo>
                <a:lnTo>
                  <a:pt x="236204" y="30988"/>
                </a:lnTo>
                <a:lnTo>
                  <a:pt x="245348" y="21336"/>
                </a:lnTo>
                <a:close/>
              </a:path>
              <a:path w="250189" h="254635">
                <a:moveTo>
                  <a:pt x="236204" y="228584"/>
                </a:moveTo>
                <a:lnTo>
                  <a:pt x="205724" y="228584"/>
                </a:lnTo>
                <a:lnTo>
                  <a:pt x="224012" y="246872"/>
                </a:lnTo>
                <a:lnTo>
                  <a:pt x="224012" y="240776"/>
                </a:lnTo>
                <a:lnTo>
                  <a:pt x="236204" y="228584"/>
                </a:lnTo>
                <a:close/>
              </a:path>
              <a:path w="250189" h="254635">
                <a:moveTo>
                  <a:pt x="236204" y="25908"/>
                </a:moveTo>
                <a:lnTo>
                  <a:pt x="224012" y="12192"/>
                </a:lnTo>
                <a:lnTo>
                  <a:pt x="224012" y="25908"/>
                </a:lnTo>
                <a:lnTo>
                  <a:pt x="236204" y="25908"/>
                </a:lnTo>
                <a:close/>
              </a:path>
              <a:path w="250189" h="254635">
                <a:moveTo>
                  <a:pt x="245348" y="233156"/>
                </a:moveTo>
                <a:lnTo>
                  <a:pt x="245348" y="21336"/>
                </a:lnTo>
                <a:lnTo>
                  <a:pt x="224012" y="43857"/>
                </a:lnTo>
                <a:lnTo>
                  <a:pt x="224012" y="210635"/>
                </a:lnTo>
                <a:lnTo>
                  <a:pt x="245348" y="233156"/>
                </a:lnTo>
                <a:close/>
              </a:path>
              <a:path w="250189" h="254635">
                <a:moveTo>
                  <a:pt x="236204" y="241538"/>
                </a:moveTo>
                <a:lnTo>
                  <a:pt x="236204" y="228584"/>
                </a:lnTo>
                <a:lnTo>
                  <a:pt x="224012" y="240776"/>
                </a:lnTo>
                <a:lnTo>
                  <a:pt x="224012" y="246872"/>
                </a:lnTo>
                <a:lnTo>
                  <a:pt x="227060" y="249920"/>
                </a:lnTo>
                <a:lnTo>
                  <a:pt x="236204" y="2415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458184" y="4044879"/>
            <a:ext cx="224012" cy="228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445992" y="4032687"/>
            <a:ext cx="248920" cy="254635"/>
          </a:xfrm>
          <a:custGeom>
            <a:avLst/>
            <a:gdLst/>
            <a:ahLst/>
            <a:cxnLst/>
            <a:rect l="l" t="t" r="r" b="b"/>
            <a:pathLst>
              <a:path w="248920" h="254635">
                <a:moveTo>
                  <a:pt x="248396" y="248396"/>
                </a:moveTo>
                <a:lnTo>
                  <a:pt x="248396" y="6096"/>
                </a:lnTo>
                <a:lnTo>
                  <a:pt x="242300" y="0"/>
                </a:lnTo>
                <a:lnTo>
                  <a:pt x="4572" y="0"/>
                </a:lnTo>
                <a:lnTo>
                  <a:pt x="0" y="6096"/>
                </a:lnTo>
                <a:lnTo>
                  <a:pt x="0" y="248396"/>
                </a:lnTo>
                <a:lnTo>
                  <a:pt x="3048" y="252460"/>
                </a:lnTo>
                <a:lnTo>
                  <a:pt x="3048" y="21336"/>
                </a:lnTo>
                <a:lnTo>
                  <a:pt x="21336" y="4572"/>
                </a:lnTo>
                <a:lnTo>
                  <a:pt x="42672" y="25908"/>
                </a:lnTo>
                <a:lnTo>
                  <a:pt x="205724" y="25908"/>
                </a:lnTo>
                <a:lnTo>
                  <a:pt x="227060" y="4572"/>
                </a:lnTo>
                <a:lnTo>
                  <a:pt x="245348" y="21336"/>
                </a:lnTo>
                <a:lnTo>
                  <a:pt x="245348" y="251444"/>
                </a:lnTo>
                <a:lnTo>
                  <a:pt x="248396" y="248396"/>
                </a:lnTo>
                <a:close/>
              </a:path>
              <a:path w="248920" h="254635">
                <a:moveTo>
                  <a:pt x="42672" y="25908"/>
                </a:moveTo>
                <a:lnTo>
                  <a:pt x="21336" y="4572"/>
                </a:lnTo>
                <a:lnTo>
                  <a:pt x="3048" y="21336"/>
                </a:lnTo>
                <a:lnTo>
                  <a:pt x="12192" y="30988"/>
                </a:lnTo>
                <a:lnTo>
                  <a:pt x="12192" y="25908"/>
                </a:lnTo>
                <a:lnTo>
                  <a:pt x="24384" y="12192"/>
                </a:lnTo>
                <a:lnTo>
                  <a:pt x="24384" y="25908"/>
                </a:lnTo>
                <a:lnTo>
                  <a:pt x="42672" y="25908"/>
                </a:lnTo>
                <a:close/>
              </a:path>
              <a:path w="248920" h="254635">
                <a:moveTo>
                  <a:pt x="24384" y="210635"/>
                </a:moveTo>
                <a:lnTo>
                  <a:pt x="24384" y="43857"/>
                </a:lnTo>
                <a:lnTo>
                  <a:pt x="3048" y="21336"/>
                </a:lnTo>
                <a:lnTo>
                  <a:pt x="3048" y="233156"/>
                </a:lnTo>
                <a:lnTo>
                  <a:pt x="24384" y="210635"/>
                </a:lnTo>
                <a:close/>
              </a:path>
              <a:path w="248920" h="254635">
                <a:moveTo>
                  <a:pt x="48768" y="222488"/>
                </a:moveTo>
                <a:lnTo>
                  <a:pt x="30480" y="204200"/>
                </a:lnTo>
                <a:lnTo>
                  <a:pt x="3048" y="233156"/>
                </a:lnTo>
                <a:lnTo>
                  <a:pt x="12192" y="241538"/>
                </a:lnTo>
                <a:lnTo>
                  <a:pt x="12192" y="228584"/>
                </a:lnTo>
                <a:lnTo>
                  <a:pt x="27432" y="228584"/>
                </a:lnTo>
                <a:lnTo>
                  <a:pt x="27432" y="220964"/>
                </a:lnTo>
                <a:lnTo>
                  <a:pt x="33528" y="225536"/>
                </a:lnTo>
                <a:lnTo>
                  <a:pt x="45720" y="225536"/>
                </a:lnTo>
                <a:lnTo>
                  <a:pt x="48768" y="222488"/>
                </a:lnTo>
                <a:close/>
              </a:path>
              <a:path w="248920" h="254635">
                <a:moveTo>
                  <a:pt x="245348" y="251444"/>
                </a:moveTo>
                <a:lnTo>
                  <a:pt x="245348" y="233156"/>
                </a:lnTo>
                <a:lnTo>
                  <a:pt x="227060" y="249920"/>
                </a:lnTo>
                <a:lnTo>
                  <a:pt x="205724" y="228584"/>
                </a:lnTo>
                <a:lnTo>
                  <a:pt x="42672" y="228584"/>
                </a:lnTo>
                <a:lnTo>
                  <a:pt x="21336" y="249920"/>
                </a:lnTo>
                <a:lnTo>
                  <a:pt x="3048" y="233156"/>
                </a:lnTo>
                <a:lnTo>
                  <a:pt x="3048" y="252460"/>
                </a:lnTo>
                <a:lnTo>
                  <a:pt x="4572" y="254492"/>
                </a:lnTo>
                <a:lnTo>
                  <a:pt x="242300" y="254492"/>
                </a:lnTo>
                <a:lnTo>
                  <a:pt x="245348" y="251444"/>
                </a:lnTo>
                <a:close/>
              </a:path>
              <a:path w="248920" h="254635">
                <a:moveTo>
                  <a:pt x="24384" y="25908"/>
                </a:moveTo>
                <a:lnTo>
                  <a:pt x="24384" y="12192"/>
                </a:lnTo>
                <a:lnTo>
                  <a:pt x="12192" y="25908"/>
                </a:lnTo>
                <a:lnTo>
                  <a:pt x="24384" y="25908"/>
                </a:lnTo>
                <a:close/>
              </a:path>
              <a:path w="248920" h="254635">
                <a:moveTo>
                  <a:pt x="44196" y="27432"/>
                </a:moveTo>
                <a:lnTo>
                  <a:pt x="42672" y="25908"/>
                </a:lnTo>
                <a:lnTo>
                  <a:pt x="12192" y="25908"/>
                </a:lnTo>
                <a:lnTo>
                  <a:pt x="12192" y="30988"/>
                </a:lnTo>
                <a:lnTo>
                  <a:pt x="27432" y="47074"/>
                </a:lnTo>
                <a:lnTo>
                  <a:pt x="27432" y="33528"/>
                </a:lnTo>
                <a:lnTo>
                  <a:pt x="33528" y="27432"/>
                </a:lnTo>
                <a:lnTo>
                  <a:pt x="44196" y="27432"/>
                </a:lnTo>
                <a:close/>
              </a:path>
              <a:path w="248920" h="254635">
                <a:moveTo>
                  <a:pt x="42672" y="228584"/>
                </a:moveTo>
                <a:lnTo>
                  <a:pt x="12192" y="228584"/>
                </a:lnTo>
                <a:lnTo>
                  <a:pt x="24384" y="240776"/>
                </a:lnTo>
                <a:lnTo>
                  <a:pt x="24384" y="246872"/>
                </a:lnTo>
                <a:lnTo>
                  <a:pt x="42672" y="228584"/>
                </a:lnTo>
                <a:close/>
              </a:path>
              <a:path w="248920" h="254635">
                <a:moveTo>
                  <a:pt x="24384" y="246872"/>
                </a:moveTo>
                <a:lnTo>
                  <a:pt x="24384" y="240776"/>
                </a:lnTo>
                <a:lnTo>
                  <a:pt x="12192" y="228584"/>
                </a:lnTo>
                <a:lnTo>
                  <a:pt x="12192" y="241538"/>
                </a:lnTo>
                <a:lnTo>
                  <a:pt x="21336" y="249920"/>
                </a:lnTo>
                <a:lnTo>
                  <a:pt x="24384" y="246872"/>
                </a:lnTo>
                <a:close/>
              </a:path>
              <a:path w="248920" h="254635">
                <a:moveTo>
                  <a:pt x="48768" y="32004"/>
                </a:moveTo>
                <a:lnTo>
                  <a:pt x="44196" y="27432"/>
                </a:lnTo>
                <a:lnTo>
                  <a:pt x="33528" y="27432"/>
                </a:lnTo>
                <a:lnTo>
                  <a:pt x="27432" y="33528"/>
                </a:lnTo>
                <a:lnTo>
                  <a:pt x="27432" y="47074"/>
                </a:lnTo>
                <a:lnTo>
                  <a:pt x="30480" y="50292"/>
                </a:lnTo>
                <a:lnTo>
                  <a:pt x="48768" y="32004"/>
                </a:lnTo>
                <a:close/>
              </a:path>
              <a:path w="248920" h="254635">
                <a:moveTo>
                  <a:pt x="48768" y="45212"/>
                </a:moveTo>
                <a:lnTo>
                  <a:pt x="48768" y="32004"/>
                </a:lnTo>
                <a:lnTo>
                  <a:pt x="30480" y="50292"/>
                </a:lnTo>
                <a:lnTo>
                  <a:pt x="27432" y="47074"/>
                </a:lnTo>
                <a:lnTo>
                  <a:pt x="27432" y="207418"/>
                </a:lnTo>
                <a:lnTo>
                  <a:pt x="30480" y="204200"/>
                </a:lnTo>
                <a:lnTo>
                  <a:pt x="39624" y="213344"/>
                </a:lnTo>
                <a:lnTo>
                  <a:pt x="39624" y="53340"/>
                </a:lnTo>
                <a:lnTo>
                  <a:pt x="48768" y="45212"/>
                </a:lnTo>
                <a:close/>
              </a:path>
              <a:path w="248920" h="254635">
                <a:moveTo>
                  <a:pt x="45720" y="225536"/>
                </a:moveTo>
                <a:lnTo>
                  <a:pt x="33528" y="225536"/>
                </a:lnTo>
                <a:lnTo>
                  <a:pt x="27432" y="220964"/>
                </a:lnTo>
                <a:lnTo>
                  <a:pt x="27432" y="228584"/>
                </a:lnTo>
                <a:lnTo>
                  <a:pt x="42672" y="228584"/>
                </a:lnTo>
                <a:lnTo>
                  <a:pt x="45720" y="225536"/>
                </a:lnTo>
                <a:close/>
              </a:path>
              <a:path w="248920" h="254635">
                <a:moveTo>
                  <a:pt x="53340" y="53340"/>
                </a:moveTo>
                <a:lnTo>
                  <a:pt x="53340" y="41148"/>
                </a:lnTo>
                <a:lnTo>
                  <a:pt x="39624" y="53340"/>
                </a:lnTo>
                <a:lnTo>
                  <a:pt x="53340" y="53340"/>
                </a:lnTo>
                <a:close/>
              </a:path>
              <a:path w="248920" h="254635">
                <a:moveTo>
                  <a:pt x="53340" y="201152"/>
                </a:moveTo>
                <a:lnTo>
                  <a:pt x="53340" y="53340"/>
                </a:lnTo>
                <a:lnTo>
                  <a:pt x="39624" y="53340"/>
                </a:lnTo>
                <a:lnTo>
                  <a:pt x="39624" y="201152"/>
                </a:lnTo>
                <a:lnTo>
                  <a:pt x="53340" y="201152"/>
                </a:lnTo>
                <a:close/>
              </a:path>
              <a:path w="248920" h="254635">
                <a:moveTo>
                  <a:pt x="207248" y="201152"/>
                </a:moveTo>
                <a:lnTo>
                  <a:pt x="39624" y="201152"/>
                </a:lnTo>
                <a:lnTo>
                  <a:pt x="53340" y="213344"/>
                </a:lnTo>
                <a:lnTo>
                  <a:pt x="53340" y="225536"/>
                </a:lnTo>
                <a:lnTo>
                  <a:pt x="195056" y="225536"/>
                </a:lnTo>
                <a:lnTo>
                  <a:pt x="195056" y="213344"/>
                </a:lnTo>
                <a:lnTo>
                  <a:pt x="207248" y="201152"/>
                </a:lnTo>
                <a:close/>
              </a:path>
              <a:path w="248920" h="254635">
                <a:moveTo>
                  <a:pt x="53340" y="225536"/>
                </a:moveTo>
                <a:lnTo>
                  <a:pt x="53340" y="213344"/>
                </a:lnTo>
                <a:lnTo>
                  <a:pt x="39624" y="201152"/>
                </a:lnTo>
                <a:lnTo>
                  <a:pt x="39624" y="213344"/>
                </a:lnTo>
                <a:lnTo>
                  <a:pt x="48768" y="222488"/>
                </a:lnTo>
                <a:lnTo>
                  <a:pt x="48768" y="225536"/>
                </a:lnTo>
                <a:lnTo>
                  <a:pt x="53340" y="225536"/>
                </a:lnTo>
                <a:close/>
              </a:path>
              <a:path w="248920" h="254635">
                <a:moveTo>
                  <a:pt x="204200" y="27432"/>
                </a:moveTo>
                <a:lnTo>
                  <a:pt x="44196" y="27432"/>
                </a:lnTo>
                <a:lnTo>
                  <a:pt x="48768" y="32004"/>
                </a:lnTo>
                <a:lnTo>
                  <a:pt x="48768" y="45212"/>
                </a:lnTo>
                <a:lnTo>
                  <a:pt x="53340" y="41148"/>
                </a:lnTo>
                <a:lnTo>
                  <a:pt x="53340" y="53340"/>
                </a:lnTo>
                <a:lnTo>
                  <a:pt x="195056" y="53340"/>
                </a:lnTo>
                <a:lnTo>
                  <a:pt x="195056" y="41148"/>
                </a:lnTo>
                <a:lnTo>
                  <a:pt x="199628" y="45720"/>
                </a:lnTo>
                <a:lnTo>
                  <a:pt x="199628" y="32004"/>
                </a:lnTo>
                <a:lnTo>
                  <a:pt x="204200" y="27432"/>
                </a:lnTo>
                <a:close/>
              </a:path>
              <a:path w="248920" h="254635">
                <a:moveTo>
                  <a:pt x="48768" y="225536"/>
                </a:moveTo>
                <a:lnTo>
                  <a:pt x="48768" y="222488"/>
                </a:lnTo>
                <a:lnTo>
                  <a:pt x="45720" y="225536"/>
                </a:lnTo>
                <a:lnTo>
                  <a:pt x="48768" y="225536"/>
                </a:lnTo>
                <a:close/>
              </a:path>
              <a:path w="248920" h="254635">
                <a:moveTo>
                  <a:pt x="207248" y="53340"/>
                </a:moveTo>
                <a:lnTo>
                  <a:pt x="195056" y="41148"/>
                </a:lnTo>
                <a:lnTo>
                  <a:pt x="195056" y="53340"/>
                </a:lnTo>
                <a:lnTo>
                  <a:pt x="207248" y="53340"/>
                </a:lnTo>
                <a:close/>
              </a:path>
              <a:path w="248920" h="254635">
                <a:moveTo>
                  <a:pt x="207248" y="201152"/>
                </a:moveTo>
                <a:lnTo>
                  <a:pt x="207248" y="53340"/>
                </a:lnTo>
                <a:lnTo>
                  <a:pt x="195056" y="53340"/>
                </a:lnTo>
                <a:lnTo>
                  <a:pt x="195056" y="201152"/>
                </a:lnTo>
                <a:lnTo>
                  <a:pt x="207248" y="201152"/>
                </a:lnTo>
                <a:close/>
              </a:path>
              <a:path w="248920" h="254635">
                <a:moveTo>
                  <a:pt x="207248" y="214176"/>
                </a:moveTo>
                <a:lnTo>
                  <a:pt x="207248" y="201152"/>
                </a:lnTo>
                <a:lnTo>
                  <a:pt x="195056" y="213344"/>
                </a:lnTo>
                <a:lnTo>
                  <a:pt x="195056" y="225536"/>
                </a:lnTo>
                <a:lnTo>
                  <a:pt x="199628" y="225536"/>
                </a:lnTo>
                <a:lnTo>
                  <a:pt x="199628" y="222488"/>
                </a:lnTo>
                <a:lnTo>
                  <a:pt x="207248" y="214176"/>
                </a:lnTo>
                <a:close/>
              </a:path>
              <a:path w="248920" h="254635">
                <a:moveTo>
                  <a:pt x="220964" y="45720"/>
                </a:moveTo>
                <a:lnTo>
                  <a:pt x="220964" y="33528"/>
                </a:lnTo>
                <a:lnTo>
                  <a:pt x="214868" y="27432"/>
                </a:lnTo>
                <a:lnTo>
                  <a:pt x="204200" y="27432"/>
                </a:lnTo>
                <a:lnTo>
                  <a:pt x="199628" y="32004"/>
                </a:lnTo>
                <a:lnTo>
                  <a:pt x="216392" y="50292"/>
                </a:lnTo>
                <a:lnTo>
                  <a:pt x="220964" y="45720"/>
                </a:lnTo>
                <a:close/>
              </a:path>
              <a:path w="248920" h="254635">
                <a:moveTo>
                  <a:pt x="220964" y="208772"/>
                </a:moveTo>
                <a:lnTo>
                  <a:pt x="220964" y="45720"/>
                </a:lnTo>
                <a:lnTo>
                  <a:pt x="216392" y="50292"/>
                </a:lnTo>
                <a:lnTo>
                  <a:pt x="199628" y="32004"/>
                </a:lnTo>
                <a:lnTo>
                  <a:pt x="199628" y="45720"/>
                </a:lnTo>
                <a:lnTo>
                  <a:pt x="207248" y="53340"/>
                </a:lnTo>
                <a:lnTo>
                  <a:pt x="207248" y="214176"/>
                </a:lnTo>
                <a:lnTo>
                  <a:pt x="216392" y="204200"/>
                </a:lnTo>
                <a:lnTo>
                  <a:pt x="220964" y="208772"/>
                </a:lnTo>
                <a:close/>
              </a:path>
              <a:path w="248920" h="254635">
                <a:moveTo>
                  <a:pt x="245348" y="233156"/>
                </a:moveTo>
                <a:lnTo>
                  <a:pt x="216392" y="204200"/>
                </a:lnTo>
                <a:lnTo>
                  <a:pt x="199628" y="222488"/>
                </a:lnTo>
                <a:lnTo>
                  <a:pt x="202676" y="225536"/>
                </a:lnTo>
                <a:lnTo>
                  <a:pt x="214868" y="225536"/>
                </a:lnTo>
                <a:lnTo>
                  <a:pt x="220964" y="220964"/>
                </a:lnTo>
                <a:lnTo>
                  <a:pt x="220964" y="228584"/>
                </a:lnTo>
                <a:lnTo>
                  <a:pt x="236204" y="228584"/>
                </a:lnTo>
                <a:lnTo>
                  <a:pt x="236204" y="241538"/>
                </a:lnTo>
                <a:lnTo>
                  <a:pt x="245348" y="233156"/>
                </a:lnTo>
                <a:close/>
              </a:path>
              <a:path w="248920" h="254635">
                <a:moveTo>
                  <a:pt x="202676" y="225536"/>
                </a:moveTo>
                <a:lnTo>
                  <a:pt x="199628" y="222488"/>
                </a:lnTo>
                <a:lnTo>
                  <a:pt x="199628" y="225536"/>
                </a:lnTo>
                <a:lnTo>
                  <a:pt x="202676" y="225536"/>
                </a:lnTo>
                <a:close/>
              </a:path>
              <a:path w="248920" h="254635">
                <a:moveTo>
                  <a:pt x="220964" y="228584"/>
                </a:moveTo>
                <a:lnTo>
                  <a:pt x="220964" y="220964"/>
                </a:lnTo>
                <a:lnTo>
                  <a:pt x="214868" y="225536"/>
                </a:lnTo>
                <a:lnTo>
                  <a:pt x="202676" y="225536"/>
                </a:lnTo>
                <a:lnTo>
                  <a:pt x="205724" y="228584"/>
                </a:lnTo>
                <a:lnTo>
                  <a:pt x="220964" y="228584"/>
                </a:lnTo>
                <a:close/>
              </a:path>
              <a:path w="248920" h="254635">
                <a:moveTo>
                  <a:pt x="236204" y="30480"/>
                </a:moveTo>
                <a:lnTo>
                  <a:pt x="236204" y="25908"/>
                </a:lnTo>
                <a:lnTo>
                  <a:pt x="205724" y="25908"/>
                </a:lnTo>
                <a:lnTo>
                  <a:pt x="204200" y="27432"/>
                </a:lnTo>
                <a:lnTo>
                  <a:pt x="214868" y="27432"/>
                </a:lnTo>
                <a:lnTo>
                  <a:pt x="220964" y="33528"/>
                </a:lnTo>
                <a:lnTo>
                  <a:pt x="220964" y="45720"/>
                </a:lnTo>
                <a:lnTo>
                  <a:pt x="236204" y="30480"/>
                </a:lnTo>
                <a:close/>
              </a:path>
              <a:path w="248920" h="254635">
                <a:moveTo>
                  <a:pt x="245348" y="21336"/>
                </a:moveTo>
                <a:lnTo>
                  <a:pt x="227060" y="4572"/>
                </a:lnTo>
                <a:lnTo>
                  <a:pt x="205724" y="25908"/>
                </a:lnTo>
                <a:lnTo>
                  <a:pt x="222488" y="25908"/>
                </a:lnTo>
                <a:lnTo>
                  <a:pt x="222488" y="12192"/>
                </a:lnTo>
                <a:lnTo>
                  <a:pt x="236204" y="25908"/>
                </a:lnTo>
                <a:lnTo>
                  <a:pt x="236204" y="30480"/>
                </a:lnTo>
                <a:lnTo>
                  <a:pt x="245348" y="21336"/>
                </a:lnTo>
                <a:close/>
              </a:path>
              <a:path w="248920" h="254635">
                <a:moveTo>
                  <a:pt x="236204" y="228584"/>
                </a:moveTo>
                <a:lnTo>
                  <a:pt x="205724" y="228584"/>
                </a:lnTo>
                <a:lnTo>
                  <a:pt x="222488" y="245348"/>
                </a:lnTo>
                <a:lnTo>
                  <a:pt x="222488" y="240776"/>
                </a:lnTo>
                <a:lnTo>
                  <a:pt x="236204" y="228584"/>
                </a:lnTo>
                <a:close/>
              </a:path>
              <a:path w="248920" h="254635">
                <a:moveTo>
                  <a:pt x="236204" y="25908"/>
                </a:moveTo>
                <a:lnTo>
                  <a:pt x="222488" y="12192"/>
                </a:lnTo>
                <a:lnTo>
                  <a:pt x="222488" y="25908"/>
                </a:lnTo>
                <a:lnTo>
                  <a:pt x="236204" y="25908"/>
                </a:lnTo>
                <a:close/>
              </a:path>
              <a:path w="248920" h="254635">
                <a:moveTo>
                  <a:pt x="245348" y="233156"/>
                </a:moveTo>
                <a:lnTo>
                  <a:pt x="245348" y="21336"/>
                </a:lnTo>
                <a:lnTo>
                  <a:pt x="222488" y="44196"/>
                </a:lnTo>
                <a:lnTo>
                  <a:pt x="222488" y="210296"/>
                </a:lnTo>
                <a:lnTo>
                  <a:pt x="245348" y="233156"/>
                </a:lnTo>
                <a:close/>
              </a:path>
              <a:path w="248920" h="254635">
                <a:moveTo>
                  <a:pt x="236204" y="241538"/>
                </a:moveTo>
                <a:lnTo>
                  <a:pt x="236204" y="228584"/>
                </a:lnTo>
                <a:lnTo>
                  <a:pt x="222488" y="240776"/>
                </a:lnTo>
                <a:lnTo>
                  <a:pt x="222488" y="245348"/>
                </a:lnTo>
                <a:lnTo>
                  <a:pt x="227060" y="249920"/>
                </a:lnTo>
                <a:lnTo>
                  <a:pt x="236204" y="2415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288356" y="4044879"/>
            <a:ext cx="224012" cy="2285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276164" y="4032687"/>
            <a:ext cx="250190" cy="254635"/>
          </a:xfrm>
          <a:custGeom>
            <a:avLst/>
            <a:gdLst/>
            <a:ahLst/>
            <a:cxnLst/>
            <a:rect l="l" t="t" r="r" b="b"/>
            <a:pathLst>
              <a:path w="250189" h="254635">
                <a:moveTo>
                  <a:pt x="249920" y="248396"/>
                </a:moveTo>
                <a:lnTo>
                  <a:pt x="249920" y="6096"/>
                </a:lnTo>
                <a:lnTo>
                  <a:pt x="243824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96"/>
                </a:lnTo>
                <a:lnTo>
                  <a:pt x="3048" y="251444"/>
                </a:lnTo>
                <a:lnTo>
                  <a:pt x="3048" y="21336"/>
                </a:lnTo>
                <a:lnTo>
                  <a:pt x="21336" y="4572"/>
                </a:lnTo>
                <a:lnTo>
                  <a:pt x="43857" y="25908"/>
                </a:lnTo>
                <a:lnTo>
                  <a:pt x="205724" y="25908"/>
                </a:lnTo>
                <a:lnTo>
                  <a:pt x="227060" y="4572"/>
                </a:lnTo>
                <a:lnTo>
                  <a:pt x="245348" y="21336"/>
                </a:lnTo>
                <a:lnTo>
                  <a:pt x="245348" y="252968"/>
                </a:lnTo>
                <a:lnTo>
                  <a:pt x="249920" y="248396"/>
                </a:lnTo>
                <a:close/>
              </a:path>
              <a:path w="250189" h="254635">
                <a:moveTo>
                  <a:pt x="43857" y="25908"/>
                </a:moveTo>
                <a:lnTo>
                  <a:pt x="21336" y="4572"/>
                </a:lnTo>
                <a:lnTo>
                  <a:pt x="3048" y="21336"/>
                </a:lnTo>
                <a:lnTo>
                  <a:pt x="12192" y="30480"/>
                </a:lnTo>
                <a:lnTo>
                  <a:pt x="12192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43857" y="25908"/>
                </a:lnTo>
                <a:close/>
              </a:path>
              <a:path w="250189" h="254635">
                <a:moveTo>
                  <a:pt x="25908" y="210296"/>
                </a:moveTo>
                <a:lnTo>
                  <a:pt x="25908" y="44196"/>
                </a:lnTo>
                <a:lnTo>
                  <a:pt x="3048" y="21336"/>
                </a:lnTo>
                <a:lnTo>
                  <a:pt x="3048" y="233156"/>
                </a:lnTo>
                <a:lnTo>
                  <a:pt x="25908" y="210296"/>
                </a:lnTo>
                <a:close/>
              </a:path>
              <a:path w="250189" h="254635">
                <a:moveTo>
                  <a:pt x="50292" y="222488"/>
                </a:moveTo>
                <a:lnTo>
                  <a:pt x="32004" y="204200"/>
                </a:lnTo>
                <a:lnTo>
                  <a:pt x="3048" y="233156"/>
                </a:lnTo>
                <a:lnTo>
                  <a:pt x="12192" y="241538"/>
                </a:lnTo>
                <a:lnTo>
                  <a:pt x="12192" y="228584"/>
                </a:lnTo>
                <a:lnTo>
                  <a:pt x="27432" y="228584"/>
                </a:lnTo>
                <a:lnTo>
                  <a:pt x="27432" y="220964"/>
                </a:lnTo>
                <a:lnTo>
                  <a:pt x="33528" y="225536"/>
                </a:lnTo>
                <a:lnTo>
                  <a:pt x="47074" y="225536"/>
                </a:lnTo>
                <a:lnTo>
                  <a:pt x="50292" y="222488"/>
                </a:lnTo>
                <a:close/>
              </a:path>
              <a:path w="250189" h="254635">
                <a:moveTo>
                  <a:pt x="245348" y="252968"/>
                </a:moveTo>
                <a:lnTo>
                  <a:pt x="245348" y="233156"/>
                </a:lnTo>
                <a:lnTo>
                  <a:pt x="227060" y="249920"/>
                </a:lnTo>
                <a:lnTo>
                  <a:pt x="205724" y="228584"/>
                </a:lnTo>
                <a:lnTo>
                  <a:pt x="43857" y="228584"/>
                </a:lnTo>
                <a:lnTo>
                  <a:pt x="21336" y="249920"/>
                </a:lnTo>
                <a:lnTo>
                  <a:pt x="3048" y="233156"/>
                </a:lnTo>
                <a:lnTo>
                  <a:pt x="3048" y="251444"/>
                </a:lnTo>
                <a:lnTo>
                  <a:pt x="6096" y="254492"/>
                </a:lnTo>
                <a:lnTo>
                  <a:pt x="243824" y="254492"/>
                </a:lnTo>
                <a:lnTo>
                  <a:pt x="245348" y="252968"/>
                </a:lnTo>
                <a:close/>
              </a:path>
              <a:path w="250189" h="254635">
                <a:moveTo>
                  <a:pt x="25908" y="25908"/>
                </a:moveTo>
                <a:lnTo>
                  <a:pt x="25908" y="12192"/>
                </a:lnTo>
                <a:lnTo>
                  <a:pt x="12192" y="25908"/>
                </a:lnTo>
                <a:lnTo>
                  <a:pt x="25908" y="25908"/>
                </a:lnTo>
                <a:close/>
              </a:path>
              <a:path w="250189" h="254635">
                <a:moveTo>
                  <a:pt x="45466" y="27432"/>
                </a:moveTo>
                <a:lnTo>
                  <a:pt x="43857" y="25908"/>
                </a:lnTo>
                <a:lnTo>
                  <a:pt x="12192" y="25908"/>
                </a:lnTo>
                <a:lnTo>
                  <a:pt x="12192" y="30480"/>
                </a:lnTo>
                <a:lnTo>
                  <a:pt x="27432" y="45720"/>
                </a:lnTo>
                <a:lnTo>
                  <a:pt x="27432" y="33528"/>
                </a:lnTo>
                <a:lnTo>
                  <a:pt x="33528" y="27432"/>
                </a:lnTo>
                <a:lnTo>
                  <a:pt x="45466" y="27432"/>
                </a:lnTo>
                <a:close/>
              </a:path>
              <a:path w="250189" h="254635">
                <a:moveTo>
                  <a:pt x="43857" y="228584"/>
                </a:moveTo>
                <a:lnTo>
                  <a:pt x="12192" y="228584"/>
                </a:lnTo>
                <a:lnTo>
                  <a:pt x="25908" y="240776"/>
                </a:lnTo>
                <a:lnTo>
                  <a:pt x="25908" y="245589"/>
                </a:lnTo>
                <a:lnTo>
                  <a:pt x="43857" y="228584"/>
                </a:lnTo>
                <a:close/>
              </a:path>
              <a:path w="250189" h="254635">
                <a:moveTo>
                  <a:pt x="25908" y="245589"/>
                </a:moveTo>
                <a:lnTo>
                  <a:pt x="25908" y="240776"/>
                </a:lnTo>
                <a:lnTo>
                  <a:pt x="12192" y="228584"/>
                </a:lnTo>
                <a:lnTo>
                  <a:pt x="12192" y="241538"/>
                </a:lnTo>
                <a:lnTo>
                  <a:pt x="21336" y="249920"/>
                </a:lnTo>
                <a:lnTo>
                  <a:pt x="25908" y="245589"/>
                </a:lnTo>
                <a:close/>
              </a:path>
              <a:path w="250189" h="254635">
                <a:moveTo>
                  <a:pt x="50292" y="32004"/>
                </a:moveTo>
                <a:lnTo>
                  <a:pt x="45466" y="27432"/>
                </a:lnTo>
                <a:lnTo>
                  <a:pt x="33528" y="27432"/>
                </a:lnTo>
                <a:lnTo>
                  <a:pt x="27432" y="33528"/>
                </a:lnTo>
                <a:lnTo>
                  <a:pt x="27432" y="45720"/>
                </a:lnTo>
                <a:lnTo>
                  <a:pt x="32004" y="50292"/>
                </a:lnTo>
                <a:lnTo>
                  <a:pt x="50292" y="32004"/>
                </a:lnTo>
                <a:close/>
              </a:path>
              <a:path w="250189" h="254635">
                <a:moveTo>
                  <a:pt x="50292" y="44196"/>
                </a:moveTo>
                <a:lnTo>
                  <a:pt x="50292" y="32004"/>
                </a:lnTo>
                <a:lnTo>
                  <a:pt x="32004" y="50292"/>
                </a:lnTo>
                <a:lnTo>
                  <a:pt x="27432" y="45720"/>
                </a:lnTo>
                <a:lnTo>
                  <a:pt x="27432" y="208772"/>
                </a:lnTo>
                <a:lnTo>
                  <a:pt x="32004" y="204200"/>
                </a:lnTo>
                <a:lnTo>
                  <a:pt x="41148" y="213344"/>
                </a:lnTo>
                <a:lnTo>
                  <a:pt x="41148" y="53340"/>
                </a:lnTo>
                <a:lnTo>
                  <a:pt x="50292" y="44196"/>
                </a:lnTo>
                <a:close/>
              </a:path>
              <a:path w="250189" h="254635">
                <a:moveTo>
                  <a:pt x="47074" y="225536"/>
                </a:moveTo>
                <a:lnTo>
                  <a:pt x="33528" y="225536"/>
                </a:lnTo>
                <a:lnTo>
                  <a:pt x="27432" y="220964"/>
                </a:lnTo>
                <a:lnTo>
                  <a:pt x="27432" y="228584"/>
                </a:lnTo>
                <a:lnTo>
                  <a:pt x="43857" y="228584"/>
                </a:lnTo>
                <a:lnTo>
                  <a:pt x="47074" y="225536"/>
                </a:lnTo>
                <a:close/>
              </a:path>
              <a:path w="250189" h="254635">
                <a:moveTo>
                  <a:pt x="53340" y="53340"/>
                </a:moveTo>
                <a:lnTo>
                  <a:pt x="53340" y="41148"/>
                </a:lnTo>
                <a:lnTo>
                  <a:pt x="41148" y="53340"/>
                </a:lnTo>
                <a:lnTo>
                  <a:pt x="53340" y="53340"/>
                </a:lnTo>
                <a:close/>
              </a:path>
              <a:path w="250189" h="254635">
                <a:moveTo>
                  <a:pt x="53340" y="201152"/>
                </a:moveTo>
                <a:lnTo>
                  <a:pt x="53340" y="53340"/>
                </a:lnTo>
                <a:lnTo>
                  <a:pt x="41148" y="53340"/>
                </a:lnTo>
                <a:lnTo>
                  <a:pt x="41148" y="201152"/>
                </a:lnTo>
                <a:lnTo>
                  <a:pt x="53340" y="201152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41148" y="201152"/>
                </a:lnTo>
                <a:lnTo>
                  <a:pt x="53340" y="213344"/>
                </a:lnTo>
                <a:lnTo>
                  <a:pt x="53340" y="225536"/>
                </a:lnTo>
                <a:lnTo>
                  <a:pt x="196580" y="225536"/>
                </a:lnTo>
                <a:lnTo>
                  <a:pt x="196580" y="213344"/>
                </a:lnTo>
                <a:lnTo>
                  <a:pt x="208772" y="201152"/>
                </a:lnTo>
                <a:close/>
              </a:path>
              <a:path w="250189" h="254635">
                <a:moveTo>
                  <a:pt x="53340" y="225536"/>
                </a:moveTo>
                <a:lnTo>
                  <a:pt x="53340" y="213344"/>
                </a:lnTo>
                <a:lnTo>
                  <a:pt x="41148" y="201152"/>
                </a:lnTo>
                <a:lnTo>
                  <a:pt x="41148" y="213344"/>
                </a:lnTo>
                <a:lnTo>
                  <a:pt x="50292" y="222488"/>
                </a:lnTo>
                <a:lnTo>
                  <a:pt x="50292" y="225536"/>
                </a:lnTo>
                <a:lnTo>
                  <a:pt x="53340" y="225536"/>
                </a:lnTo>
                <a:close/>
              </a:path>
              <a:path w="250189" h="254635">
                <a:moveTo>
                  <a:pt x="204200" y="27432"/>
                </a:moveTo>
                <a:lnTo>
                  <a:pt x="45466" y="27432"/>
                </a:lnTo>
                <a:lnTo>
                  <a:pt x="50292" y="32004"/>
                </a:lnTo>
                <a:lnTo>
                  <a:pt x="50292" y="44196"/>
                </a:lnTo>
                <a:lnTo>
                  <a:pt x="53340" y="41148"/>
                </a:lnTo>
                <a:lnTo>
                  <a:pt x="53340" y="53340"/>
                </a:lnTo>
                <a:lnTo>
                  <a:pt x="196580" y="53340"/>
                </a:lnTo>
                <a:lnTo>
                  <a:pt x="196580" y="41148"/>
                </a:lnTo>
                <a:lnTo>
                  <a:pt x="199628" y="44196"/>
                </a:lnTo>
                <a:lnTo>
                  <a:pt x="199628" y="32004"/>
                </a:lnTo>
                <a:lnTo>
                  <a:pt x="204200" y="27432"/>
                </a:lnTo>
                <a:close/>
              </a:path>
              <a:path w="250189" h="254635">
                <a:moveTo>
                  <a:pt x="50292" y="225536"/>
                </a:moveTo>
                <a:lnTo>
                  <a:pt x="50292" y="222488"/>
                </a:lnTo>
                <a:lnTo>
                  <a:pt x="47074" y="225536"/>
                </a:lnTo>
                <a:lnTo>
                  <a:pt x="50292" y="225536"/>
                </a:lnTo>
                <a:close/>
              </a:path>
              <a:path w="250189" h="254635">
                <a:moveTo>
                  <a:pt x="208772" y="53340"/>
                </a:moveTo>
                <a:lnTo>
                  <a:pt x="196580" y="41148"/>
                </a:lnTo>
                <a:lnTo>
                  <a:pt x="196580" y="53340"/>
                </a:lnTo>
                <a:lnTo>
                  <a:pt x="208772" y="53340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208772" y="53340"/>
                </a:lnTo>
                <a:lnTo>
                  <a:pt x="196580" y="53340"/>
                </a:lnTo>
                <a:lnTo>
                  <a:pt x="196580" y="201152"/>
                </a:lnTo>
                <a:lnTo>
                  <a:pt x="208772" y="201152"/>
                </a:lnTo>
                <a:close/>
              </a:path>
              <a:path w="250189" h="254635">
                <a:moveTo>
                  <a:pt x="208772" y="213344"/>
                </a:moveTo>
                <a:lnTo>
                  <a:pt x="208772" y="201152"/>
                </a:lnTo>
                <a:lnTo>
                  <a:pt x="196580" y="213344"/>
                </a:lnTo>
                <a:lnTo>
                  <a:pt x="196580" y="225536"/>
                </a:lnTo>
                <a:lnTo>
                  <a:pt x="199628" y="225536"/>
                </a:lnTo>
                <a:lnTo>
                  <a:pt x="199628" y="222488"/>
                </a:lnTo>
                <a:lnTo>
                  <a:pt x="208772" y="213344"/>
                </a:lnTo>
                <a:close/>
              </a:path>
              <a:path w="250189" h="254635">
                <a:moveTo>
                  <a:pt x="220964" y="47074"/>
                </a:moveTo>
                <a:lnTo>
                  <a:pt x="220964" y="33528"/>
                </a:lnTo>
                <a:lnTo>
                  <a:pt x="214868" y="27432"/>
                </a:lnTo>
                <a:lnTo>
                  <a:pt x="204200" y="27432"/>
                </a:lnTo>
                <a:lnTo>
                  <a:pt x="199628" y="32004"/>
                </a:lnTo>
                <a:lnTo>
                  <a:pt x="217916" y="50292"/>
                </a:lnTo>
                <a:lnTo>
                  <a:pt x="220964" y="47074"/>
                </a:lnTo>
                <a:close/>
              </a:path>
              <a:path w="250189" h="254635">
                <a:moveTo>
                  <a:pt x="220964" y="207418"/>
                </a:moveTo>
                <a:lnTo>
                  <a:pt x="220964" y="47074"/>
                </a:lnTo>
                <a:lnTo>
                  <a:pt x="217916" y="50292"/>
                </a:lnTo>
                <a:lnTo>
                  <a:pt x="199628" y="32004"/>
                </a:lnTo>
                <a:lnTo>
                  <a:pt x="199628" y="44196"/>
                </a:lnTo>
                <a:lnTo>
                  <a:pt x="208772" y="53340"/>
                </a:lnTo>
                <a:lnTo>
                  <a:pt x="208772" y="213344"/>
                </a:lnTo>
                <a:lnTo>
                  <a:pt x="217916" y="204200"/>
                </a:lnTo>
                <a:lnTo>
                  <a:pt x="220964" y="207418"/>
                </a:lnTo>
                <a:close/>
              </a:path>
              <a:path w="250189" h="254635">
                <a:moveTo>
                  <a:pt x="245348" y="233156"/>
                </a:moveTo>
                <a:lnTo>
                  <a:pt x="217916" y="204200"/>
                </a:lnTo>
                <a:lnTo>
                  <a:pt x="199628" y="222488"/>
                </a:lnTo>
                <a:lnTo>
                  <a:pt x="202676" y="225536"/>
                </a:lnTo>
                <a:lnTo>
                  <a:pt x="214868" y="225536"/>
                </a:lnTo>
                <a:lnTo>
                  <a:pt x="220964" y="220964"/>
                </a:lnTo>
                <a:lnTo>
                  <a:pt x="220964" y="228584"/>
                </a:lnTo>
                <a:lnTo>
                  <a:pt x="236204" y="228584"/>
                </a:lnTo>
                <a:lnTo>
                  <a:pt x="236204" y="241538"/>
                </a:lnTo>
                <a:lnTo>
                  <a:pt x="245348" y="233156"/>
                </a:lnTo>
                <a:close/>
              </a:path>
              <a:path w="250189" h="254635">
                <a:moveTo>
                  <a:pt x="202676" y="225536"/>
                </a:moveTo>
                <a:lnTo>
                  <a:pt x="199628" y="222488"/>
                </a:lnTo>
                <a:lnTo>
                  <a:pt x="199628" y="225536"/>
                </a:lnTo>
                <a:lnTo>
                  <a:pt x="202676" y="225536"/>
                </a:lnTo>
                <a:close/>
              </a:path>
              <a:path w="250189" h="254635">
                <a:moveTo>
                  <a:pt x="220964" y="228584"/>
                </a:moveTo>
                <a:lnTo>
                  <a:pt x="220964" y="220964"/>
                </a:lnTo>
                <a:lnTo>
                  <a:pt x="214868" y="225536"/>
                </a:lnTo>
                <a:lnTo>
                  <a:pt x="202676" y="225536"/>
                </a:lnTo>
                <a:lnTo>
                  <a:pt x="205724" y="228584"/>
                </a:lnTo>
                <a:lnTo>
                  <a:pt x="220964" y="228584"/>
                </a:lnTo>
                <a:close/>
              </a:path>
              <a:path w="250189" h="254635">
                <a:moveTo>
                  <a:pt x="236204" y="30988"/>
                </a:moveTo>
                <a:lnTo>
                  <a:pt x="236204" y="25908"/>
                </a:lnTo>
                <a:lnTo>
                  <a:pt x="205724" y="25908"/>
                </a:lnTo>
                <a:lnTo>
                  <a:pt x="204200" y="27432"/>
                </a:lnTo>
                <a:lnTo>
                  <a:pt x="214868" y="27432"/>
                </a:lnTo>
                <a:lnTo>
                  <a:pt x="220964" y="33528"/>
                </a:lnTo>
                <a:lnTo>
                  <a:pt x="220964" y="47074"/>
                </a:lnTo>
                <a:lnTo>
                  <a:pt x="236204" y="30988"/>
                </a:lnTo>
                <a:close/>
              </a:path>
              <a:path w="250189" h="254635">
                <a:moveTo>
                  <a:pt x="245348" y="21336"/>
                </a:moveTo>
                <a:lnTo>
                  <a:pt x="227060" y="4572"/>
                </a:lnTo>
                <a:lnTo>
                  <a:pt x="205724" y="25908"/>
                </a:lnTo>
                <a:lnTo>
                  <a:pt x="224012" y="25908"/>
                </a:lnTo>
                <a:lnTo>
                  <a:pt x="224012" y="12192"/>
                </a:lnTo>
                <a:lnTo>
                  <a:pt x="236204" y="25908"/>
                </a:lnTo>
                <a:lnTo>
                  <a:pt x="236204" y="30988"/>
                </a:lnTo>
                <a:lnTo>
                  <a:pt x="245348" y="21336"/>
                </a:lnTo>
                <a:close/>
              </a:path>
              <a:path w="250189" h="254635">
                <a:moveTo>
                  <a:pt x="236204" y="228584"/>
                </a:moveTo>
                <a:lnTo>
                  <a:pt x="205724" y="228584"/>
                </a:lnTo>
                <a:lnTo>
                  <a:pt x="224012" y="246872"/>
                </a:lnTo>
                <a:lnTo>
                  <a:pt x="224012" y="240776"/>
                </a:lnTo>
                <a:lnTo>
                  <a:pt x="236204" y="228584"/>
                </a:lnTo>
                <a:close/>
              </a:path>
              <a:path w="250189" h="254635">
                <a:moveTo>
                  <a:pt x="236204" y="25908"/>
                </a:moveTo>
                <a:lnTo>
                  <a:pt x="224012" y="12192"/>
                </a:lnTo>
                <a:lnTo>
                  <a:pt x="224012" y="25908"/>
                </a:lnTo>
                <a:lnTo>
                  <a:pt x="236204" y="25908"/>
                </a:lnTo>
                <a:close/>
              </a:path>
              <a:path w="250189" h="254635">
                <a:moveTo>
                  <a:pt x="245348" y="233156"/>
                </a:moveTo>
                <a:lnTo>
                  <a:pt x="245348" y="21336"/>
                </a:lnTo>
                <a:lnTo>
                  <a:pt x="224012" y="43857"/>
                </a:lnTo>
                <a:lnTo>
                  <a:pt x="224012" y="210635"/>
                </a:lnTo>
                <a:lnTo>
                  <a:pt x="245348" y="233156"/>
                </a:lnTo>
                <a:close/>
              </a:path>
              <a:path w="250189" h="254635">
                <a:moveTo>
                  <a:pt x="236204" y="241538"/>
                </a:moveTo>
                <a:lnTo>
                  <a:pt x="236204" y="228584"/>
                </a:lnTo>
                <a:lnTo>
                  <a:pt x="224012" y="240776"/>
                </a:lnTo>
                <a:lnTo>
                  <a:pt x="224012" y="246872"/>
                </a:lnTo>
                <a:lnTo>
                  <a:pt x="227060" y="249920"/>
                </a:lnTo>
                <a:lnTo>
                  <a:pt x="236204" y="2415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452088" y="5221300"/>
            <a:ext cx="224012" cy="2285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439896" y="5209108"/>
            <a:ext cx="248920" cy="254635"/>
          </a:xfrm>
          <a:custGeom>
            <a:avLst/>
            <a:gdLst/>
            <a:ahLst/>
            <a:cxnLst/>
            <a:rect l="l" t="t" r="r" b="b"/>
            <a:pathLst>
              <a:path w="248920" h="254635">
                <a:moveTo>
                  <a:pt x="248396" y="248396"/>
                </a:moveTo>
                <a:lnTo>
                  <a:pt x="248396" y="6096"/>
                </a:lnTo>
                <a:lnTo>
                  <a:pt x="243824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96"/>
                </a:lnTo>
                <a:lnTo>
                  <a:pt x="3048" y="251444"/>
                </a:lnTo>
                <a:lnTo>
                  <a:pt x="3048" y="21336"/>
                </a:lnTo>
                <a:lnTo>
                  <a:pt x="21336" y="3048"/>
                </a:lnTo>
                <a:lnTo>
                  <a:pt x="42992" y="25908"/>
                </a:lnTo>
                <a:lnTo>
                  <a:pt x="205403" y="25908"/>
                </a:lnTo>
                <a:lnTo>
                  <a:pt x="227060" y="3048"/>
                </a:lnTo>
                <a:lnTo>
                  <a:pt x="245348" y="21336"/>
                </a:lnTo>
                <a:lnTo>
                  <a:pt x="245348" y="252460"/>
                </a:lnTo>
                <a:lnTo>
                  <a:pt x="248396" y="248396"/>
                </a:lnTo>
                <a:close/>
              </a:path>
              <a:path w="248920" h="254635">
                <a:moveTo>
                  <a:pt x="42992" y="25908"/>
                </a:moveTo>
                <a:lnTo>
                  <a:pt x="21336" y="3048"/>
                </a:lnTo>
                <a:lnTo>
                  <a:pt x="3048" y="21336"/>
                </a:lnTo>
                <a:lnTo>
                  <a:pt x="12192" y="30480"/>
                </a:lnTo>
                <a:lnTo>
                  <a:pt x="12192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42992" y="25908"/>
                </a:lnTo>
                <a:close/>
              </a:path>
              <a:path w="248920" h="254635">
                <a:moveTo>
                  <a:pt x="25908" y="209975"/>
                </a:moveTo>
                <a:lnTo>
                  <a:pt x="25908" y="44196"/>
                </a:lnTo>
                <a:lnTo>
                  <a:pt x="3048" y="21336"/>
                </a:lnTo>
                <a:lnTo>
                  <a:pt x="3048" y="231632"/>
                </a:lnTo>
                <a:lnTo>
                  <a:pt x="25908" y="209975"/>
                </a:lnTo>
                <a:close/>
              </a:path>
              <a:path w="248920" h="254635">
                <a:moveTo>
                  <a:pt x="48768" y="222488"/>
                </a:moveTo>
                <a:lnTo>
                  <a:pt x="32004" y="204200"/>
                </a:lnTo>
                <a:lnTo>
                  <a:pt x="3048" y="231632"/>
                </a:lnTo>
                <a:lnTo>
                  <a:pt x="12192" y="240776"/>
                </a:lnTo>
                <a:lnTo>
                  <a:pt x="12192" y="228584"/>
                </a:lnTo>
                <a:lnTo>
                  <a:pt x="27432" y="228584"/>
                </a:lnTo>
                <a:lnTo>
                  <a:pt x="27432" y="220964"/>
                </a:lnTo>
                <a:lnTo>
                  <a:pt x="33528" y="225536"/>
                </a:lnTo>
                <a:lnTo>
                  <a:pt x="45720" y="225536"/>
                </a:lnTo>
                <a:lnTo>
                  <a:pt x="48768" y="222488"/>
                </a:lnTo>
                <a:close/>
              </a:path>
              <a:path w="248920" h="254635">
                <a:moveTo>
                  <a:pt x="245348" y="252460"/>
                </a:moveTo>
                <a:lnTo>
                  <a:pt x="245348" y="231632"/>
                </a:lnTo>
                <a:lnTo>
                  <a:pt x="227060" y="249920"/>
                </a:lnTo>
                <a:lnTo>
                  <a:pt x="205724" y="228584"/>
                </a:lnTo>
                <a:lnTo>
                  <a:pt x="42672" y="228584"/>
                </a:lnTo>
                <a:lnTo>
                  <a:pt x="21336" y="249920"/>
                </a:lnTo>
                <a:lnTo>
                  <a:pt x="3048" y="231632"/>
                </a:lnTo>
                <a:lnTo>
                  <a:pt x="3048" y="251444"/>
                </a:lnTo>
                <a:lnTo>
                  <a:pt x="6096" y="254492"/>
                </a:lnTo>
                <a:lnTo>
                  <a:pt x="243824" y="254492"/>
                </a:lnTo>
                <a:lnTo>
                  <a:pt x="245348" y="252460"/>
                </a:lnTo>
                <a:close/>
              </a:path>
              <a:path w="248920" h="254635">
                <a:moveTo>
                  <a:pt x="25908" y="25908"/>
                </a:moveTo>
                <a:lnTo>
                  <a:pt x="25908" y="12192"/>
                </a:lnTo>
                <a:lnTo>
                  <a:pt x="12192" y="25908"/>
                </a:lnTo>
                <a:lnTo>
                  <a:pt x="25908" y="25908"/>
                </a:lnTo>
                <a:close/>
              </a:path>
              <a:path w="248920" h="254635">
                <a:moveTo>
                  <a:pt x="44436" y="27432"/>
                </a:moveTo>
                <a:lnTo>
                  <a:pt x="42992" y="25908"/>
                </a:lnTo>
                <a:lnTo>
                  <a:pt x="12192" y="25908"/>
                </a:lnTo>
                <a:lnTo>
                  <a:pt x="12192" y="30480"/>
                </a:lnTo>
                <a:lnTo>
                  <a:pt x="27432" y="45720"/>
                </a:lnTo>
                <a:lnTo>
                  <a:pt x="27432" y="33528"/>
                </a:lnTo>
                <a:lnTo>
                  <a:pt x="33528" y="27432"/>
                </a:lnTo>
                <a:lnTo>
                  <a:pt x="44436" y="27432"/>
                </a:lnTo>
                <a:close/>
              </a:path>
              <a:path w="248920" h="254635">
                <a:moveTo>
                  <a:pt x="42672" y="228584"/>
                </a:moveTo>
                <a:lnTo>
                  <a:pt x="12192" y="228584"/>
                </a:lnTo>
                <a:lnTo>
                  <a:pt x="25908" y="240776"/>
                </a:lnTo>
                <a:lnTo>
                  <a:pt x="25908" y="245348"/>
                </a:lnTo>
                <a:lnTo>
                  <a:pt x="42672" y="228584"/>
                </a:lnTo>
                <a:close/>
              </a:path>
              <a:path w="248920" h="254635">
                <a:moveTo>
                  <a:pt x="25908" y="245348"/>
                </a:moveTo>
                <a:lnTo>
                  <a:pt x="25908" y="240776"/>
                </a:lnTo>
                <a:lnTo>
                  <a:pt x="12192" y="228584"/>
                </a:lnTo>
                <a:lnTo>
                  <a:pt x="12192" y="240776"/>
                </a:lnTo>
                <a:lnTo>
                  <a:pt x="21336" y="249920"/>
                </a:lnTo>
                <a:lnTo>
                  <a:pt x="25908" y="245348"/>
                </a:lnTo>
                <a:close/>
              </a:path>
              <a:path w="248920" h="254635">
                <a:moveTo>
                  <a:pt x="48768" y="32004"/>
                </a:moveTo>
                <a:lnTo>
                  <a:pt x="44436" y="27432"/>
                </a:lnTo>
                <a:lnTo>
                  <a:pt x="33528" y="27432"/>
                </a:lnTo>
                <a:lnTo>
                  <a:pt x="27432" y="33528"/>
                </a:lnTo>
                <a:lnTo>
                  <a:pt x="27432" y="45720"/>
                </a:lnTo>
                <a:lnTo>
                  <a:pt x="32004" y="50292"/>
                </a:lnTo>
                <a:lnTo>
                  <a:pt x="48768" y="32004"/>
                </a:lnTo>
                <a:close/>
              </a:path>
              <a:path w="248920" h="254635">
                <a:moveTo>
                  <a:pt x="48768" y="45720"/>
                </a:moveTo>
                <a:lnTo>
                  <a:pt x="48768" y="32004"/>
                </a:lnTo>
                <a:lnTo>
                  <a:pt x="32004" y="50292"/>
                </a:lnTo>
                <a:lnTo>
                  <a:pt x="27432" y="45720"/>
                </a:lnTo>
                <a:lnTo>
                  <a:pt x="27432" y="208532"/>
                </a:lnTo>
                <a:lnTo>
                  <a:pt x="32004" y="204200"/>
                </a:lnTo>
                <a:lnTo>
                  <a:pt x="41148" y="214176"/>
                </a:lnTo>
                <a:lnTo>
                  <a:pt x="41148" y="53340"/>
                </a:lnTo>
                <a:lnTo>
                  <a:pt x="48768" y="45720"/>
                </a:lnTo>
                <a:close/>
              </a:path>
              <a:path w="248920" h="254635">
                <a:moveTo>
                  <a:pt x="45720" y="225536"/>
                </a:moveTo>
                <a:lnTo>
                  <a:pt x="33528" y="225536"/>
                </a:lnTo>
                <a:lnTo>
                  <a:pt x="27432" y="220964"/>
                </a:lnTo>
                <a:lnTo>
                  <a:pt x="27432" y="228584"/>
                </a:lnTo>
                <a:lnTo>
                  <a:pt x="42672" y="228584"/>
                </a:lnTo>
                <a:lnTo>
                  <a:pt x="45720" y="225536"/>
                </a:lnTo>
                <a:close/>
              </a:path>
              <a:path w="248920" h="254635">
                <a:moveTo>
                  <a:pt x="53340" y="53340"/>
                </a:moveTo>
                <a:lnTo>
                  <a:pt x="53340" y="41148"/>
                </a:lnTo>
                <a:lnTo>
                  <a:pt x="41148" y="53340"/>
                </a:lnTo>
                <a:lnTo>
                  <a:pt x="53340" y="53340"/>
                </a:lnTo>
                <a:close/>
              </a:path>
              <a:path w="248920" h="254635">
                <a:moveTo>
                  <a:pt x="53340" y="201152"/>
                </a:moveTo>
                <a:lnTo>
                  <a:pt x="53340" y="53340"/>
                </a:lnTo>
                <a:lnTo>
                  <a:pt x="41148" y="53340"/>
                </a:lnTo>
                <a:lnTo>
                  <a:pt x="41148" y="201152"/>
                </a:lnTo>
                <a:lnTo>
                  <a:pt x="53340" y="201152"/>
                </a:lnTo>
                <a:close/>
              </a:path>
              <a:path w="248920" h="254635">
                <a:moveTo>
                  <a:pt x="208772" y="201152"/>
                </a:moveTo>
                <a:lnTo>
                  <a:pt x="41148" y="201152"/>
                </a:lnTo>
                <a:lnTo>
                  <a:pt x="53340" y="213344"/>
                </a:lnTo>
                <a:lnTo>
                  <a:pt x="53340" y="225536"/>
                </a:lnTo>
                <a:lnTo>
                  <a:pt x="195056" y="225536"/>
                </a:lnTo>
                <a:lnTo>
                  <a:pt x="195056" y="213344"/>
                </a:lnTo>
                <a:lnTo>
                  <a:pt x="208772" y="201152"/>
                </a:lnTo>
                <a:close/>
              </a:path>
              <a:path w="248920" h="254635">
                <a:moveTo>
                  <a:pt x="53340" y="225536"/>
                </a:moveTo>
                <a:lnTo>
                  <a:pt x="53340" y="213344"/>
                </a:lnTo>
                <a:lnTo>
                  <a:pt x="41148" y="201152"/>
                </a:lnTo>
                <a:lnTo>
                  <a:pt x="41148" y="214176"/>
                </a:lnTo>
                <a:lnTo>
                  <a:pt x="48768" y="222488"/>
                </a:lnTo>
                <a:lnTo>
                  <a:pt x="48768" y="225536"/>
                </a:lnTo>
                <a:lnTo>
                  <a:pt x="53340" y="225536"/>
                </a:lnTo>
                <a:close/>
              </a:path>
              <a:path w="248920" h="254635">
                <a:moveTo>
                  <a:pt x="203960" y="27432"/>
                </a:moveTo>
                <a:lnTo>
                  <a:pt x="44436" y="27432"/>
                </a:lnTo>
                <a:lnTo>
                  <a:pt x="48768" y="32004"/>
                </a:lnTo>
                <a:lnTo>
                  <a:pt x="48768" y="45720"/>
                </a:lnTo>
                <a:lnTo>
                  <a:pt x="53340" y="41148"/>
                </a:lnTo>
                <a:lnTo>
                  <a:pt x="53340" y="53340"/>
                </a:lnTo>
                <a:lnTo>
                  <a:pt x="195056" y="53340"/>
                </a:lnTo>
                <a:lnTo>
                  <a:pt x="195056" y="41148"/>
                </a:lnTo>
                <a:lnTo>
                  <a:pt x="199628" y="45212"/>
                </a:lnTo>
                <a:lnTo>
                  <a:pt x="199628" y="32004"/>
                </a:lnTo>
                <a:lnTo>
                  <a:pt x="203960" y="27432"/>
                </a:lnTo>
                <a:close/>
              </a:path>
              <a:path w="248920" h="254635">
                <a:moveTo>
                  <a:pt x="48768" y="225536"/>
                </a:moveTo>
                <a:lnTo>
                  <a:pt x="48768" y="222488"/>
                </a:lnTo>
                <a:lnTo>
                  <a:pt x="45720" y="225536"/>
                </a:lnTo>
                <a:lnTo>
                  <a:pt x="48768" y="225536"/>
                </a:lnTo>
                <a:close/>
              </a:path>
              <a:path w="248920" h="254635">
                <a:moveTo>
                  <a:pt x="208772" y="53340"/>
                </a:moveTo>
                <a:lnTo>
                  <a:pt x="195056" y="41148"/>
                </a:lnTo>
                <a:lnTo>
                  <a:pt x="195056" y="53340"/>
                </a:lnTo>
                <a:lnTo>
                  <a:pt x="208772" y="53340"/>
                </a:lnTo>
                <a:close/>
              </a:path>
              <a:path w="248920" h="254635">
                <a:moveTo>
                  <a:pt x="208772" y="201152"/>
                </a:moveTo>
                <a:lnTo>
                  <a:pt x="208772" y="53340"/>
                </a:lnTo>
                <a:lnTo>
                  <a:pt x="195056" y="53340"/>
                </a:lnTo>
                <a:lnTo>
                  <a:pt x="195056" y="201152"/>
                </a:lnTo>
                <a:lnTo>
                  <a:pt x="208772" y="201152"/>
                </a:lnTo>
                <a:close/>
              </a:path>
              <a:path w="248920" h="254635">
                <a:moveTo>
                  <a:pt x="208772" y="213344"/>
                </a:moveTo>
                <a:lnTo>
                  <a:pt x="208772" y="201152"/>
                </a:lnTo>
                <a:lnTo>
                  <a:pt x="195056" y="213344"/>
                </a:lnTo>
                <a:lnTo>
                  <a:pt x="195056" y="225536"/>
                </a:lnTo>
                <a:lnTo>
                  <a:pt x="199628" y="225536"/>
                </a:lnTo>
                <a:lnTo>
                  <a:pt x="199628" y="222488"/>
                </a:lnTo>
                <a:lnTo>
                  <a:pt x="208772" y="213344"/>
                </a:lnTo>
                <a:close/>
              </a:path>
              <a:path w="248920" h="254635">
                <a:moveTo>
                  <a:pt x="220964" y="47074"/>
                </a:moveTo>
                <a:lnTo>
                  <a:pt x="220964" y="33528"/>
                </a:lnTo>
                <a:lnTo>
                  <a:pt x="214868" y="27432"/>
                </a:lnTo>
                <a:lnTo>
                  <a:pt x="203960" y="27432"/>
                </a:lnTo>
                <a:lnTo>
                  <a:pt x="199628" y="32004"/>
                </a:lnTo>
                <a:lnTo>
                  <a:pt x="217916" y="50292"/>
                </a:lnTo>
                <a:lnTo>
                  <a:pt x="220964" y="47074"/>
                </a:lnTo>
                <a:close/>
              </a:path>
              <a:path w="248920" h="254635">
                <a:moveTo>
                  <a:pt x="220964" y="207248"/>
                </a:moveTo>
                <a:lnTo>
                  <a:pt x="220964" y="47074"/>
                </a:lnTo>
                <a:lnTo>
                  <a:pt x="217916" y="50292"/>
                </a:lnTo>
                <a:lnTo>
                  <a:pt x="199628" y="32004"/>
                </a:lnTo>
                <a:lnTo>
                  <a:pt x="199628" y="45212"/>
                </a:lnTo>
                <a:lnTo>
                  <a:pt x="208772" y="53340"/>
                </a:lnTo>
                <a:lnTo>
                  <a:pt x="208772" y="213344"/>
                </a:lnTo>
                <a:lnTo>
                  <a:pt x="217916" y="204200"/>
                </a:lnTo>
                <a:lnTo>
                  <a:pt x="220964" y="207248"/>
                </a:lnTo>
                <a:close/>
              </a:path>
              <a:path w="248920" h="254635">
                <a:moveTo>
                  <a:pt x="245348" y="231632"/>
                </a:moveTo>
                <a:lnTo>
                  <a:pt x="217916" y="204200"/>
                </a:lnTo>
                <a:lnTo>
                  <a:pt x="199628" y="222488"/>
                </a:lnTo>
                <a:lnTo>
                  <a:pt x="202676" y="225536"/>
                </a:lnTo>
                <a:lnTo>
                  <a:pt x="214868" y="225536"/>
                </a:lnTo>
                <a:lnTo>
                  <a:pt x="220964" y="220964"/>
                </a:lnTo>
                <a:lnTo>
                  <a:pt x="220964" y="228584"/>
                </a:lnTo>
                <a:lnTo>
                  <a:pt x="236204" y="228584"/>
                </a:lnTo>
                <a:lnTo>
                  <a:pt x="236204" y="240776"/>
                </a:lnTo>
                <a:lnTo>
                  <a:pt x="245348" y="231632"/>
                </a:lnTo>
                <a:close/>
              </a:path>
              <a:path w="248920" h="254635">
                <a:moveTo>
                  <a:pt x="202676" y="225536"/>
                </a:moveTo>
                <a:lnTo>
                  <a:pt x="199628" y="222488"/>
                </a:lnTo>
                <a:lnTo>
                  <a:pt x="199628" y="225536"/>
                </a:lnTo>
                <a:lnTo>
                  <a:pt x="202676" y="225536"/>
                </a:lnTo>
                <a:close/>
              </a:path>
              <a:path w="248920" h="254635">
                <a:moveTo>
                  <a:pt x="220964" y="228584"/>
                </a:moveTo>
                <a:lnTo>
                  <a:pt x="220964" y="220964"/>
                </a:lnTo>
                <a:lnTo>
                  <a:pt x="214868" y="225536"/>
                </a:lnTo>
                <a:lnTo>
                  <a:pt x="202676" y="225536"/>
                </a:lnTo>
                <a:lnTo>
                  <a:pt x="205724" y="228584"/>
                </a:lnTo>
                <a:lnTo>
                  <a:pt x="220964" y="228584"/>
                </a:lnTo>
                <a:close/>
              </a:path>
              <a:path w="248920" h="254635">
                <a:moveTo>
                  <a:pt x="236204" y="30988"/>
                </a:moveTo>
                <a:lnTo>
                  <a:pt x="236204" y="25908"/>
                </a:lnTo>
                <a:lnTo>
                  <a:pt x="205403" y="25908"/>
                </a:lnTo>
                <a:lnTo>
                  <a:pt x="203960" y="27432"/>
                </a:lnTo>
                <a:lnTo>
                  <a:pt x="214868" y="27432"/>
                </a:lnTo>
                <a:lnTo>
                  <a:pt x="220964" y="33528"/>
                </a:lnTo>
                <a:lnTo>
                  <a:pt x="220964" y="47074"/>
                </a:lnTo>
                <a:lnTo>
                  <a:pt x="236204" y="30988"/>
                </a:lnTo>
                <a:close/>
              </a:path>
              <a:path w="248920" h="254635">
                <a:moveTo>
                  <a:pt x="245348" y="21336"/>
                </a:moveTo>
                <a:lnTo>
                  <a:pt x="227060" y="3048"/>
                </a:lnTo>
                <a:lnTo>
                  <a:pt x="205403" y="25908"/>
                </a:lnTo>
                <a:lnTo>
                  <a:pt x="224012" y="25908"/>
                </a:lnTo>
                <a:lnTo>
                  <a:pt x="224012" y="12192"/>
                </a:lnTo>
                <a:lnTo>
                  <a:pt x="236204" y="25908"/>
                </a:lnTo>
                <a:lnTo>
                  <a:pt x="236204" y="30988"/>
                </a:lnTo>
                <a:lnTo>
                  <a:pt x="245348" y="21336"/>
                </a:lnTo>
                <a:close/>
              </a:path>
              <a:path w="248920" h="254635">
                <a:moveTo>
                  <a:pt x="236204" y="228584"/>
                </a:moveTo>
                <a:lnTo>
                  <a:pt x="205724" y="228584"/>
                </a:lnTo>
                <a:lnTo>
                  <a:pt x="224012" y="246872"/>
                </a:lnTo>
                <a:lnTo>
                  <a:pt x="224012" y="240776"/>
                </a:lnTo>
                <a:lnTo>
                  <a:pt x="236204" y="228584"/>
                </a:lnTo>
                <a:close/>
              </a:path>
              <a:path w="248920" h="254635">
                <a:moveTo>
                  <a:pt x="236204" y="25908"/>
                </a:moveTo>
                <a:lnTo>
                  <a:pt x="224012" y="12192"/>
                </a:lnTo>
                <a:lnTo>
                  <a:pt x="224012" y="25908"/>
                </a:lnTo>
                <a:lnTo>
                  <a:pt x="236204" y="25908"/>
                </a:lnTo>
                <a:close/>
              </a:path>
              <a:path w="248920" h="254635">
                <a:moveTo>
                  <a:pt x="245348" y="231632"/>
                </a:moveTo>
                <a:lnTo>
                  <a:pt x="245348" y="21336"/>
                </a:lnTo>
                <a:lnTo>
                  <a:pt x="224012" y="43857"/>
                </a:lnTo>
                <a:lnTo>
                  <a:pt x="224012" y="210296"/>
                </a:lnTo>
                <a:lnTo>
                  <a:pt x="245348" y="231632"/>
                </a:lnTo>
                <a:close/>
              </a:path>
              <a:path w="248920" h="254635">
                <a:moveTo>
                  <a:pt x="236204" y="240776"/>
                </a:moveTo>
                <a:lnTo>
                  <a:pt x="236204" y="228584"/>
                </a:lnTo>
                <a:lnTo>
                  <a:pt x="224012" y="240776"/>
                </a:lnTo>
                <a:lnTo>
                  <a:pt x="224012" y="246872"/>
                </a:lnTo>
                <a:lnTo>
                  <a:pt x="227060" y="249920"/>
                </a:lnTo>
                <a:lnTo>
                  <a:pt x="236204" y="2407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263972" y="5263972"/>
            <a:ext cx="224012" cy="2285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251780" y="5251780"/>
            <a:ext cx="250190" cy="254635"/>
          </a:xfrm>
          <a:custGeom>
            <a:avLst/>
            <a:gdLst/>
            <a:ahLst/>
            <a:cxnLst/>
            <a:rect l="l" t="t" r="r" b="b"/>
            <a:pathLst>
              <a:path w="250189" h="254635">
                <a:moveTo>
                  <a:pt x="249920" y="248396"/>
                </a:moveTo>
                <a:lnTo>
                  <a:pt x="249920" y="6096"/>
                </a:lnTo>
                <a:lnTo>
                  <a:pt x="243824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96"/>
                </a:lnTo>
                <a:lnTo>
                  <a:pt x="4572" y="252968"/>
                </a:lnTo>
                <a:lnTo>
                  <a:pt x="4572" y="21336"/>
                </a:lnTo>
                <a:lnTo>
                  <a:pt x="21336" y="4572"/>
                </a:lnTo>
                <a:lnTo>
                  <a:pt x="43857" y="25908"/>
                </a:lnTo>
                <a:lnTo>
                  <a:pt x="205724" y="25908"/>
                </a:lnTo>
                <a:lnTo>
                  <a:pt x="227060" y="4572"/>
                </a:lnTo>
                <a:lnTo>
                  <a:pt x="245348" y="21336"/>
                </a:lnTo>
                <a:lnTo>
                  <a:pt x="245348" y="252968"/>
                </a:lnTo>
                <a:lnTo>
                  <a:pt x="249920" y="248396"/>
                </a:lnTo>
                <a:close/>
              </a:path>
              <a:path w="250189" h="254635">
                <a:moveTo>
                  <a:pt x="43857" y="25908"/>
                </a:moveTo>
                <a:lnTo>
                  <a:pt x="21336" y="4572"/>
                </a:lnTo>
                <a:lnTo>
                  <a:pt x="4572" y="21336"/>
                </a:lnTo>
                <a:lnTo>
                  <a:pt x="12192" y="29379"/>
                </a:lnTo>
                <a:lnTo>
                  <a:pt x="12192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43857" y="25908"/>
                </a:lnTo>
                <a:close/>
              </a:path>
              <a:path w="250189" h="254635">
                <a:moveTo>
                  <a:pt x="25908" y="210635"/>
                </a:moveTo>
                <a:lnTo>
                  <a:pt x="25908" y="43857"/>
                </a:lnTo>
                <a:lnTo>
                  <a:pt x="4572" y="21336"/>
                </a:lnTo>
                <a:lnTo>
                  <a:pt x="4572" y="233156"/>
                </a:lnTo>
                <a:lnTo>
                  <a:pt x="25908" y="210635"/>
                </a:lnTo>
                <a:close/>
              </a:path>
              <a:path w="250189" h="254635">
                <a:moveTo>
                  <a:pt x="50292" y="222488"/>
                </a:moveTo>
                <a:lnTo>
                  <a:pt x="32004" y="204200"/>
                </a:lnTo>
                <a:lnTo>
                  <a:pt x="4572" y="233156"/>
                </a:lnTo>
                <a:lnTo>
                  <a:pt x="12192" y="240776"/>
                </a:lnTo>
                <a:lnTo>
                  <a:pt x="12192" y="228584"/>
                </a:lnTo>
                <a:lnTo>
                  <a:pt x="27432" y="228584"/>
                </a:lnTo>
                <a:lnTo>
                  <a:pt x="27432" y="220964"/>
                </a:lnTo>
                <a:lnTo>
                  <a:pt x="33528" y="225536"/>
                </a:lnTo>
                <a:lnTo>
                  <a:pt x="47074" y="225536"/>
                </a:lnTo>
                <a:lnTo>
                  <a:pt x="50292" y="222488"/>
                </a:lnTo>
                <a:close/>
              </a:path>
              <a:path w="250189" h="254635">
                <a:moveTo>
                  <a:pt x="245348" y="252968"/>
                </a:moveTo>
                <a:lnTo>
                  <a:pt x="245348" y="233156"/>
                </a:lnTo>
                <a:lnTo>
                  <a:pt x="227060" y="249920"/>
                </a:lnTo>
                <a:lnTo>
                  <a:pt x="205724" y="228584"/>
                </a:lnTo>
                <a:lnTo>
                  <a:pt x="43857" y="228584"/>
                </a:lnTo>
                <a:lnTo>
                  <a:pt x="21336" y="249920"/>
                </a:lnTo>
                <a:lnTo>
                  <a:pt x="4572" y="233156"/>
                </a:lnTo>
                <a:lnTo>
                  <a:pt x="4572" y="252968"/>
                </a:lnTo>
                <a:lnTo>
                  <a:pt x="6096" y="254492"/>
                </a:lnTo>
                <a:lnTo>
                  <a:pt x="243824" y="254492"/>
                </a:lnTo>
                <a:lnTo>
                  <a:pt x="245348" y="252968"/>
                </a:lnTo>
                <a:close/>
              </a:path>
              <a:path w="250189" h="254635">
                <a:moveTo>
                  <a:pt x="25908" y="25908"/>
                </a:moveTo>
                <a:lnTo>
                  <a:pt x="25908" y="12192"/>
                </a:lnTo>
                <a:lnTo>
                  <a:pt x="12192" y="25908"/>
                </a:lnTo>
                <a:lnTo>
                  <a:pt x="25908" y="25908"/>
                </a:lnTo>
                <a:close/>
              </a:path>
              <a:path w="250189" h="254635">
                <a:moveTo>
                  <a:pt x="45466" y="27432"/>
                </a:moveTo>
                <a:lnTo>
                  <a:pt x="43857" y="25908"/>
                </a:lnTo>
                <a:lnTo>
                  <a:pt x="12192" y="25908"/>
                </a:lnTo>
                <a:lnTo>
                  <a:pt x="12192" y="29379"/>
                </a:lnTo>
                <a:lnTo>
                  <a:pt x="27432" y="45466"/>
                </a:lnTo>
                <a:lnTo>
                  <a:pt x="27432" y="33528"/>
                </a:lnTo>
                <a:lnTo>
                  <a:pt x="33528" y="27432"/>
                </a:lnTo>
                <a:lnTo>
                  <a:pt x="45466" y="27432"/>
                </a:lnTo>
                <a:close/>
              </a:path>
              <a:path w="250189" h="254635">
                <a:moveTo>
                  <a:pt x="43857" y="228584"/>
                </a:moveTo>
                <a:lnTo>
                  <a:pt x="12192" y="228584"/>
                </a:lnTo>
                <a:lnTo>
                  <a:pt x="25908" y="240776"/>
                </a:lnTo>
                <a:lnTo>
                  <a:pt x="25908" y="245589"/>
                </a:lnTo>
                <a:lnTo>
                  <a:pt x="43857" y="228584"/>
                </a:lnTo>
                <a:close/>
              </a:path>
              <a:path w="250189" h="254635">
                <a:moveTo>
                  <a:pt x="25908" y="245589"/>
                </a:moveTo>
                <a:lnTo>
                  <a:pt x="25908" y="240776"/>
                </a:lnTo>
                <a:lnTo>
                  <a:pt x="12192" y="228584"/>
                </a:lnTo>
                <a:lnTo>
                  <a:pt x="12192" y="240776"/>
                </a:lnTo>
                <a:lnTo>
                  <a:pt x="21336" y="249920"/>
                </a:lnTo>
                <a:lnTo>
                  <a:pt x="25908" y="245589"/>
                </a:lnTo>
                <a:close/>
              </a:path>
              <a:path w="250189" h="254635">
                <a:moveTo>
                  <a:pt x="50292" y="32004"/>
                </a:moveTo>
                <a:lnTo>
                  <a:pt x="45466" y="27432"/>
                </a:lnTo>
                <a:lnTo>
                  <a:pt x="33528" y="27432"/>
                </a:lnTo>
                <a:lnTo>
                  <a:pt x="27432" y="33528"/>
                </a:lnTo>
                <a:lnTo>
                  <a:pt x="27432" y="45466"/>
                </a:lnTo>
                <a:lnTo>
                  <a:pt x="32004" y="50292"/>
                </a:lnTo>
                <a:lnTo>
                  <a:pt x="50292" y="32004"/>
                </a:lnTo>
                <a:close/>
              </a:path>
              <a:path w="250189" h="254635">
                <a:moveTo>
                  <a:pt x="50292" y="44196"/>
                </a:moveTo>
                <a:lnTo>
                  <a:pt x="50292" y="32004"/>
                </a:lnTo>
                <a:lnTo>
                  <a:pt x="32004" y="50292"/>
                </a:lnTo>
                <a:lnTo>
                  <a:pt x="27432" y="45466"/>
                </a:lnTo>
                <a:lnTo>
                  <a:pt x="27432" y="209026"/>
                </a:lnTo>
                <a:lnTo>
                  <a:pt x="32004" y="204200"/>
                </a:lnTo>
                <a:lnTo>
                  <a:pt x="41148" y="213344"/>
                </a:lnTo>
                <a:lnTo>
                  <a:pt x="41148" y="53340"/>
                </a:lnTo>
                <a:lnTo>
                  <a:pt x="50292" y="44196"/>
                </a:lnTo>
                <a:close/>
              </a:path>
              <a:path w="250189" h="254635">
                <a:moveTo>
                  <a:pt x="47074" y="225536"/>
                </a:moveTo>
                <a:lnTo>
                  <a:pt x="33528" y="225536"/>
                </a:lnTo>
                <a:lnTo>
                  <a:pt x="27432" y="220964"/>
                </a:lnTo>
                <a:lnTo>
                  <a:pt x="27432" y="228584"/>
                </a:lnTo>
                <a:lnTo>
                  <a:pt x="43857" y="228584"/>
                </a:lnTo>
                <a:lnTo>
                  <a:pt x="47074" y="225536"/>
                </a:lnTo>
                <a:close/>
              </a:path>
              <a:path w="250189" h="254635">
                <a:moveTo>
                  <a:pt x="53340" y="53340"/>
                </a:moveTo>
                <a:lnTo>
                  <a:pt x="53340" y="41148"/>
                </a:lnTo>
                <a:lnTo>
                  <a:pt x="41148" y="53340"/>
                </a:lnTo>
                <a:lnTo>
                  <a:pt x="53340" y="53340"/>
                </a:lnTo>
                <a:close/>
              </a:path>
              <a:path w="250189" h="254635">
                <a:moveTo>
                  <a:pt x="53340" y="201152"/>
                </a:moveTo>
                <a:lnTo>
                  <a:pt x="53340" y="53340"/>
                </a:lnTo>
                <a:lnTo>
                  <a:pt x="41148" y="53340"/>
                </a:lnTo>
                <a:lnTo>
                  <a:pt x="41148" y="201152"/>
                </a:lnTo>
                <a:lnTo>
                  <a:pt x="53340" y="201152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41148" y="201152"/>
                </a:lnTo>
                <a:lnTo>
                  <a:pt x="53340" y="213344"/>
                </a:lnTo>
                <a:lnTo>
                  <a:pt x="53340" y="225536"/>
                </a:lnTo>
                <a:lnTo>
                  <a:pt x="196580" y="225536"/>
                </a:lnTo>
                <a:lnTo>
                  <a:pt x="196580" y="213344"/>
                </a:lnTo>
                <a:lnTo>
                  <a:pt x="208772" y="201152"/>
                </a:lnTo>
                <a:close/>
              </a:path>
              <a:path w="250189" h="254635">
                <a:moveTo>
                  <a:pt x="53340" y="225536"/>
                </a:moveTo>
                <a:lnTo>
                  <a:pt x="53340" y="213344"/>
                </a:lnTo>
                <a:lnTo>
                  <a:pt x="41148" y="201152"/>
                </a:lnTo>
                <a:lnTo>
                  <a:pt x="41148" y="213344"/>
                </a:lnTo>
                <a:lnTo>
                  <a:pt x="50292" y="222488"/>
                </a:lnTo>
                <a:lnTo>
                  <a:pt x="50292" y="225536"/>
                </a:lnTo>
                <a:lnTo>
                  <a:pt x="53340" y="225536"/>
                </a:lnTo>
                <a:close/>
              </a:path>
              <a:path w="250189" h="254635">
                <a:moveTo>
                  <a:pt x="204200" y="27432"/>
                </a:moveTo>
                <a:lnTo>
                  <a:pt x="45466" y="27432"/>
                </a:lnTo>
                <a:lnTo>
                  <a:pt x="50292" y="32004"/>
                </a:lnTo>
                <a:lnTo>
                  <a:pt x="50292" y="44196"/>
                </a:lnTo>
                <a:lnTo>
                  <a:pt x="53340" y="41148"/>
                </a:lnTo>
                <a:lnTo>
                  <a:pt x="53340" y="53340"/>
                </a:lnTo>
                <a:lnTo>
                  <a:pt x="196580" y="53340"/>
                </a:lnTo>
                <a:lnTo>
                  <a:pt x="196580" y="41148"/>
                </a:lnTo>
                <a:lnTo>
                  <a:pt x="199628" y="44196"/>
                </a:lnTo>
                <a:lnTo>
                  <a:pt x="199628" y="32004"/>
                </a:lnTo>
                <a:lnTo>
                  <a:pt x="204200" y="27432"/>
                </a:lnTo>
                <a:close/>
              </a:path>
              <a:path w="250189" h="254635">
                <a:moveTo>
                  <a:pt x="50292" y="225536"/>
                </a:moveTo>
                <a:lnTo>
                  <a:pt x="50292" y="222488"/>
                </a:lnTo>
                <a:lnTo>
                  <a:pt x="47074" y="225536"/>
                </a:lnTo>
                <a:lnTo>
                  <a:pt x="50292" y="225536"/>
                </a:lnTo>
                <a:close/>
              </a:path>
              <a:path w="250189" h="254635">
                <a:moveTo>
                  <a:pt x="208772" y="53340"/>
                </a:moveTo>
                <a:lnTo>
                  <a:pt x="196580" y="41148"/>
                </a:lnTo>
                <a:lnTo>
                  <a:pt x="196580" y="53340"/>
                </a:lnTo>
                <a:lnTo>
                  <a:pt x="208772" y="53340"/>
                </a:lnTo>
                <a:close/>
              </a:path>
              <a:path w="250189" h="254635">
                <a:moveTo>
                  <a:pt x="208772" y="201152"/>
                </a:moveTo>
                <a:lnTo>
                  <a:pt x="208772" y="53340"/>
                </a:lnTo>
                <a:lnTo>
                  <a:pt x="196580" y="53340"/>
                </a:lnTo>
                <a:lnTo>
                  <a:pt x="196580" y="201152"/>
                </a:lnTo>
                <a:lnTo>
                  <a:pt x="208772" y="201152"/>
                </a:lnTo>
                <a:close/>
              </a:path>
              <a:path w="250189" h="254635">
                <a:moveTo>
                  <a:pt x="208772" y="213344"/>
                </a:moveTo>
                <a:lnTo>
                  <a:pt x="208772" y="201152"/>
                </a:lnTo>
                <a:lnTo>
                  <a:pt x="196580" y="213344"/>
                </a:lnTo>
                <a:lnTo>
                  <a:pt x="196580" y="225536"/>
                </a:lnTo>
                <a:lnTo>
                  <a:pt x="199628" y="225536"/>
                </a:lnTo>
                <a:lnTo>
                  <a:pt x="199628" y="222488"/>
                </a:lnTo>
                <a:lnTo>
                  <a:pt x="208772" y="213344"/>
                </a:lnTo>
                <a:close/>
              </a:path>
              <a:path w="250189" h="254635">
                <a:moveTo>
                  <a:pt x="220964" y="47074"/>
                </a:moveTo>
                <a:lnTo>
                  <a:pt x="220964" y="33528"/>
                </a:lnTo>
                <a:lnTo>
                  <a:pt x="216392" y="27432"/>
                </a:lnTo>
                <a:lnTo>
                  <a:pt x="204200" y="27432"/>
                </a:lnTo>
                <a:lnTo>
                  <a:pt x="199628" y="32004"/>
                </a:lnTo>
                <a:lnTo>
                  <a:pt x="217916" y="50292"/>
                </a:lnTo>
                <a:lnTo>
                  <a:pt x="220964" y="47074"/>
                </a:lnTo>
                <a:close/>
              </a:path>
              <a:path w="250189" h="254635">
                <a:moveTo>
                  <a:pt x="220964" y="207418"/>
                </a:moveTo>
                <a:lnTo>
                  <a:pt x="220964" y="47074"/>
                </a:lnTo>
                <a:lnTo>
                  <a:pt x="217916" y="50292"/>
                </a:lnTo>
                <a:lnTo>
                  <a:pt x="199628" y="32004"/>
                </a:lnTo>
                <a:lnTo>
                  <a:pt x="199628" y="44196"/>
                </a:lnTo>
                <a:lnTo>
                  <a:pt x="208772" y="53340"/>
                </a:lnTo>
                <a:lnTo>
                  <a:pt x="208772" y="213344"/>
                </a:lnTo>
                <a:lnTo>
                  <a:pt x="217916" y="204200"/>
                </a:lnTo>
                <a:lnTo>
                  <a:pt x="220964" y="207418"/>
                </a:lnTo>
                <a:close/>
              </a:path>
              <a:path w="250189" h="254635">
                <a:moveTo>
                  <a:pt x="245348" y="233156"/>
                </a:moveTo>
                <a:lnTo>
                  <a:pt x="217916" y="204200"/>
                </a:lnTo>
                <a:lnTo>
                  <a:pt x="199628" y="222488"/>
                </a:lnTo>
                <a:lnTo>
                  <a:pt x="202676" y="225536"/>
                </a:lnTo>
                <a:lnTo>
                  <a:pt x="216392" y="225536"/>
                </a:lnTo>
                <a:lnTo>
                  <a:pt x="220964" y="220964"/>
                </a:lnTo>
                <a:lnTo>
                  <a:pt x="220964" y="228584"/>
                </a:lnTo>
                <a:lnTo>
                  <a:pt x="236204" y="228584"/>
                </a:lnTo>
                <a:lnTo>
                  <a:pt x="236204" y="241538"/>
                </a:lnTo>
                <a:lnTo>
                  <a:pt x="245348" y="233156"/>
                </a:lnTo>
                <a:close/>
              </a:path>
              <a:path w="250189" h="254635">
                <a:moveTo>
                  <a:pt x="202676" y="225536"/>
                </a:moveTo>
                <a:lnTo>
                  <a:pt x="199628" y="222488"/>
                </a:lnTo>
                <a:lnTo>
                  <a:pt x="199628" y="225536"/>
                </a:lnTo>
                <a:lnTo>
                  <a:pt x="202676" y="225536"/>
                </a:lnTo>
                <a:close/>
              </a:path>
              <a:path w="250189" h="254635">
                <a:moveTo>
                  <a:pt x="220964" y="228584"/>
                </a:moveTo>
                <a:lnTo>
                  <a:pt x="220964" y="220964"/>
                </a:lnTo>
                <a:lnTo>
                  <a:pt x="216392" y="225536"/>
                </a:lnTo>
                <a:lnTo>
                  <a:pt x="202676" y="225536"/>
                </a:lnTo>
                <a:lnTo>
                  <a:pt x="205724" y="228584"/>
                </a:lnTo>
                <a:lnTo>
                  <a:pt x="220964" y="228584"/>
                </a:lnTo>
                <a:close/>
              </a:path>
              <a:path w="250189" h="254635">
                <a:moveTo>
                  <a:pt x="236204" y="30988"/>
                </a:moveTo>
                <a:lnTo>
                  <a:pt x="236204" y="25908"/>
                </a:lnTo>
                <a:lnTo>
                  <a:pt x="205724" y="25908"/>
                </a:lnTo>
                <a:lnTo>
                  <a:pt x="204200" y="27432"/>
                </a:lnTo>
                <a:lnTo>
                  <a:pt x="216392" y="27432"/>
                </a:lnTo>
                <a:lnTo>
                  <a:pt x="220964" y="33528"/>
                </a:lnTo>
                <a:lnTo>
                  <a:pt x="220964" y="47074"/>
                </a:lnTo>
                <a:lnTo>
                  <a:pt x="236204" y="30988"/>
                </a:lnTo>
                <a:close/>
              </a:path>
              <a:path w="250189" h="254635">
                <a:moveTo>
                  <a:pt x="245348" y="21336"/>
                </a:moveTo>
                <a:lnTo>
                  <a:pt x="227060" y="4572"/>
                </a:lnTo>
                <a:lnTo>
                  <a:pt x="205724" y="25908"/>
                </a:lnTo>
                <a:lnTo>
                  <a:pt x="224012" y="25908"/>
                </a:lnTo>
                <a:lnTo>
                  <a:pt x="224012" y="12192"/>
                </a:lnTo>
                <a:lnTo>
                  <a:pt x="236204" y="25908"/>
                </a:lnTo>
                <a:lnTo>
                  <a:pt x="236204" y="30988"/>
                </a:lnTo>
                <a:lnTo>
                  <a:pt x="245348" y="21336"/>
                </a:lnTo>
                <a:close/>
              </a:path>
              <a:path w="250189" h="254635">
                <a:moveTo>
                  <a:pt x="236204" y="228584"/>
                </a:moveTo>
                <a:lnTo>
                  <a:pt x="205724" y="228584"/>
                </a:lnTo>
                <a:lnTo>
                  <a:pt x="224012" y="246872"/>
                </a:lnTo>
                <a:lnTo>
                  <a:pt x="224012" y="240776"/>
                </a:lnTo>
                <a:lnTo>
                  <a:pt x="236204" y="228584"/>
                </a:lnTo>
                <a:close/>
              </a:path>
              <a:path w="250189" h="254635">
                <a:moveTo>
                  <a:pt x="236204" y="25908"/>
                </a:moveTo>
                <a:lnTo>
                  <a:pt x="224012" y="12192"/>
                </a:lnTo>
                <a:lnTo>
                  <a:pt x="224012" y="25908"/>
                </a:lnTo>
                <a:lnTo>
                  <a:pt x="236204" y="25908"/>
                </a:lnTo>
                <a:close/>
              </a:path>
              <a:path w="250189" h="254635">
                <a:moveTo>
                  <a:pt x="245348" y="233156"/>
                </a:moveTo>
                <a:lnTo>
                  <a:pt x="245348" y="21336"/>
                </a:lnTo>
                <a:lnTo>
                  <a:pt x="224012" y="43857"/>
                </a:lnTo>
                <a:lnTo>
                  <a:pt x="224012" y="210635"/>
                </a:lnTo>
                <a:lnTo>
                  <a:pt x="245348" y="233156"/>
                </a:lnTo>
                <a:close/>
              </a:path>
              <a:path w="250189" h="254635">
                <a:moveTo>
                  <a:pt x="236204" y="241538"/>
                </a:moveTo>
                <a:lnTo>
                  <a:pt x="236204" y="228584"/>
                </a:lnTo>
                <a:lnTo>
                  <a:pt x="224012" y="240776"/>
                </a:lnTo>
                <a:lnTo>
                  <a:pt x="224012" y="246872"/>
                </a:lnTo>
                <a:lnTo>
                  <a:pt x="227060" y="249920"/>
                </a:lnTo>
                <a:lnTo>
                  <a:pt x="236204" y="2415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435324" y="5911626"/>
            <a:ext cx="224012" cy="2285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423132" y="5899434"/>
            <a:ext cx="250190" cy="254635"/>
          </a:xfrm>
          <a:custGeom>
            <a:avLst/>
            <a:gdLst/>
            <a:ahLst/>
            <a:cxnLst/>
            <a:rect l="l" t="t" r="r" b="b"/>
            <a:pathLst>
              <a:path w="250189" h="254635">
                <a:moveTo>
                  <a:pt x="249920" y="248381"/>
                </a:moveTo>
                <a:lnTo>
                  <a:pt x="249920" y="6096"/>
                </a:lnTo>
                <a:lnTo>
                  <a:pt x="243824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81"/>
                </a:lnTo>
                <a:lnTo>
                  <a:pt x="4572" y="252953"/>
                </a:lnTo>
                <a:lnTo>
                  <a:pt x="4572" y="21336"/>
                </a:lnTo>
                <a:lnTo>
                  <a:pt x="21336" y="4572"/>
                </a:lnTo>
                <a:lnTo>
                  <a:pt x="43857" y="25908"/>
                </a:lnTo>
                <a:lnTo>
                  <a:pt x="205724" y="25908"/>
                </a:lnTo>
                <a:lnTo>
                  <a:pt x="227060" y="4572"/>
                </a:lnTo>
                <a:lnTo>
                  <a:pt x="245348" y="21336"/>
                </a:lnTo>
                <a:lnTo>
                  <a:pt x="245348" y="252953"/>
                </a:lnTo>
                <a:lnTo>
                  <a:pt x="249920" y="248381"/>
                </a:lnTo>
                <a:close/>
              </a:path>
              <a:path w="250189" h="254635">
                <a:moveTo>
                  <a:pt x="43857" y="25908"/>
                </a:moveTo>
                <a:lnTo>
                  <a:pt x="21336" y="4572"/>
                </a:lnTo>
                <a:lnTo>
                  <a:pt x="4572" y="21336"/>
                </a:lnTo>
                <a:lnTo>
                  <a:pt x="12192" y="29375"/>
                </a:lnTo>
                <a:lnTo>
                  <a:pt x="12192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43857" y="25908"/>
                </a:lnTo>
                <a:close/>
              </a:path>
              <a:path w="250189" h="254635">
                <a:moveTo>
                  <a:pt x="25908" y="210620"/>
                </a:moveTo>
                <a:lnTo>
                  <a:pt x="25908" y="43845"/>
                </a:lnTo>
                <a:lnTo>
                  <a:pt x="4572" y="21336"/>
                </a:lnTo>
                <a:lnTo>
                  <a:pt x="4572" y="233141"/>
                </a:lnTo>
                <a:lnTo>
                  <a:pt x="25908" y="210620"/>
                </a:lnTo>
                <a:close/>
              </a:path>
              <a:path w="250189" h="254635">
                <a:moveTo>
                  <a:pt x="50292" y="222473"/>
                </a:moveTo>
                <a:lnTo>
                  <a:pt x="32004" y="204185"/>
                </a:lnTo>
                <a:lnTo>
                  <a:pt x="4572" y="233141"/>
                </a:lnTo>
                <a:lnTo>
                  <a:pt x="12192" y="240761"/>
                </a:lnTo>
                <a:lnTo>
                  <a:pt x="12192" y="228569"/>
                </a:lnTo>
                <a:lnTo>
                  <a:pt x="27432" y="228569"/>
                </a:lnTo>
                <a:lnTo>
                  <a:pt x="27432" y="220949"/>
                </a:lnTo>
                <a:lnTo>
                  <a:pt x="33528" y="225521"/>
                </a:lnTo>
                <a:lnTo>
                  <a:pt x="47074" y="225521"/>
                </a:lnTo>
                <a:lnTo>
                  <a:pt x="50292" y="222473"/>
                </a:lnTo>
                <a:close/>
              </a:path>
              <a:path w="250189" h="254635">
                <a:moveTo>
                  <a:pt x="245348" y="252953"/>
                </a:moveTo>
                <a:lnTo>
                  <a:pt x="245348" y="233141"/>
                </a:lnTo>
                <a:lnTo>
                  <a:pt x="227060" y="249905"/>
                </a:lnTo>
                <a:lnTo>
                  <a:pt x="205724" y="228569"/>
                </a:lnTo>
                <a:lnTo>
                  <a:pt x="43857" y="228569"/>
                </a:lnTo>
                <a:lnTo>
                  <a:pt x="21336" y="249905"/>
                </a:lnTo>
                <a:lnTo>
                  <a:pt x="4572" y="233141"/>
                </a:lnTo>
                <a:lnTo>
                  <a:pt x="4572" y="252953"/>
                </a:lnTo>
                <a:lnTo>
                  <a:pt x="6096" y="254477"/>
                </a:lnTo>
                <a:lnTo>
                  <a:pt x="243824" y="254477"/>
                </a:lnTo>
                <a:lnTo>
                  <a:pt x="245348" y="252953"/>
                </a:lnTo>
                <a:close/>
              </a:path>
              <a:path w="250189" h="254635">
                <a:moveTo>
                  <a:pt x="25908" y="25908"/>
                </a:moveTo>
                <a:lnTo>
                  <a:pt x="25908" y="12192"/>
                </a:lnTo>
                <a:lnTo>
                  <a:pt x="12192" y="25908"/>
                </a:lnTo>
                <a:lnTo>
                  <a:pt x="25908" y="25908"/>
                </a:lnTo>
                <a:close/>
              </a:path>
              <a:path w="250189" h="254635">
                <a:moveTo>
                  <a:pt x="45466" y="27432"/>
                </a:moveTo>
                <a:lnTo>
                  <a:pt x="43857" y="25908"/>
                </a:lnTo>
                <a:lnTo>
                  <a:pt x="12192" y="25908"/>
                </a:lnTo>
                <a:lnTo>
                  <a:pt x="12192" y="29375"/>
                </a:lnTo>
                <a:lnTo>
                  <a:pt x="27432" y="45453"/>
                </a:lnTo>
                <a:lnTo>
                  <a:pt x="27432" y="33528"/>
                </a:lnTo>
                <a:lnTo>
                  <a:pt x="33528" y="27432"/>
                </a:lnTo>
                <a:lnTo>
                  <a:pt x="45466" y="27432"/>
                </a:lnTo>
                <a:close/>
              </a:path>
              <a:path w="250189" h="254635">
                <a:moveTo>
                  <a:pt x="43857" y="228569"/>
                </a:moveTo>
                <a:lnTo>
                  <a:pt x="12192" y="228569"/>
                </a:lnTo>
                <a:lnTo>
                  <a:pt x="25908" y="240761"/>
                </a:lnTo>
                <a:lnTo>
                  <a:pt x="25908" y="245574"/>
                </a:lnTo>
                <a:lnTo>
                  <a:pt x="43857" y="228569"/>
                </a:lnTo>
                <a:close/>
              </a:path>
              <a:path w="250189" h="254635">
                <a:moveTo>
                  <a:pt x="25908" y="245574"/>
                </a:moveTo>
                <a:lnTo>
                  <a:pt x="25908" y="240761"/>
                </a:lnTo>
                <a:lnTo>
                  <a:pt x="12192" y="228569"/>
                </a:lnTo>
                <a:lnTo>
                  <a:pt x="12192" y="240761"/>
                </a:lnTo>
                <a:lnTo>
                  <a:pt x="21336" y="249905"/>
                </a:lnTo>
                <a:lnTo>
                  <a:pt x="25908" y="245574"/>
                </a:lnTo>
                <a:close/>
              </a:path>
              <a:path w="250189" h="254635">
                <a:moveTo>
                  <a:pt x="50292" y="32004"/>
                </a:moveTo>
                <a:lnTo>
                  <a:pt x="45466" y="27432"/>
                </a:lnTo>
                <a:lnTo>
                  <a:pt x="33528" y="27432"/>
                </a:lnTo>
                <a:lnTo>
                  <a:pt x="27432" y="33528"/>
                </a:lnTo>
                <a:lnTo>
                  <a:pt x="27432" y="45453"/>
                </a:lnTo>
                <a:lnTo>
                  <a:pt x="32004" y="50276"/>
                </a:lnTo>
                <a:lnTo>
                  <a:pt x="50292" y="32004"/>
                </a:lnTo>
                <a:close/>
              </a:path>
              <a:path w="250189" h="254635">
                <a:moveTo>
                  <a:pt x="50292" y="44192"/>
                </a:moveTo>
                <a:lnTo>
                  <a:pt x="50292" y="32004"/>
                </a:lnTo>
                <a:lnTo>
                  <a:pt x="32004" y="50276"/>
                </a:lnTo>
                <a:lnTo>
                  <a:pt x="27432" y="45453"/>
                </a:lnTo>
                <a:lnTo>
                  <a:pt x="27432" y="209011"/>
                </a:lnTo>
                <a:lnTo>
                  <a:pt x="32004" y="204185"/>
                </a:lnTo>
                <a:lnTo>
                  <a:pt x="41148" y="213329"/>
                </a:lnTo>
                <a:lnTo>
                  <a:pt x="41148" y="53324"/>
                </a:lnTo>
                <a:lnTo>
                  <a:pt x="50292" y="44192"/>
                </a:lnTo>
                <a:close/>
              </a:path>
              <a:path w="250189" h="254635">
                <a:moveTo>
                  <a:pt x="47074" y="225521"/>
                </a:moveTo>
                <a:lnTo>
                  <a:pt x="33528" y="225521"/>
                </a:lnTo>
                <a:lnTo>
                  <a:pt x="27432" y="220949"/>
                </a:lnTo>
                <a:lnTo>
                  <a:pt x="27432" y="228569"/>
                </a:lnTo>
                <a:lnTo>
                  <a:pt x="43857" y="228569"/>
                </a:lnTo>
                <a:lnTo>
                  <a:pt x="47074" y="225521"/>
                </a:lnTo>
                <a:close/>
              </a:path>
              <a:path w="250189" h="254635">
                <a:moveTo>
                  <a:pt x="53340" y="53324"/>
                </a:moveTo>
                <a:lnTo>
                  <a:pt x="53340" y="41148"/>
                </a:lnTo>
                <a:lnTo>
                  <a:pt x="41148" y="53324"/>
                </a:lnTo>
                <a:lnTo>
                  <a:pt x="53340" y="53324"/>
                </a:lnTo>
                <a:close/>
              </a:path>
              <a:path w="250189" h="254635">
                <a:moveTo>
                  <a:pt x="53340" y="201137"/>
                </a:moveTo>
                <a:lnTo>
                  <a:pt x="53340" y="53324"/>
                </a:lnTo>
                <a:lnTo>
                  <a:pt x="41148" y="53324"/>
                </a:lnTo>
                <a:lnTo>
                  <a:pt x="41148" y="201137"/>
                </a:lnTo>
                <a:lnTo>
                  <a:pt x="53340" y="201137"/>
                </a:lnTo>
                <a:close/>
              </a:path>
              <a:path w="250189" h="254635">
                <a:moveTo>
                  <a:pt x="208772" y="201137"/>
                </a:moveTo>
                <a:lnTo>
                  <a:pt x="41148" y="201137"/>
                </a:lnTo>
                <a:lnTo>
                  <a:pt x="53340" y="213329"/>
                </a:lnTo>
                <a:lnTo>
                  <a:pt x="53340" y="225521"/>
                </a:lnTo>
                <a:lnTo>
                  <a:pt x="196580" y="225521"/>
                </a:lnTo>
                <a:lnTo>
                  <a:pt x="196580" y="213329"/>
                </a:lnTo>
                <a:lnTo>
                  <a:pt x="208772" y="201137"/>
                </a:lnTo>
                <a:close/>
              </a:path>
              <a:path w="250189" h="254635">
                <a:moveTo>
                  <a:pt x="53340" y="225521"/>
                </a:moveTo>
                <a:lnTo>
                  <a:pt x="53340" y="213329"/>
                </a:lnTo>
                <a:lnTo>
                  <a:pt x="41148" y="201137"/>
                </a:lnTo>
                <a:lnTo>
                  <a:pt x="41148" y="213329"/>
                </a:lnTo>
                <a:lnTo>
                  <a:pt x="50292" y="222473"/>
                </a:lnTo>
                <a:lnTo>
                  <a:pt x="50292" y="225521"/>
                </a:lnTo>
                <a:lnTo>
                  <a:pt x="53340" y="225521"/>
                </a:lnTo>
                <a:close/>
              </a:path>
              <a:path w="250189" h="254635">
                <a:moveTo>
                  <a:pt x="204200" y="27432"/>
                </a:moveTo>
                <a:lnTo>
                  <a:pt x="45466" y="27432"/>
                </a:lnTo>
                <a:lnTo>
                  <a:pt x="50292" y="32004"/>
                </a:lnTo>
                <a:lnTo>
                  <a:pt x="50292" y="44192"/>
                </a:lnTo>
                <a:lnTo>
                  <a:pt x="53340" y="41148"/>
                </a:lnTo>
                <a:lnTo>
                  <a:pt x="53340" y="53324"/>
                </a:lnTo>
                <a:lnTo>
                  <a:pt x="196580" y="53324"/>
                </a:lnTo>
                <a:lnTo>
                  <a:pt x="196580" y="41148"/>
                </a:lnTo>
                <a:lnTo>
                  <a:pt x="199628" y="44192"/>
                </a:lnTo>
                <a:lnTo>
                  <a:pt x="199628" y="32004"/>
                </a:lnTo>
                <a:lnTo>
                  <a:pt x="204200" y="27432"/>
                </a:lnTo>
                <a:close/>
              </a:path>
              <a:path w="250189" h="254635">
                <a:moveTo>
                  <a:pt x="50292" y="225521"/>
                </a:moveTo>
                <a:lnTo>
                  <a:pt x="50292" y="222473"/>
                </a:lnTo>
                <a:lnTo>
                  <a:pt x="47074" y="225521"/>
                </a:lnTo>
                <a:lnTo>
                  <a:pt x="50292" y="225521"/>
                </a:lnTo>
                <a:close/>
              </a:path>
              <a:path w="250189" h="254635">
                <a:moveTo>
                  <a:pt x="208772" y="53324"/>
                </a:moveTo>
                <a:lnTo>
                  <a:pt x="196580" y="41148"/>
                </a:lnTo>
                <a:lnTo>
                  <a:pt x="196580" y="53324"/>
                </a:lnTo>
                <a:lnTo>
                  <a:pt x="208772" y="53324"/>
                </a:lnTo>
                <a:close/>
              </a:path>
              <a:path w="250189" h="254635">
                <a:moveTo>
                  <a:pt x="208772" y="201137"/>
                </a:moveTo>
                <a:lnTo>
                  <a:pt x="208772" y="53324"/>
                </a:lnTo>
                <a:lnTo>
                  <a:pt x="196580" y="53324"/>
                </a:lnTo>
                <a:lnTo>
                  <a:pt x="196580" y="201137"/>
                </a:lnTo>
                <a:lnTo>
                  <a:pt x="208772" y="201137"/>
                </a:lnTo>
                <a:close/>
              </a:path>
              <a:path w="250189" h="254635">
                <a:moveTo>
                  <a:pt x="208772" y="213329"/>
                </a:moveTo>
                <a:lnTo>
                  <a:pt x="208772" y="201137"/>
                </a:lnTo>
                <a:lnTo>
                  <a:pt x="196580" y="213329"/>
                </a:lnTo>
                <a:lnTo>
                  <a:pt x="196580" y="225521"/>
                </a:lnTo>
                <a:lnTo>
                  <a:pt x="199628" y="225521"/>
                </a:lnTo>
                <a:lnTo>
                  <a:pt x="199628" y="222473"/>
                </a:lnTo>
                <a:lnTo>
                  <a:pt x="208772" y="213329"/>
                </a:lnTo>
                <a:close/>
              </a:path>
              <a:path w="250189" h="254635">
                <a:moveTo>
                  <a:pt x="220964" y="47061"/>
                </a:moveTo>
                <a:lnTo>
                  <a:pt x="220964" y="33528"/>
                </a:lnTo>
                <a:lnTo>
                  <a:pt x="216392" y="27432"/>
                </a:lnTo>
                <a:lnTo>
                  <a:pt x="204200" y="27432"/>
                </a:lnTo>
                <a:lnTo>
                  <a:pt x="199628" y="32004"/>
                </a:lnTo>
                <a:lnTo>
                  <a:pt x="217916" y="50276"/>
                </a:lnTo>
                <a:lnTo>
                  <a:pt x="220964" y="47061"/>
                </a:lnTo>
                <a:close/>
              </a:path>
              <a:path w="250189" h="254635">
                <a:moveTo>
                  <a:pt x="220964" y="207402"/>
                </a:moveTo>
                <a:lnTo>
                  <a:pt x="220964" y="47061"/>
                </a:lnTo>
                <a:lnTo>
                  <a:pt x="217916" y="50276"/>
                </a:lnTo>
                <a:lnTo>
                  <a:pt x="199628" y="32004"/>
                </a:lnTo>
                <a:lnTo>
                  <a:pt x="199628" y="44192"/>
                </a:lnTo>
                <a:lnTo>
                  <a:pt x="208772" y="53324"/>
                </a:lnTo>
                <a:lnTo>
                  <a:pt x="208772" y="213329"/>
                </a:lnTo>
                <a:lnTo>
                  <a:pt x="217916" y="204185"/>
                </a:lnTo>
                <a:lnTo>
                  <a:pt x="220964" y="207402"/>
                </a:lnTo>
                <a:close/>
              </a:path>
              <a:path w="250189" h="254635">
                <a:moveTo>
                  <a:pt x="245348" y="233141"/>
                </a:moveTo>
                <a:lnTo>
                  <a:pt x="217916" y="204185"/>
                </a:lnTo>
                <a:lnTo>
                  <a:pt x="199628" y="222473"/>
                </a:lnTo>
                <a:lnTo>
                  <a:pt x="202676" y="225521"/>
                </a:lnTo>
                <a:lnTo>
                  <a:pt x="216392" y="225521"/>
                </a:lnTo>
                <a:lnTo>
                  <a:pt x="220964" y="220949"/>
                </a:lnTo>
                <a:lnTo>
                  <a:pt x="220964" y="228569"/>
                </a:lnTo>
                <a:lnTo>
                  <a:pt x="236204" y="228569"/>
                </a:lnTo>
                <a:lnTo>
                  <a:pt x="236204" y="241523"/>
                </a:lnTo>
                <a:lnTo>
                  <a:pt x="245348" y="233141"/>
                </a:lnTo>
                <a:close/>
              </a:path>
              <a:path w="250189" h="254635">
                <a:moveTo>
                  <a:pt x="202676" y="225521"/>
                </a:moveTo>
                <a:lnTo>
                  <a:pt x="199628" y="222473"/>
                </a:lnTo>
                <a:lnTo>
                  <a:pt x="199628" y="225521"/>
                </a:lnTo>
                <a:lnTo>
                  <a:pt x="202676" y="225521"/>
                </a:lnTo>
                <a:close/>
              </a:path>
              <a:path w="250189" h="254635">
                <a:moveTo>
                  <a:pt x="220964" y="228569"/>
                </a:moveTo>
                <a:lnTo>
                  <a:pt x="220964" y="220949"/>
                </a:lnTo>
                <a:lnTo>
                  <a:pt x="216392" y="225521"/>
                </a:lnTo>
                <a:lnTo>
                  <a:pt x="202676" y="225521"/>
                </a:lnTo>
                <a:lnTo>
                  <a:pt x="205724" y="228569"/>
                </a:lnTo>
                <a:lnTo>
                  <a:pt x="220964" y="228569"/>
                </a:lnTo>
                <a:close/>
              </a:path>
              <a:path w="250189" h="254635">
                <a:moveTo>
                  <a:pt x="236204" y="30982"/>
                </a:moveTo>
                <a:lnTo>
                  <a:pt x="236204" y="25908"/>
                </a:lnTo>
                <a:lnTo>
                  <a:pt x="205724" y="25908"/>
                </a:lnTo>
                <a:lnTo>
                  <a:pt x="204200" y="27432"/>
                </a:lnTo>
                <a:lnTo>
                  <a:pt x="216392" y="27432"/>
                </a:lnTo>
                <a:lnTo>
                  <a:pt x="220964" y="33528"/>
                </a:lnTo>
                <a:lnTo>
                  <a:pt x="220964" y="47061"/>
                </a:lnTo>
                <a:lnTo>
                  <a:pt x="236204" y="30982"/>
                </a:lnTo>
                <a:close/>
              </a:path>
              <a:path w="250189" h="254635">
                <a:moveTo>
                  <a:pt x="245348" y="21336"/>
                </a:moveTo>
                <a:lnTo>
                  <a:pt x="227060" y="4572"/>
                </a:lnTo>
                <a:lnTo>
                  <a:pt x="205724" y="25908"/>
                </a:lnTo>
                <a:lnTo>
                  <a:pt x="224012" y="25908"/>
                </a:lnTo>
                <a:lnTo>
                  <a:pt x="224012" y="12192"/>
                </a:lnTo>
                <a:lnTo>
                  <a:pt x="236204" y="25908"/>
                </a:lnTo>
                <a:lnTo>
                  <a:pt x="236204" y="30982"/>
                </a:lnTo>
                <a:lnTo>
                  <a:pt x="245348" y="21336"/>
                </a:lnTo>
                <a:close/>
              </a:path>
              <a:path w="250189" h="254635">
                <a:moveTo>
                  <a:pt x="236204" y="228569"/>
                </a:moveTo>
                <a:lnTo>
                  <a:pt x="205724" y="228569"/>
                </a:lnTo>
                <a:lnTo>
                  <a:pt x="224012" y="246857"/>
                </a:lnTo>
                <a:lnTo>
                  <a:pt x="224012" y="240761"/>
                </a:lnTo>
                <a:lnTo>
                  <a:pt x="236204" y="228569"/>
                </a:lnTo>
                <a:close/>
              </a:path>
              <a:path w="250189" h="254635">
                <a:moveTo>
                  <a:pt x="236204" y="25908"/>
                </a:moveTo>
                <a:lnTo>
                  <a:pt x="224012" y="12192"/>
                </a:lnTo>
                <a:lnTo>
                  <a:pt x="224012" y="25908"/>
                </a:lnTo>
                <a:lnTo>
                  <a:pt x="236204" y="25908"/>
                </a:lnTo>
                <a:close/>
              </a:path>
              <a:path w="250189" h="254635">
                <a:moveTo>
                  <a:pt x="245348" y="233141"/>
                </a:moveTo>
                <a:lnTo>
                  <a:pt x="245348" y="21336"/>
                </a:lnTo>
                <a:lnTo>
                  <a:pt x="224012" y="43845"/>
                </a:lnTo>
                <a:lnTo>
                  <a:pt x="224012" y="210620"/>
                </a:lnTo>
                <a:lnTo>
                  <a:pt x="245348" y="233141"/>
                </a:lnTo>
                <a:close/>
              </a:path>
              <a:path w="250189" h="254635">
                <a:moveTo>
                  <a:pt x="236204" y="241523"/>
                </a:moveTo>
                <a:lnTo>
                  <a:pt x="236204" y="228569"/>
                </a:lnTo>
                <a:lnTo>
                  <a:pt x="224012" y="240761"/>
                </a:lnTo>
                <a:lnTo>
                  <a:pt x="224012" y="246857"/>
                </a:lnTo>
                <a:lnTo>
                  <a:pt x="227060" y="249905"/>
                </a:lnTo>
                <a:lnTo>
                  <a:pt x="236204" y="2415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60924" y="5911626"/>
            <a:ext cx="224012" cy="22856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248732" y="5899434"/>
            <a:ext cx="250190" cy="254635"/>
          </a:xfrm>
          <a:custGeom>
            <a:avLst/>
            <a:gdLst/>
            <a:ahLst/>
            <a:cxnLst/>
            <a:rect l="l" t="t" r="r" b="b"/>
            <a:pathLst>
              <a:path w="250189" h="254635">
                <a:moveTo>
                  <a:pt x="249920" y="248381"/>
                </a:moveTo>
                <a:lnTo>
                  <a:pt x="249920" y="6096"/>
                </a:lnTo>
                <a:lnTo>
                  <a:pt x="243824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81"/>
                </a:lnTo>
                <a:lnTo>
                  <a:pt x="4572" y="252953"/>
                </a:lnTo>
                <a:lnTo>
                  <a:pt x="4572" y="21336"/>
                </a:lnTo>
                <a:lnTo>
                  <a:pt x="21336" y="4572"/>
                </a:lnTo>
                <a:lnTo>
                  <a:pt x="43857" y="25908"/>
                </a:lnTo>
                <a:lnTo>
                  <a:pt x="205724" y="25908"/>
                </a:lnTo>
                <a:lnTo>
                  <a:pt x="227060" y="4572"/>
                </a:lnTo>
                <a:lnTo>
                  <a:pt x="245348" y="21336"/>
                </a:lnTo>
                <a:lnTo>
                  <a:pt x="245348" y="252953"/>
                </a:lnTo>
                <a:lnTo>
                  <a:pt x="249920" y="248381"/>
                </a:lnTo>
                <a:close/>
              </a:path>
              <a:path w="250189" h="254635">
                <a:moveTo>
                  <a:pt x="43857" y="25908"/>
                </a:moveTo>
                <a:lnTo>
                  <a:pt x="21336" y="4572"/>
                </a:lnTo>
                <a:lnTo>
                  <a:pt x="4572" y="21336"/>
                </a:lnTo>
                <a:lnTo>
                  <a:pt x="12192" y="29375"/>
                </a:lnTo>
                <a:lnTo>
                  <a:pt x="12192" y="25908"/>
                </a:lnTo>
                <a:lnTo>
                  <a:pt x="25908" y="12192"/>
                </a:lnTo>
                <a:lnTo>
                  <a:pt x="25908" y="25908"/>
                </a:lnTo>
                <a:lnTo>
                  <a:pt x="43857" y="25908"/>
                </a:lnTo>
                <a:close/>
              </a:path>
              <a:path w="250189" h="254635">
                <a:moveTo>
                  <a:pt x="25908" y="210620"/>
                </a:moveTo>
                <a:lnTo>
                  <a:pt x="25908" y="43845"/>
                </a:lnTo>
                <a:lnTo>
                  <a:pt x="4572" y="21336"/>
                </a:lnTo>
                <a:lnTo>
                  <a:pt x="4572" y="233141"/>
                </a:lnTo>
                <a:lnTo>
                  <a:pt x="25908" y="210620"/>
                </a:lnTo>
                <a:close/>
              </a:path>
              <a:path w="250189" h="254635">
                <a:moveTo>
                  <a:pt x="50292" y="222473"/>
                </a:moveTo>
                <a:lnTo>
                  <a:pt x="32004" y="204185"/>
                </a:lnTo>
                <a:lnTo>
                  <a:pt x="4572" y="233141"/>
                </a:lnTo>
                <a:lnTo>
                  <a:pt x="12192" y="240761"/>
                </a:lnTo>
                <a:lnTo>
                  <a:pt x="12192" y="228569"/>
                </a:lnTo>
                <a:lnTo>
                  <a:pt x="27432" y="228569"/>
                </a:lnTo>
                <a:lnTo>
                  <a:pt x="27432" y="220949"/>
                </a:lnTo>
                <a:lnTo>
                  <a:pt x="33528" y="225521"/>
                </a:lnTo>
                <a:lnTo>
                  <a:pt x="47074" y="225521"/>
                </a:lnTo>
                <a:lnTo>
                  <a:pt x="50292" y="222473"/>
                </a:lnTo>
                <a:close/>
              </a:path>
              <a:path w="250189" h="254635">
                <a:moveTo>
                  <a:pt x="245348" y="252953"/>
                </a:moveTo>
                <a:lnTo>
                  <a:pt x="245348" y="233141"/>
                </a:lnTo>
                <a:lnTo>
                  <a:pt x="227060" y="249905"/>
                </a:lnTo>
                <a:lnTo>
                  <a:pt x="205724" y="228569"/>
                </a:lnTo>
                <a:lnTo>
                  <a:pt x="43857" y="228569"/>
                </a:lnTo>
                <a:lnTo>
                  <a:pt x="21336" y="249905"/>
                </a:lnTo>
                <a:lnTo>
                  <a:pt x="4572" y="233141"/>
                </a:lnTo>
                <a:lnTo>
                  <a:pt x="4572" y="252953"/>
                </a:lnTo>
                <a:lnTo>
                  <a:pt x="6096" y="254477"/>
                </a:lnTo>
                <a:lnTo>
                  <a:pt x="243824" y="254477"/>
                </a:lnTo>
                <a:lnTo>
                  <a:pt x="245348" y="252953"/>
                </a:lnTo>
                <a:close/>
              </a:path>
              <a:path w="250189" h="254635">
                <a:moveTo>
                  <a:pt x="25908" y="25908"/>
                </a:moveTo>
                <a:lnTo>
                  <a:pt x="25908" y="12192"/>
                </a:lnTo>
                <a:lnTo>
                  <a:pt x="12192" y="25908"/>
                </a:lnTo>
                <a:lnTo>
                  <a:pt x="25908" y="25908"/>
                </a:lnTo>
                <a:close/>
              </a:path>
              <a:path w="250189" h="254635">
                <a:moveTo>
                  <a:pt x="45466" y="27432"/>
                </a:moveTo>
                <a:lnTo>
                  <a:pt x="43857" y="25908"/>
                </a:lnTo>
                <a:lnTo>
                  <a:pt x="12192" y="25908"/>
                </a:lnTo>
                <a:lnTo>
                  <a:pt x="12192" y="29375"/>
                </a:lnTo>
                <a:lnTo>
                  <a:pt x="27432" y="45453"/>
                </a:lnTo>
                <a:lnTo>
                  <a:pt x="27432" y="33528"/>
                </a:lnTo>
                <a:lnTo>
                  <a:pt x="33528" y="27432"/>
                </a:lnTo>
                <a:lnTo>
                  <a:pt x="45466" y="27432"/>
                </a:lnTo>
                <a:close/>
              </a:path>
              <a:path w="250189" h="254635">
                <a:moveTo>
                  <a:pt x="43857" y="228569"/>
                </a:moveTo>
                <a:lnTo>
                  <a:pt x="12192" y="228569"/>
                </a:lnTo>
                <a:lnTo>
                  <a:pt x="25908" y="240761"/>
                </a:lnTo>
                <a:lnTo>
                  <a:pt x="25908" y="245574"/>
                </a:lnTo>
                <a:lnTo>
                  <a:pt x="43857" y="228569"/>
                </a:lnTo>
                <a:close/>
              </a:path>
              <a:path w="250189" h="254635">
                <a:moveTo>
                  <a:pt x="25908" y="245574"/>
                </a:moveTo>
                <a:lnTo>
                  <a:pt x="25908" y="240761"/>
                </a:lnTo>
                <a:lnTo>
                  <a:pt x="12192" y="228569"/>
                </a:lnTo>
                <a:lnTo>
                  <a:pt x="12192" y="240761"/>
                </a:lnTo>
                <a:lnTo>
                  <a:pt x="21336" y="249905"/>
                </a:lnTo>
                <a:lnTo>
                  <a:pt x="25908" y="245574"/>
                </a:lnTo>
                <a:close/>
              </a:path>
              <a:path w="250189" h="254635">
                <a:moveTo>
                  <a:pt x="50292" y="32004"/>
                </a:moveTo>
                <a:lnTo>
                  <a:pt x="45466" y="27432"/>
                </a:lnTo>
                <a:lnTo>
                  <a:pt x="33528" y="27432"/>
                </a:lnTo>
                <a:lnTo>
                  <a:pt x="27432" y="33528"/>
                </a:lnTo>
                <a:lnTo>
                  <a:pt x="27432" y="45453"/>
                </a:lnTo>
                <a:lnTo>
                  <a:pt x="32004" y="50276"/>
                </a:lnTo>
                <a:lnTo>
                  <a:pt x="50292" y="32004"/>
                </a:lnTo>
                <a:close/>
              </a:path>
              <a:path w="250189" h="254635">
                <a:moveTo>
                  <a:pt x="50292" y="44192"/>
                </a:moveTo>
                <a:lnTo>
                  <a:pt x="50292" y="32004"/>
                </a:lnTo>
                <a:lnTo>
                  <a:pt x="32004" y="50276"/>
                </a:lnTo>
                <a:lnTo>
                  <a:pt x="27432" y="45453"/>
                </a:lnTo>
                <a:lnTo>
                  <a:pt x="27432" y="209011"/>
                </a:lnTo>
                <a:lnTo>
                  <a:pt x="32004" y="204185"/>
                </a:lnTo>
                <a:lnTo>
                  <a:pt x="41148" y="213329"/>
                </a:lnTo>
                <a:lnTo>
                  <a:pt x="41148" y="53324"/>
                </a:lnTo>
                <a:lnTo>
                  <a:pt x="50292" y="44192"/>
                </a:lnTo>
                <a:close/>
              </a:path>
              <a:path w="250189" h="254635">
                <a:moveTo>
                  <a:pt x="47074" y="225521"/>
                </a:moveTo>
                <a:lnTo>
                  <a:pt x="33528" y="225521"/>
                </a:lnTo>
                <a:lnTo>
                  <a:pt x="27432" y="220949"/>
                </a:lnTo>
                <a:lnTo>
                  <a:pt x="27432" y="228569"/>
                </a:lnTo>
                <a:lnTo>
                  <a:pt x="43857" y="228569"/>
                </a:lnTo>
                <a:lnTo>
                  <a:pt x="47074" y="225521"/>
                </a:lnTo>
                <a:close/>
              </a:path>
              <a:path w="250189" h="254635">
                <a:moveTo>
                  <a:pt x="53340" y="53324"/>
                </a:moveTo>
                <a:lnTo>
                  <a:pt x="53340" y="41148"/>
                </a:lnTo>
                <a:lnTo>
                  <a:pt x="41148" y="53324"/>
                </a:lnTo>
                <a:lnTo>
                  <a:pt x="53340" y="53324"/>
                </a:lnTo>
                <a:close/>
              </a:path>
              <a:path w="250189" h="254635">
                <a:moveTo>
                  <a:pt x="53340" y="201137"/>
                </a:moveTo>
                <a:lnTo>
                  <a:pt x="53340" y="53324"/>
                </a:lnTo>
                <a:lnTo>
                  <a:pt x="41148" y="53324"/>
                </a:lnTo>
                <a:lnTo>
                  <a:pt x="41148" y="201137"/>
                </a:lnTo>
                <a:lnTo>
                  <a:pt x="53340" y="201137"/>
                </a:lnTo>
                <a:close/>
              </a:path>
              <a:path w="250189" h="254635">
                <a:moveTo>
                  <a:pt x="208772" y="201137"/>
                </a:moveTo>
                <a:lnTo>
                  <a:pt x="41148" y="201137"/>
                </a:lnTo>
                <a:lnTo>
                  <a:pt x="53340" y="213329"/>
                </a:lnTo>
                <a:lnTo>
                  <a:pt x="53340" y="225521"/>
                </a:lnTo>
                <a:lnTo>
                  <a:pt x="196580" y="225521"/>
                </a:lnTo>
                <a:lnTo>
                  <a:pt x="196580" y="213329"/>
                </a:lnTo>
                <a:lnTo>
                  <a:pt x="208772" y="201137"/>
                </a:lnTo>
                <a:close/>
              </a:path>
              <a:path w="250189" h="254635">
                <a:moveTo>
                  <a:pt x="53340" y="225521"/>
                </a:moveTo>
                <a:lnTo>
                  <a:pt x="53340" y="213329"/>
                </a:lnTo>
                <a:lnTo>
                  <a:pt x="41148" y="201137"/>
                </a:lnTo>
                <a:lnTo>
                  <a:pt x="41148" y="213329"/>
                </a:lnTo>
                <a:lnTo>
                  <a:pt x="50292" y="222473"/>
                </a:lnTo>
                <a:lnTo>
                  <a:pt x="50292" y="225521"/>
                </a:lnTo>
                <a:lnTo>
                  <a:pt x="53340" y="225521"/>
                </a:lnTo>
                <a:close/>
              </a:path>
              <a:path w="250189" h="254635">
                <a:moveTo>
                  <a:pt x="204200" y="27432"/>
                </a:moveTo>
                <a:lnTo>
                  <a:pt x="45466" y="27432"/>
                </a:lnTo>
                <a:lnTo>
                  <a:pt x="50292" y="32004"/>
                </a:lnTo>
                <a:lnTo>
                  <a:pt x="50292" y="44192"/>
                </a:lnTo>
                <a:lnTo>
                  <a:pt x="53340" y="41148"/>
                </a:lnTo>
                <a:lnTo>
                  <a:pt x="53340" y="53324"/>
                </a:lnTo>
                <a:lnTo>
                  <a:pt x="196580" y="53324"/>
                </a:lnTo>
                <a:lnTo>
                  <a:pt x="196580" y="41148"/>
                </a:lnTo>
                <a:lnTo>
                  <a:pt x="199628" y="44192"/>
                </a:lnTo>
                <a:lnTo>
                  <a:pt x="199628" y="32004"/>
                </a:lnTo>
                <a:lnTo>
                  <a:pt x="204200" y="27432"/>
                </a:lnTo>
                <a:close/>
              </a:path>
              <a:path w="250189" h="254635">
                <a:moveTo>
                  <a:pt x="50292" y="225521"/>
                </a:moveTo>
                <a:lnTo>
                  <a:pt x="50292" y="222473"/>
                </a:lnTo>
                <a:lnTo>
                  <a:pt x="47074" y="225521"/>
                </a:lnTo>
                <a:lnTo>
                  <a:pt x="50292" y="225521"/>
                </a:lnTo>
                <a:close/>
              </a:path>
              <a:path w="250189" h="254635">
                <a:moveTo>
                  <a:pt x="208772" y="53324"/>
                </a:moveTo>
                <a:lnTo>
                  <a:pt x="196580" y="41148"/>
                </a:lnTo>
                <a:lnTo>
                  <a:pt x="196580" y="53324"/>
                </a:lnTo>
                <a:lnTo>
                  <a:pt x="208772" y="53324"/>
                </a:lnTo>
                <a:close/>
              </a:path>
              <a:path w="250189" h="254635">
                <a:moveTo>
                  <a:pt x="208772" y="201137"/>
                </a:moveTo>
                <a:lnTo>
                  <a:pt x="208772" y="53324"/>
                </a:lnTo>
                <a:lnTo>
                  <a:pt x="196580" y="53324"/>
                </a:lnTo>
                <a:lnTo>
                  <a:pt x="196580" y="201137"/>
                </a:lnTo>
                <a:lnTo>
                  <a:pt x="208772" y="201137"/>
                </a:lnTo>
                <a:close/>
              </a:path>
              <a:path w="250189" h="254635">
                <a:moveTo>
                  <a:pt x="208772" y="213329"/>
                </a:moveTo>
                <a:lnTo>
                  <a:pt x="208772" y="201137"/>
                </a:lnTo>
                <a:lnTo>
                  <a:pt x="196580" y="213329"/>
                </a:lnTo>
                <a:lnTo>
                  <a:pt x="196580" y="225521"/>
                </a:lnTo>
                <a:lnTo>
                  <a:pt x="199628" y="225521"/>
                </a:lnTo>
                <a:lnTo>
                  <a:pt x="199628" y="222473"/>
                </a:lnTo>
                <a:lnTo>
                  <a:pt x="208772" y="213329"/>
                </a:lnTo>
                <a:close/>
              </a:path>
              <a:path w="250189" h="254635">
                <a:moveTo>
                  <a:pt x="220964" y="47061"/>
                </a:moveTo>
                <a:lnTo>
                  <a:pt x="220964" y="33528"/>
                </a:lnTo>
                <a:lnTo>
                  <a:pt x="216392" y="27432"/>
                </a:lnTo>
                <a:lnTo>
                  <a:pt x="204200" y="27432"/>
                </a:lnTo>
                <a:lnTo>
                  <a:pt x="199628" y="32004"/>
                </a:lnTo>
                <a:lnTo>
                  <a:pt x="217916" y="50276"/>
                </a:lnTo>
                <a:lnTo>
                  <a:pt x="220964" y="47061"/>
                </a:lnTo>
                <a:close/>
              </a:path>
              <a:path w="250189" h="254635">
                <a:moveTo>
                  <a:pt x="220964" y="207402"/>
                </a:moveTo>
                <a:lnTo>
                  <a:pt x="220964" y="47061"/>
                </a:lnTo>
                <a:lnTo>
                  <a:pt x="217916" y="50276"/>
                </a:lnTo>
                <a:lnTo>
                  <a:pt x="199628" y="32004"/>
                </a:lnTo>
                <a:lnTo>
                  <a:pt x="199628" y="44192"/>
                </a:lnTo>
                <a:lnTo>
                  <a:pt x="208772" y="53324"/>
                </a:lnTo>
                <a:lnTo>
                  <a:pt x="208772" y="213329"/>
                </a:lnTo>
                <a:lnTo>
                  <a:pt x="217916" y="204185"/>
                </a:lnTo>
                <a:lnTo>
                  <a:pt x="220964" y="207402"/>
                </a:lnTo>
                <a:close/>
              </a:path>
              <a:path w="250189" h="254635">
                <a:moveTo>
                  <a:pt x="245348" y="233141"/>
                </a:moveTo>
                <a:lnTo>
                  <a:pt x="217916" y="204185"/>
                </a:lnTo>
                <a:lnTo>
                  <a:pt x="199628" y="222473"/>
                </a:lnTo>
                <a:lnTo>
                  <a:pt x="202676" y="225521"/>
                </a:lnTo>
                <a:lnTo>
                  <a:pt x="216392" y="225521"/>
                </a:lnTo>
                <a:lnTo>
                  <a:pt x="220964" y="220949"/>
                </a:lnTo>
                <a:lnTo>
                  <a:pt x="220964" y="228569"/>
                </a:lnTo>
                <a:lnTo>
                  <a:pt x="236204" y="228569"/>
                </a:lnTo>
                <a:lnTo>
                  <a:pt x="236204" y="241523"/>
                </a:lnTo>
                <a:lnTo>
                  <a:pt x="245348" y="233141"/>
                </a:lnTo>
                <a:close/>
              </a:path>
              <a:path w="250189" h="254635">
                <a:moveTo>
                  <a:pt x="202676" y="225521"/>
                </a:moveTo>
                <a:lnTo>
                  <a:pt x="199628" y="222473"/>
                </a:lnTo>
                <a:lnTo>
                  <a:pt x="199628" y="225521"/>
                </a:lnTo>
                <a:lnTo>
                  <a:pt x="202676" y="225521"/>
                </a:lnTo>
                <a:close/>
              </a:path>
              <a:path w="250189" h="254635">
                <a:moveTo>
                  <a:pt x="220964" y="228569"/>
                </a:moveTo>
                <a:lnTo>
                  <a:pt x="220964" y="220949"/>
                </a:lnTo>
                <a:lnTo>
                  <a:pt x="216392" y="225521"/>
                </a:lnTo>
                <a:lnTo>
                  <a:pt x="202676" y="225521"/>
                </a:lnTo>
                <a:lnTo>
                  <a:pt x="205724" y="228569"/>
                </a:lnTo>
                <a:lnTo>
                  <a:pt x="220964" y="228569"/>
                </a:lnTo>
                <a:close/>
              </a:path>
              <a:path w="250189" h="254635">
                <a:moveTo>
                  <a:pt x="236204" y="30982"/>
                </a:moveTo>
                <a:lnTo>
                  <a:pt x="236204" y="25908"/>
                </a:lnTo>
                <a:lnTo>
                  <a:pt x="205724" y="25908"/>
                </a:lnTo>
                <a:lnTo>
                  <a:pt x="204200" y="27432"/>
                </a:lnTo>
                <a:lnTo>
                  <a:pt x="216392" y="27432"/>
                </a:lnTo>
                <a:lnTo>
                  <a:pt x="220964" y="33528"/>
                </a:lnTo>
                <a:lnTo>
                  <a:pt x="220964" y="47061"/>
                </a:lnTo>
                <a:lnTo>
                  <a:pt x="236204" y="30982"/>
                </a:lnTo>
                <a:close/>
              </a:path>
              <a:path w="250189" h="254635">
                <a:moveTo>
                  <a:pt x="245348" y="21336"/>
                </a:moveTo>
                <a:lnTo>
                  <a:pt x="227060" y="4572"/>
                </a:lnTo>
                <a:lnTo>
                  <a:pt x="205724" y="25908"/>
                </a:lnTo>
                <a:lnTo>
                  <a:pt x="224012" y="25908"/>
                </a:lnTo>
                <a:lnTo>
                  <a:pt x="224012" y="12192"/>
                </a:lnTo>
                <a:lnTo>
                  <a:pt x="236204" y="25908"/>
                </a:lnTo>
                <a:lnTo>
                  <a:pt x="236204" y="30982"/>
                </a:lnTo>
                <a:lnTo>
                  <a:pt x="245348" y="21336"/>
                </a:lnTo>
                <a:close/>
              </a:path>
              <a:path w="250189" h="254635">
                <a:moveTo>
                  <a:pt x="236204" y="228569"/>
                </a:moveTo>
                <a:lnTo>
                  <a:pt x="205724" y="228569"/>
                </a:lnTo>
                <a:lnTo>
                  <a:pt x="224012" y="246857"/>
                </a:lnTo>
                <a:lnTo>
                  <a:pt x="224012" y="240761"/>
                </a:lnTo>
                <a:lnTo>
                  <a:pt x="236204" y="228569"/>
                </a:lnTo>
                <a:close/>
              </a:path>
              <a:path w="250189" h="254635">
                <a:moveTo>
                  <a:pt x="236204" y="25908"/>
                </a:moveTo>
                <a:lnTo>
                  <a:pt x="224012" y="12192"/>
                </a:lnTo>
                <a:lnTo>
                  <a:pt x="224012" y="25908"/>
                </a:lnTo>
                <a:lnTo>
                  <a:pt x="236204" y="25908"/>
                </a:lnTo>
                <a:close/>
              </a:path>
              <a:path w="250189" h="254635">
                <a:moveTo>
                  <a:pt x="245348" y="233141"/>
                </a:moveTo>
                <a:lnTo>
                  <a:pt x="245348" y="21336"/>
                </a:lnTo>
                <a:lnTo>
                  <a:pt x="224012" y="43845"/>
                </a:lnTo>
                <a:lnTo>
                  <a:pt x="224012" y="210620"/>
                </a:lnTo>
                <a:lnTo>
                  <a:pt x="245348" y="233141"/>
                </a:lnTo>
                <a:close/>
              </a:path>
              <a:path w="250189" h="254635">
                <a:moveTo>
                  <a:pt x="236204" y="241523"/>
                </a:moveTo>
                <a:lnTo>
                  <a:pt x="236204" y="228569"/>
                </a:lnTo>
                <a:lnTo>
                  <a:pt x="224012" y="240761"/>
                </a:lnTo>
                <a:lnTo>
                  <a:pt x="224012" y="246857"/>
                </a:lnTo>
                <a:lnTo>
                  <a:pt x="227060" y="249905"/>
                </a:lnTo>
                <a:lnTo>
                  <a:pt x="236204" y="2415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423132" y="6403833"/>
            <a:ext cx="249920" cy="25296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288356" y="6422120"/>
            <a:ext cx="224012" cy="22858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276164" y="6408404"/>
            <a:ext cx="250190" cy="254635"/>
          </a:xfrm>
          <a:custGeom>
            <a:avLst/>
            <a:gdLst/>
            <a:ahLst/>
            <a:cxnLst/>
            <a:rect l="l" t="t" r="r" b="b"/>
            <a:pathLst>
              <a:path w="250189" h="254634">
                <a:moveTo>
                  <a:pt x="249920" y="248396"/>
                </a:moveTo>
                <a:lnTo>
                  <a:pt x="249920" y="6096"/>
                </a:lnTo>
                <a:lnTo>
                  <a:pt x="243824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96"/>
                </a:lnTo>
                <a:lnTo>
                  <a:pt x="3048" y="251444"/>
                </a:lnTo>
                <a:lnTo>
                  <a:pt x="3048" y="22860"/>
                </a:lnTo>
                <a:lnTo>
                  <a:pt x="21336" y="4572"/>
                </a:lnTo>
                <a:lnTo>
                  <a:pt x="43857" y="25908"/>
                </a:lnTo>
                <a:lnTo>
                  <a:pt x="205724" y="25908"/>
                </a:lnTo>
                <a:lnTo>
                  <a:pt x="227060" y="4572"/>
                </a:lnTo>
                <a:lnTo>
                  <a:pt x="245348" y="22860"/>
                </a:lnTo>
                <a:lnTo>
                  <a:pt x="245348" y="252968"/>
                </a:lnTo>
                <a:lnTo>
                  <a:pt x="249920" y="248396"/>
                </a:lnTo>
                <a:close/>
              </a:path>
              <a:path w="250189" h="254634">
                <a:moveTo>
                  <a:pt x="43857" y="25908"/>
                </a:moveTo>
                <a:lnTo>
                  <a:pt x="21336" y="4572"/>
                </a:lnTo>
                <a:lnTo>
                  <a:pt x="3048" y="22860"/>
                </a:lnTo>
                <a:lnTo>
                  <a:pt x="12192" y="31517"/>
                </a:lnTo>
                <a:lnTo>
                  <a:pt x="12192" y="25908"/>
                </a:lnTo>
                <a:lnTo>
                  <a:pt x="25908" y="13716"/>
                </a:lnTo>
                <a:lnTo>
                  <a:pt x="25908" y="25908"/>
                </a:lnTo>
                <a:lnTo>
                  <a:pt x="43857" y="25908"/>
                </a:lnTo>
                <a:close/>
              </a:path>
              <a:path w="250189" h="254634">
                <a:moveTo>
                  <a:pt x="25908" y="210296"/>
                </a:moveTo>
                <a:lnTo>
                  <a:pt x="25908" y="44504"/>
                </a:lnTo>
                <a:lnTo>
                  <a:pt x="3048" y="22860"/>
                </a:lnTo>
                <a:lnTo>
                  <a:pt x="3048" y="233156"/>
                </a:lnTo>
                <a:lnTo>
                  <a:pt x="25908" y="210296"/>
                </a:lnTo>
                <a:close/>
              </a:path>
              <a:path w="250189" h="254634">
                <a:moveTo>
                  <a:pt x="50292" y="222488"/>
                </a:moveTo>
                <a:lnTo>
                  <a:pt x="32004" y="204200"/>
                </a:lnTo>
                <a:lnTo>
                  <a:pt x="3048" y="233156"/>
                </a:lnTo>
                <a:lnTo>
                  <a:pt x="12192" y="242300"/>
                </a:lnTo>
                <a:lnTo>
                  <a:pt x="12192" y="228584"/>
                </a:lnTo>
                <a:lnTo>
                  <a:pt x="27432" y="228584"/>
                </a:lnTo>
                <a:lnTo>
                  <a:pt x="27432" y="220964"/>
                </a:lnTo>
                <a:lnTo>
                  <a:pt x="33528" y="227060"/>
                </a:lnTo>
                <a:lnTo>
                  <a:pt x="45720" y="227060"/>
                </a:lnTo>
                <a:lnTo>
                  <a:pt x="50292" y="222488"/>
                </a:lnTo>
                <a:close/>
              </a:path>
              <a:path w="250189" h="254634">
                <a:moveTo>
                  <a:pt x="245348" y="252968"/>
                </a:moveTo>
                <a:lnTo>
                  <a:pt x="245348" y="233156"/>
                </a:lnTo>
                <a:lnTo>
                  <a:pt x="227060" y="251444"/>
                </a:lnTo>
                <a:lnTo>
                  <a:pt x="205403" y="228584"/>
                </a:lnTo>
                <a:lnTo>
                  <a:pt x="44196" y="228584"/>
                </a:lnTo>
                <a:lnTo>
                  <a:pt x="21336" y="251444"/>
                </a:lnTo>
                <a:lnTo>
                  <a:pt x="3048" y="233156"/>
                </a:lnTo>
                <a:lnTo>
                  <a:pt x="3048" y="251444"/>
                </a:lnTo>
                <a:lnTo>
                  <a:pt x="6096" y="254492"/>
                </a:lnTo>
                <a:lnTo>
                  <a:pt x="243824" y="254492"/>
                </a:lnTo>
                <a:lnTo>
                  <a:pt x="245348" y="252968"/>
                </a:lnTo>
                <a:close/>
              </a:path>
              <a:path w="250189" h="254634">
                <a:moveTo>
                  <a:pt x="25908" y="25908"/>
                </a:moveTo>
                <a:lnTo>
                  <a:pt x="25908" y="13716"/>
                </a:lnTo>
                <a:lnTo>
                  <a:pt x="12192" y="25908"/>
                </a:lnTo>
                <a:lnTo>
                  <a:pt x="25908" y="25908"/>
                </a:lnTo>
                <a:close/>
              </a:path>
              <a:path w="250189" h="254634">
                <a:moveTo>
                  <a:pt x="47074" y="28956"/>
                </a:moveTo>
                <a:lnTo>
                  <a:pt x="43857" y="25908"/>
                </a:lnTo>
                <a:lnTo>
                  <a:pt x="12192" y="25908"/>
                </a:lnTo>
                <a:lnTo>
                  <a:pt x="12192" y="31517"/>
                </a:lnTo>
                <a:lnTo>
                  <a:pt x="27432" y="45947"/>
                </a:lnTo>
                <a:lnTo>
                  <a:pt x="27432" y="33528"/>
                </a:lnTo>
                <a:lnTo>
                  <a:pt x="33528" y="28956"/>
                </a:lnTo>
                <a:lnTo>
                  <a:pt x="47074" y="28956"/>
                </a:lnTo>
                <a:close/>
              </a:path>
              <a:path w="250189" h="254634">
                <a:moveTo>
                  <a:pt x="44196" y="228584"/>
                </a:moveTo>
                <a:lnTo>
                  <a:pt x="12192" y="228584"/>
                </a:lnTo>
                <a:lnTo>
                  <a:pt x="25908" y="242300"/>
                </a:lnTo>
                <a:lnTo>
                  <a:pt x="25908" y="246872"/>
                </a:lnTo>
                <a:lnTo>
                  <a:pt x="44196" y="228584"/>
                </a:lnTo>
                <a:close/>
              </a:path>
              <a:path w="250189" h="254634">
                <a:moveTo>
                  <a:pt x="25908" y="246872"/>
                </a:moveTo>
                <a:lnTo>
                  <a:pt x="25908" y="242300"/>
                </a:lnTo>
                <a:lnTo>
                  <a:pt x="12192" y="228584"/>
                </a:lnTo>
                <a:lnTo>
                  <a:pt x="12192" y="242300"/>
                </a:lnTo>
                <a:lnTo>
                  <a:pt x="21336" y="251444"/>
                </a:lnTo>
                <a:lnTo>
                  <a:pt x="25908" y="246872"/>
                </a:lnTo>
                <a:close/>
              </a:path>
              <a:path w="250189" h="254634">
                <a:moveTo>
                  <a:pt x="50292" y="32004"/>
                </a:moveTo>
                <a:lnTo>
                  <a:pt x="47074" y="28956"/>
                </a:lnTo>
                <a:lnTo>
                  <a:pt x="33528" y="28956"/>
                </a:lnTo>
                <a:lnTo>
                  <a:pt x="27432" y="33528"/>
                </a:lnTo>
                <a:lnTo>
                  <a:pt x="27432" y="45947"/>
                </a:lnTo>
                <a:lnTo>
                  <a:pt x="32004" y="50276"/>
                </a:lnTo>
                <a:lnTo>
                  <a:pt x="50292" y="32004"/>
                </a:lnTo>
                <a:close/>
              </a:path>
              <a:path w="250189" h="254634">
                <a:moveTo>
                  <a:pt x="50292" y="44192"/>
                </a:moveTo>
                <a:lnTo>
                  <a:pt x="50292" y="32004"/>
                </a:lnTo>
                <a:lnTo>
                  <a:pt x="32004" y="50276"/>
                </a:lnTo>
                <a:lnTo>
                  <a:pt x="27432" y="45947"/>
                </a:lnTo>
                <a:lnTo>
                  <a:pt x="27432" y="208772"/>
                </a:lnTo>
                <a:lnTo>
                  <a:pt x="32004" y="204200"/>
                </a:lnTo>
                <a:lnTo>
                  <a:pt x="41148" y="213344"/>
                </a:lnTo>
                <a:lnTo>
                  <a:pt x="41148" y="53324"/>
                </a:lnTo>
                <a:lnTo>
                  <a:pt x="50292" y="44192"/>
                </a:lnTo>
                <a:close/>
              </a:path>
              <a:path w="250189" h="254634">
                <a:moveTo>
                  <a:pt x="45720" y="227060"/>
                </a:moveTo>
                <a:lnTo>
                  <a:pt x="33528" y="227060"/>
                </a:lnTo>
                <a:lnTo>
                  <a:pt x="27432" y="220964"/>
                </a:lnTo>
                <a:lnTo>
                  <a:pt x="27432" y="228584"/>
                </a:lnTo>
                <a:lnTo>
                  <a:pt x="44196" y="228584"/>
                </a:lnTo>
                <a:lnTo>
                  <a:pt x="45720" y="227060"/>
                </a:lnTo>
                <a:close/>
              </a:path>
              <a:path w="250189" h="254634">
                <a:moveTo>
                  <a:pt x="53340" y="53324"/>
                </a:moveTo>
                <a:lnTo>
                  <a:pt x="53340" y="41148"/>
                </a:lnTo>
                <a:lnTo>
                  <a:pt x="41148" y="53324"/>
                </a:lnTo>
                <a:lnTo>
                  <a:pt x="53340" y="53324"/>
                </a:lnTo>
                <a:close/>
              </a:path>
              <a:path w="250189" h="254634">
                <a:moveTo>
                  <a:pt x="53340" y="201152"/>
                </a:moveTo>
                <a:lnTo>
                  <a:pt x="53340" y="53324"/>
                </a:lnTo>
                <a:lnTo>
                  <a:pt x="41148" y="53324"/>
                </a:lnTo>
                <a:lnTo>
                  <a:pt x="41148" y="201152"/>
                </a:lnTo>
                <a:lnTo>
                  <a:pt x="53340" y="201152"/>
                </a:lnTo>
                <a:close/>
              </a:path>
              <a:path w="250189" h="254634">
                <a:moveTo>
                  <a:pt x="208772" y="201152"/>
                </a:moveTo>
                <a:lnTo>
                  <a:pt x="41148" y="201152"/>
                </a:lnTo>
                <a:lnTo>
                  <a:pt x="53340" y="213344"/>
                </a:lnTo>
                <a:lnTo>
                  <a:pt x="53340" y="227060"/>
                </a:lnTo>
                <a:lnTo>
                  <a:pt x="196580" y="227060"/>
                </a:lnTo>
                <a:lnTo>
                  <a:pt x="196580" y="213344"/>
                </a:lnTo>
                <a:lnTo>
                  <a:pt x="208772" y="201152"/>
                </a:lnTo>
                <a:close/>
              </a:path>
              <a:path w="250189" h="254634">
                <a:moveTo>
                  <a:pt x="53340" y="227060"/>
                </a:moveTo>
                <a:lnTo>
                  <a:pt x="53340" y="213344"/>
                </a:lnTo>
                <a:lnTo>
                  <a:pt x="41148" y="201152"/>
                </a:lnTo>
                <a:lnTo>
                  <a:pt x="41148" y="213344"/>
                </a:lnTo>
                <a:lnTo>
                  <a:pt x="50292" y="222488"/>
                </a:lnTo>
                <a:lnTo>
                  <a:pt x="50292" y="227060"/>
                </a:lnTo>
                <a:lnTo>
                  <a:pt x="53340" y="227060"/>
                </a:lnTo>
                <a:close/>
              </a:path>
              <a:path w="250189" h="254634">
                <a:moveTo>
                  <a:pt x="50292" y="227060"/>
                </a:moveTo>
                <a:lnTo>
                  <a:pt x="50292" y="222488"/>
                </a:lnTo>
                <a:lnTo>
                  <a:pt x="45720" y="227060"/>
                </a:lnTo>
                <a:lnTo>
                  <a:pt x="50292" y="227060"/>
                </a:lnTo>
                <a:close/>
              </a:path>
              <a:path w="250189" h="254634">
                <a:moveTo>
                  <a:pt x="202676" y="28956"/>
                </a:moveTo>
                <a:lnTo>
                  <a:pt x="47074" y="28956"/>
                </a:lnTo>
                <a:lnTo>
                  <a:pt x="50292" y="32004"/>
                </a:lnTo>
                <a:lnTo>
                  <a:pt x="50292" y="44192"/>
                </a:lnTo>
                <a:lnTo>
                  <a:pt x="53340" y="41148"/>
                </a:lnTo>
                <a:lnTo>
                  <a:pt x="53340" y="53324"/>
                </a:lnTo>
                <a:lnTo>
                  <a:pt x="196580" y="53324"/>
                </a:lnTo>
                <a:lnTo>
                  <a:pt x="196580" y="41148"/>
                </a:lnTo>
                <a:lnTo>
                  <a:pt x="199628" y="44192"/>
                </a:lnTo>
                <a:lnTo>
                  <a:pt x="199628" y="32004"/>
                </a:lnTo>
                <a:lnTo>
                  <a:pt x="202676" y="28956"/>
                </a:lnTo>
                <a:close/>
              </a:path>
              <a:path w="250189" h="254634">
                <a:moveTo>
                  <a:pt x="208772" y="53324"/>
                </a:moveTo>
                <a:lnTo>
                  <a:pt x="196580" y="41148"/>
                </a:lnTo>
                <a:lnTo>
                  <a:pt x="196580" y="53324"/>
                </a:lnTo>
                <a:lnTo>
                  <a:pt x="208772" y="53324"/>
                </a:lnTo>
                <a:close/>
              </a:path>
              <a:path w="250189" h="254634">
                <a:moveTo>
                  <a:pt x="208772" y="201152"/>
                </a:moveTo>
                <a:lnTo>
                  <a:pt x="208772" y="53324"/>
                </a:lnTo>
                <a:lnTo>
                  <a:pt x="196580" y="53324"/>
                </a:lnTo>
                <a:lnTo>
                  <a:pt x="196580" y="201152"/>
                </a:lnTo>
                <a:lnTo>
                  <a:pt x="208772" y="201152"/>
                </a:lnTo>
                <a:close/>
              </a:path>
              <a:path w="250189" h="254634">
                <a:moveTo>
                  <a:pt x="208772" y="213344"/>
                </a:moveTo>
                <a:lnTo>
                  <a:pt x="208772" y="201152"/>
                </a:lnTo>
                <a:lnTo>
                  <a:pt x="196580" y="213344"/>
                </a:lnTo>
                <a:lnTo>
                  <a:pt x="196580" y="227060"/>
                </a:lnTo>
                <a:lnTo>
                  <a:pt x="199628" y="227060"/>
                </a:lnTo>
                <a:lnTo>
                  <a:pt x="199628" y="222488"/>
                </a:lnTo>
                <a:lnTo>
                  <a:pt x="208772" y="213344"/>
                </a:lnTo>
                <a:close/>
              </a:path>
              <a:path w="250189" h="254634">
                <a:moveTo>
                  <a:pt x="220964" y="47230"/>
                </a:moveTo>
                <a:lnTo>
                  <a:pt x="220964" y="33528"/>
                </a:lnTo>
                <a:lnTo>
                  <a:pt x="214868" y="28956"/>
                </a:lnTo>
                <a:lnTo>
                  <a:pt x="202676" y="28956"/>
                </a:lnTo>
                <a:lnTo>
                  <a:pt x="199628" y="32004"/>
                </a:lnTo>
                <a:lnTo>
                  <a:pt x="217916" y="50276"/>
                </a:lnTo>
                <a:lnTo>
                  <a:pt x="220964" y="47230"/>
                </a:lnTo>
                <a:close/>
              </a:path>
              <a:path w="250189" h="254634">
                <a:moveTo>
                  <a:pt x="220964" y="207418"/>
                </a:moveTo>
                <a:lnTo>
                  <a:pt x="220964" y="47230"/>
                </a:lnTo>
                <a:lnTo>
                  <a:pt x="217916" y="50276"/>
                </a:lnTo>
                <a:lnTo>
                  <a:pt x="199628" y="32004"/>
                </a:lnTo>
                <a:lnTo>
                  <a:pt x="199628" y="44192"/>
                </a:lnTo>
                <a:lnTo>
                  <a:pt x="208772" y="53324"/>
                </a:lnTo>
                <a:lnTo>
                  <a:pt x="208772" y="213344"/>
                </a:lnTo>
                <a:lnTo>
                  <a:pt x="217916" y="204200"/>
                </a:lnTo>
                <a:lnTo>
                  <a:pt x="220964" y="207418"/>
                </a:lnTo>
                <a:close/>
              </a:path>
              <a:path w="250189" h="254634">
                <a:moveTo>
                  <a:pt x="245348" y="233156"/>
                </a:moveTo>
                <a:lnTo>
                  <a:pt x="217916" y="204200"/>
                </a:lnTo>
                <a:lnTo>
                  <a:pt x="199628" y="222488"/>
                </a:lnTo>
                <a:lnTo>
                  <a:pt x="203960" y="227060"/>
                </a:lnTo>
                <a:lnTo>
                  <a:pt x="214868" y="227060"/>
                </a:lnTo>
                <a:lnTo>
                  <a:pt x="220964" y="220964"/>
                </a:lnTo>
                <a:lnTo>
                  <a:pt x="220964" y="228584"/>
                </a:lnTo>
                <a:lnTo>
                  <a:pt x="236204" y="228584"/>
                </a:lnTo>
                <a:lnTo>
                  <a:pt x="236204" y="242300"/>
                </a:lnTo>
                <a:lnTo>
                  <a:pt x="245348" y="233156"/>
                </a:lnTo>
                <a:close/>
              </a:path>
              <a:path w="250189" h="254634">
                <a:moveTo>
                  <a:pt x="203960" y="227060"/>
                </a:moveTo>
                <a:lnTo>
                  <a:pt x="199628" y="222488"/>
                </a:lnTo>
                <a:lnTo>
                  <a:pt x="199628" y="227060"/>
                </a:lnTo>
                <a:lnTo>
                  <a:pt x="203960" y="227060"/>
                </a:lnTo>
                <a:close/>
              </a:path>
              <a:path w="250189" h="254634">
                <a:moveTo>
                  <a:pt x="236204" y="31998"/>
                </a:moveTo>
                <a:lnTo>
                  <a:pt x="236204" y="25908"/>
                </a:lnTo>
                <a:lnTo>
                  <a:pt x="205724" y="25908"/>
                </a:lnTo>
                <a:lnTo>
                  <a:pt x="202676" y="28956"/>
                </a:lnTo>
                <a:lnTo>
                  <a:pt x="214868" y="28956"/>
                </a:lnTo>
                <a:lnTo>
                  <a:pt x="220964" y="33528"/>
                </a:lnTo>
                <a:lnTo>
                  <a:pt x="220964" y="47230"/>
                </a:lnTo>
                <a:lnTo>
                  <a:pt x="236204" y="31998"/>
                </a:lnTo>
                <a:close/>
              </a:path>
              <a:path w="250189" h="254634">
                <a:moveTo>
                  <a:pt x="220964" y="228584"/>
                </a:moveTo>
                <a:lnTo>
                  <a:pt x="220964" y="220964"/>
                </a:lnTo>
                <a:lnTo>
                  <a:pt x="214868" y="227060"/>
                </a:lnTo>
                <a:lnTo>
                  <a:pt x="203960" y="227060"/>
                </a:lnTo>
                <a:lnTo>
                  <a:pt x="205403" y="228584"/>
                </a:lnTo>
                <a:lnTo>
                  <a:pt x="220964" y="228584"/>
                </a:lnTo>
                <a:close/>
              </a:path>
              <a:path w="250189" h="254634">
                <a:moveTo>
                  <a:pt x="236204" y="228584"/>
                </a:moveTo>
                <a:lnTo>
                  <a:pt x="205403" y="228584"/>
                </a:lnTo>
                <a:lnTo>
                  <a:pt x="224012" y="248227"/>
                </a:lnTo>
                <a:lnTo>
                  <a:pt x="224012" y="242300"/>
                </a:lnTo>
                <a:lnTo>
                  <a:pt x="236204" y="228584"/>
                </a:lnTo>
                <a:close/>
              </a:path>
              <a:path w="250189" h="254634">
                <a:moveTo>
                  <a:pt x="245348" y="22860"/>
                </a:moveTo>
                <a:lnTo>
                  <a:pt x="227060" y="4572"/>
                </a:lnTo>
                <a:lnTo>
                  <a:pt x="205724" y="25908"/>
                </a:lnTo>
                <a:lnTo>
                  <a:pt x="224012" y="25908"/>
                </a:lnTo>
                <a:lnTo>
                  <a:pt x="224012" y="13716"/>
                </a:lnTo>
                <a:lnTo>
                  <a:pt x="236204" y="25908"/>
                </a:lnTo>
                <a:lnTo>
                  <a:pt x="236204" y="31998"/>
                </a:lnTo>
                <a:lnTo>
                  <a:pt x="245348" y="22860"/>
                </a:lnTo>
                <a:close/>
              </a:path>
              <a:path w="250189" h="254634">
                <a:moveTo>
                  <a:pt x="236204" y="25908"/>
                </a:moveTo>
                <a:lnTo>
                  <a:pt x="224012" y="13716"/>
                </a:lnTo>
                <a:lnTo>
                  <a:pt x="224012" y="25908"/>
                </a:lnTo>
                <a:lnTo>
                  <a:pt x="236204" y="25908"/>
                </a:lnTo>
                <a:close/>
              </a:path>
              <a:path w="250189" h="254634">
                <a:moveTo>
                  <a:pt x="245348" y="233156"/>
                </a:moveTo>
                <a:lnTo>
                  <a:pt x="245348" y="22860"/>
                </a:lnTo>
                <a:lnTo>
                  <a:pt x="224012" y="44184"/>
                </a:lnTo>
                <a:lnTo>
                  <a:pt x="224012" y="210635"/>
                </a:lnTo>
                <a:lnTo>
                  <a:pt x="245348" y="233156"/>
                </a:lnTo>
                <a:close/>
              </a:path>
              <a:path w="250189" h="254634">
                <a:moveTo>
                  <a:pt x="236204" y="242300"/>
                </a:moveTo>
                <a:lnTo>
                  <a:pt x="236204" y="228584"/>
                </a:lnTo>
                <a:lnTo>
                  <a:pt x="224012" y="242300"/>
                </a:lnTo>
                <a:lnTo>
                  <a:pt x="224012" y="248227"/>
                </a:lnTo>
                <a:lnTo>
                  <a:pt x="227060" y="251444"/>
                </a:lnTo>
                <a:lnTo>
                  <a:pt x="236204" y="242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458184" y="7016435"/>
            <a:ext cx="224012" cy="22856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445992" y="7004243"/>
            <a:ext cx="248920" cy="254635"/>
          </a:xfrm>
          <a:custGeom>
            <a:avLst/>
            <a:gdLst/>
            <a:ahLst/>
            <a:cxnLst/>
            <a:rect l="l" t="t" r="r" b="b"/>
            <a:pathLst>
              <a:path w="248920" h="254634">
                <a:moveTo>
                  <a:pt x="248396" y="248381"/>
                </a:moveTo>
                <a:lnTo>
                  <a:pt x="248396" y="6096"/>
                </a:lnTo>
                <a:lnTo>
                  <a:pt x="242300" y="0"/>
                </a:lnTo>
                <a:lnTo>
                  <a:pt x="4572" y="0"/>
                </a:lnTo>
                <a:lnTo>
                  <a:pt x="0" y="6096"/>
                </a:lnTo>
                <a:lnTo>
                  <a:pt x="0" y="248381"/>
                </a:lnTo>
                <a:lnTo>
                  <a:pt x="3048" y="252445"/>
                </a:lnTo>
                <a:lnTo>
                  <a:pt x="3048" y="21320"/>
                </a:lnTo>
                <a:lnTo>
                  <a:pt x="21336" y="4572"/>
                </a:lnTo>
                <a:lnTo>
                  <a:pt x="42668" y="25892"/>
                </a:lnTo>
                <a:lnTo>
                  <a:pt x="205728" y="25892"/>
                </a:lnTo>
                <a:lnTo>
                  <a:pt x="227060" y="4572"/>
                </a:lnTo>
                <a:lnTo>
                  <a:pt x="245348" y="21320"/>
                </a:lnTo>
                <a:lnTo>
                  <a:pt x="245348" y="251429"/>
                </a:lnTo>
                <a:lnTo>
                  <a:pt x="248396" y="248381"/>
                </a:lnTo>
                <a:close/>
              </a:path>
              <a:path w="248920" h="254634">
                <a:moveTo>
                  <a:pt x="42668" y="25892"/>
                </a:moveTo>
                <a:lnTo>
                  <a:pt x="21336" y="4572"/>
                </a:lnTo>
                <a:lnTo>
                  <a:pt x="3048" y="21320"/>
                </a:lnTo>
                <a:lnTo>
                  <a:pt x="12192" y="30972"/>
                </a:lnTo>
                <a:lnTo>
                  <a:pt x="12192" y="25892"/>
                </a:lnTo>
                <a:lnTo>
                  <a:pt x="24384" y="12192"/>
                </a:lnTo>
                <a:lnTo>
                  <a:pt x="24384" y="25892"/>
                </a:lnTo>
                <a:lnTo>
                  <a:pt x="42668" y="25892"/>
                </a:lnTo>
                <a:close/>
              </a:path>
              <a:path w="248920" h="254634">
                <a:moveTo>
                  <a:pt x="24384" y="210632"/>
                </a:moveTo>
                <a:lnTo>
                  <a:pt x="24384" y="43842"/>
                </a:lnTo>
                <a:lnTo>
                  <a:pt x="3048" y="21320"/>
                </a:lnTo>
                <a:lnTo>
                  <a:pt x="3048" y="233141"/>
                </a:lnTo>
                <a:lnTo>
                  <a:pt x="24384" y="210632"/>
                </a:lnTo>
                <a:close/>
              </a:path>
              <a:path w="248920" h="254634">
                <a:moveTo>
                  <a:pt x="48768" y="222488"/>
                </a:moveTo>
                <a:lnTo>
                  <a:pt x="30480" y="204200"/>
                </a:lnTo>
                <a:lnTo>
                  <a:pt x="3048" y="233141"/>
                </a:lnTo>
                <a:lnTo>
                  <a:pt x="12192" y="241523"/>
                </a:lnTo>
                <a:lnTo>
                  <a:pt x="12192" y="228584"/>
                </a:lnTo>
                <a:lnTo>
                  <a:pt x="27432" y="228584"/>
                </a:lnTo>
                <a:lnTo>
                  <a:pt x="27432" y="220964"/>
                </a:lnTo>
                <a:lnTo>
                  <a:pt x="33528" y="225536"/>
                </a:lnTo>
                <a:lnTo>
                  <a:pt x="45718" y="225536"/>
                </a:lnTo>
                <a:lnTo>
                  <a:pt x="48768" y="222488"/>
                </a:lnTo>
                <a:close/>
              </a:path>
              <a:path w="248920" h="254634">
                <a:moveTo>
                  <a:pt x="245348" y="251429"/>
                </a:moveTo>
                <a:lnTo>
                  <a:pt x="245348" y="233141"/>
                </a:lnTo>
                <a:lnTo>
                  <a:pt x="227060" y="249905"/>
                </a:lnTo>
                <a:lnTo>
                  <a:pt x="205728" y="228584"/>
                </a:lnTo>
                <a:lnTo>
                  <a:pt x="42668" y="228584"/>
                </a:lnTo>
                <a:lnTo>
                  <a:pt x="21336" y="249905"/>
                </a:lnTo>
                <a:lnTo>
                  <a:pt x="3048" y="233141"/>
                </a:lnTo>
                <a:lnTo>
                  <a:pt x="3048" y="252445"/>
                </a:lnTo>
                <a:lnTo>
                  <a:pt x="4572" y="254477"/>
                </a:lnTo>
                <a:lnTo>
                  <a:pt x="242300" y="254477"/>
                </a:lnTo>
                <a:lnTo>
                  <a:pt x="245348" y="251429"/>
                </a:lnTo>
                <a:close/>
              </a:path>
              <a:path w="248920" h="254634">
                <a:moveTo>
                  <a:pt x="24384" y="25892"/>
                </a:moveTo>
                <a:lnTo>
                  <a:pt x="24384" y="12192"/>
                </a:lnTo>
                <a:lnTo>
                  <a:pt x="12192" y="25892"/>
                </a:lnTo>
                <a:lnTo>
                  <a:pt x="24384" y="25892"/>
                </a:lnTo>
                <a:close/>
              </a:path>
              <a:path w="248920" h="254634">
                <a:moveTo>
                  <a:pt x="44193" y="27416"/>
                </a:moveTo>
                <a:lnTo>
                  <a:pt x="42668" y="25892"/>
                </a:lnTo>
                <a:lnTo>
                  <a:pt x="12192" y="25892"/>
                </a:lnTo>
                <a:lnTo>
                  <a:pt x="12192" y="30972"/>
                </a:lnTo>
                <a:lnTo>
                  <a:pt x="27432" y="47059"/>
                </a:lnTo>
                <a:lnTo>
                  <a:pt x="27432" y="33512"/>
                </a:lnTo>
                <a:lnTo>
                  <a:pt x="33528" y="27416"/>
                </a:lnTo>
                <a:lnTo>
                  <a:pt x="44193" y="27416"/>
                </a:lnTo>
                <a:close/>
              </a:path>
              <a:path w="248920" h="254634">
                <a:moveTo>
                  <a:pt x="42668" y="228584"/>
                </a:moveTo>
                <a:lnTo>
                  <a:pt x="12192" y="228584"/>
                </a:lnTo>
                <a:lnTo>
                  <a:pt x="24384" y="240761"/>
                </a:lnTo>
                <a:lnTo>
                  <a:pt x="24384" y="246859"/>
                </a:lnTo>
                <a:lnTo>
                  <a:pt x="42668" y="228584"/>
                </a:lnTo>
                <a:close/>
              </a:path>
              <a:path w="248920" h="254634">
                <a:moveTo>
                  <a:pt x="24384" y="246859"/>
                </a:moveTo>
                <a:lnTo>
                  <a:pt x="24384" y="240761"/>
                </a:lnTo>
                <a:lnTo>
                  <a:pt x="12192" y="228584"/>
                </a:lnTo>
                <a:lnTo>
                  <a:pt x="12192" y="241523"/>
                </a:lnTo>
                <a:lnTo>
                  <a:pt x="21336" y="249905"/>
                </a:lnTo>
                <a:lnTo>
                  <a:pt x="24384" y="246859"/>
                </a:lnTo>
                <a:close/>
              </a:path>
              <a:path w="248920" h="254634">
                <a:moveTo>
                  <a:pt x="48768" y="31988"/>
                </a:moveTo>
                <a:lnTo>
                  <a:pt x="44193" y="27416"/>
                </a:lnTo>
                <a:lnTo>
                  <a:pt x="33528" y="27416"/>
                </a:lnTo>
                <a:lnTo>
                  <a:pt x="27432" y="33512"/>
                </a:lnTo>
                <a:lnTo>
                  <a:pt x="27432" y="47059"/>
                </a:lnTo>
                <a:lnTo>
                  <a:pt x="30480" y="50276"/>
                </a:lnTo>
                <a:lnTo>
                  <a:pt x="48768" y="31988"/>
                </a:lnTo>
                <a:close/>
              </a:path>
              <a:path w="248920" h="254634">
                <a:moveTo>
                  <a:pt x="48768" y="45196"/>
                </a:moveTo>
                <a:lnTo>
                  <a:pt x="48768" y="31988"/>
                </a:lnTo>
                <a:lnTo>
                  <a:pt x="30480" y="50276"/>
                </a:lnTo>
                <a:lnTo>
                  <a:pt x="27432" y="47059"/>
                </a:lnTo>
                <a:lnTo>
                  <a:pt x="27432" y="207416"/>
                </a:lnTo>
                <a:lnTo>
                  <a:pt x="30480" y="204200"/>
                </a:lnTo>
                <a:lnTo>
                  <a:pt x="39624" y="213344"/>
                </a:lnTo>
                <a:lnTo>
                  <a:pt x="39624" y="53324"/>
                </a:lnTo>
                <a:lnTo>
                  <a:pt x="48768" y="45196"/>
                </a:lnTo>
                <a:close/>
              </a:path>
              <a:path w="248920" h="254634">
                <a:moveTo>
                  <a:pt x="45718" y="225536"/>
                </a:moveTo>
                <a:lnTo>
                  <a:pt x="33528" y="225536"/>
                </a:lnTo>
                <a:lnTo>
                  <a:pt x="27432" y="220964"/>
                </a:lnTo>
                <a:lnTo>
                  <a:pt x="27432" y="228584"/>
                </a:lnTo>
                <a:lnTo>
                  <a:pt x="42668" y="228584"/>
                </a:lnTo>
                <a:lnTo>
                  <a:pt x="45718" y="225536"/>
                </a:lnTo>
                <a:close/>
              </a:path>
              <a:path w="248920" h="254634">
                <a:moveTo>
                  <a:pt x="53340" y="53324"/>
                </a:moveTo>
                <a:lnTo>
                  <a:pt x="53340" y="41132"/>
                </a:lnTo>
                <a:lnTo>
                  <a:pt x="39624" y="53324"/>
                </a:lnTo>
                <a:lnTo>
                  <a:pt x="53340" y="53324"/>
                </a:lnTo>
                <a:close/>
              </a:path>
              <a:path w="248920" h="254634">
                <a:moveTo>
                  <a:pt x="53340" y="201152"/>
                </a:moveTo>
                <a:lnTo>
                  <a:pt x="53340" y="53324"/>
                </a:lnTo>
                <a:lnTo>
                  <a:pt x="39624" y="53324"/>
                </a:lnTo>
                <a:lnTo>
                  <a:pt x="39624" y="201152"/>
                </a:lnTo>
                <a:lnTo>
                  <a:pt x="53340" y="201152"/>
                </a:lnTo>
                <a:close/>
              </a:path>
              <a:path w="248920" h="254634">
                <a:moveTo>
                  <a:pt x="207248" y="201152"/>
                </a:moveTo>
                <a:lnTo>
                  <a:pt x="39624" y="201152"/>
                </a:lnTo>
                <a:lnTo>
                  <a:pt x="53340" y="213344"/>
                </a:lnTo>
                <a:lnTo>
                  <a:pt x="53340" y="225536"/>
                </a:lnTo>
                <a:lnTo>
                  <a:pt x="195056" y="225536"/>
                </a:lnTo>
                <a:lnTo>
                  <a:pt x="195056" y="213344"/>
                </a:lnTo>
                <a:lnTo>
                  <a:pt x="207248" y="201152"/>
                </a:lnTo>
                <a:close/>
              </a:path>
              <a:path w="248920" h="254634">
                <a:moveTo>
                  <a:pt x="53340" y="225536"/>
                </a:moveTo>
                <a:lnTo>
                  <a:pt x="53340" y="213344"/>
                </a:lnTo>
                <a:lnTo>
                  <a:pt x="39624" y="201152"/>
                </a:lnTo>
                <a:lnTo>
                  <a:pt x="39624" y="213344"/>
                </a:lnTo>
                <a:lnTo>
                  <a:pt x="48768" y="222488"/>
                </a:lnTo>
                <a:lnTo>
                  <a:pt x="48768" y="225536"/>
                </a:lnTo>
                <a:lnTo>
                  <a:pt x="53340" y="225536"/>
                </a:lnTo>
                <a:close/>
              </a:path>
              <a:path w="248920" h="254634">
                <a:moveTo>
                  <a:pt x="204203" y="27416"/>
                </a:moveTo>
                <a:lnTo>
                  <a:pt x="44193" y="27416"/>
                </a:lnTo>
                <a:lnTo>
                  <a:pt x="48768" y="31988"/>
                </a:lnTo>
                <a:lnTo>
                  <a:pt x="48768" y="45196"/>
                </a:lnTo>
                <a:lnTo>
                  <a:pt x="53340" y="41132"/>
                </a:lnTo>
                <a:lnTo>
                  <a:pt x="53340" y="53324"/>
                </a:lnTo>
                <a:lnTo>
                  <a:pt x="195056" y="53324"/>
                </a:lnTo>
                <a:lnTo>
                  <a:pt x="195056" y="41132"/>
                </a:lnTo>
                <a:lnTo>
                  <a:pt x="199628" y="45704"/>
                </a:lnTo>
                <a:lnTo>
                  <a:pt x="199628" y="31988"/>
                </a:lnTo>
                <a:lnTo>
                  <a:pt x="204203" y="27416"/>
                </a:lnTo>
                <a:close/>
              </a:path>
              <a:path w="248920" h="254634">
                <a:moveTo>
                  <a:pt x="48768" y="225536"/>
                </a:moveTo>
                <a:lnTo>
                  <a:pt x="48768" y="222488"/>
                </a:lnTo>
                <a:lnTo>
                  <a:pt x="45718" y="225536"/>
                </a:lnTo>
                <a:lnTo>
                  <a:pt x="48768" y="225536"/>
                </a:lnTo>
                <a:close/>
              </a:path>
              <a:path w="248920" h="254634">
                <a:moveTo>
                  <a:pt x="207248" y="53324"/>
                </a:moveTo>
                <a:lnTo>
                  <a:pt x="195056" y="41132"/>
                </a:lnTo>
                <a:lnTo>
                  <a:pt x="195056" y="53324"/>
                </a:lnTo>
                <a:lnTo>
                  <a:pt x="207248" y="53324"/>
                </a:lnTo>
                <a:close/>
              </a:path>
              <a:path w="248920" h="254634">
                <a:moveTo>
                  <a:pt x="207248" y="201152"/>
                </a:moveTo>
                <a:lnTo>
                  <a:pt x="207248" y="53324"/>
                </a:lnTo>
                <a:lnTo>
                  <a:pt x="195056" y="53324"/>
                </a:lnTo>
                <a:lnTo>
                  <a:pt x="195056" y="201152"/>
                </a:lnTo>
                <a:lnTo>
                  <a:pt x="207248" y="201152"/>
                </a:lnTo>
                <a:close/>
              </a:path>
              <a:path w="248920" h="254634">
                <a:moveTo>
                  <a:pt x="207248" y="214176"/>
                </a:moveTo>
                <a:lnTo>
                  <a:pt x="207248" y="201152"/>
                </a:lnTo>
                <a:lnTo>
                  <a:pt x="195056" y="213344"/>
                </a:lnTo>
                <a:lnTo>
                  <a:pt x="195056" y="225536"/>
                </a:lnTo>
                <a:lnTo>
                  <a:pt x="199628" y="225536"/>
                </a:lnTo>
                <a:lnTo>
                  <a:pt x="199628" y="222488"/>
                </a:lnTo>
                <a:lnTo>
                  <a:pt x="207248" y="214176"/>
                </a:lnTo>
                <a:close/>
              </a:path>
              <a:path w="248920" h="254634">
                <a:moveTo>
                  <a:pt x="220964" y="45704"/>
                </a:moveTo>
                <a:lnTo>
                  <a:pt x="220964" y="33512"/>
                </a:lnTo>
                <a:lnTo>
                  <a:pt x="214868" y="27416"/>
                </a:lnTo>
                <a:lnTo>
                  <a:pt x="204203" y="27416"/>
                </a:lnTo>
                <a:lnTo>
                  <a:pt x="199628" y="31988"/>
                </a:lnTo>
                <a:lnTo>
                  <a:pt x="216392" y="50276"/>
                </a:lnTo>
                <a:lnTo>
                  <a:pt x="220964" y="45704"/>
                </a:lnTo>
                <a:close/>
              </a:path>
              <a:path w="248920" h="254634">
                <a:moveTo>
                  <a:pt x="220964" y="208770"/>
                </a:moveTo>
                <a:lnTo>
                  <a:pt x="220964" y="45704"/>
                </a:lnTo>
                <a:lnTo>
                  <a:pt x="216392" y="50276"/>
                </a:lnTo>
                <a:lnTo>
                  <a:pt x="199628" y="31988"/>
                </a:lnTo>
                <a:lnTo>
                  <a:pt x="199628" y="45704"/>
                </a:lnTo>
                <a:lnTo>
                  <a:pt x="207248" y="53324"/>
                </a:lnTo>
                <a:lnTo>
                  <a:pt x="207248" y="214176"/>
                </a:lnTo>
                <a:lnTo>
                  <a:pt x="216392" y="204200"/>
                </a:lnTo>
                <a:lnTo>
                  <a:pt x="220964" y="208770"/>
                </a:lnTo>
                <a:close/>
              </a:path>
              <a:path w="248920" h="254634">
                <a:moveTo>
                  <a:pt x="245348" y="233141"/>
                </a:moveTo>
                <a:lnTo>
                  <a:pt x="216392" y="204200"/>
                </a:lnTo>
                <a:lnTo>
                  <a:pt x="199628" y="222488"/>
                </a:lnTo>
                <a:lnTo>
                  <a:pt x="202678" y="225536"/>
                </a:lnTo>
                <a:lnTo>
                  <a:pt x="214868" y="225536"/>
                </a:lnTo>
                <a:lnTo>
                  <a:pt x="220964" y="220964"/>
                </a:lnTo>
                <a:lnTo>
                  <a:pt x="220964" y="228584"/>
                </a:lnTo>
                <a:lnTo>
                  <a:pt x="236204" y="228584"/>
                </a:lnTo>
                <a:lnTo>
                  <a:pt x="236204" y="241523"/>
                </a:lnTo>
                <a:lnTo>
                  <a:pt x="245348" y="233141"/>
                </a:lnTo>
                <a:close/>
              </a:path>
              <a:path w="248920" h="254634">
                <a:moveTo>
                  <a:pt x="202678" y="225536"/>
                </a:moveTo>
                <a:lnTo>
                  <a:pt x="199628" y="222488"/>
                </a:lnTo>
                <a:lnTo>
                  <a:pt x="199628" y="225536"/>
                </a:lnTo>
                <a:lnTo>
                  <a:pt x="202678" y="225536"/>
                </a:lnTo>
                <a:close/>
              </a:path>
              <a:path w="248920" h="254634">
                <a:moveTo>
                  <a:pt x="220964" y="228584"/>
                </a:moveTo>
                <a:lnTo>
                  <a:pt x="220964" y="220964"/>
                </a:lnTo>
                <a:lnTo>
                  <a:pt x="214868" y="225536"/>
                </a:lnTo>
                <a:lnTo>
                  <a:pt x="202678" y="225536"/>
                </a:lnTo>
                <a:lnTo>
                  <a:pt x="205728" y="228584"/>
                </a:lnTo>
                <a:lnTo>
                  <a:pt x="220964" y="228584"/>
                </a:lnTo>
                <a:close/>
              </a:path>
              <a:path w="248920" h="254634">
                <a:moveTo>
                  <a:pt x="236204" y="30464"/>
                </a:moveTo>
                <a:lnTo>
                  <a:pt x="236204" y="25892"/>
                </a:lnTo>
                <a:lnTo>
                  <a:pt x="205728" y="25892"/>
                </a:lnTo>
                <a:lnTo>
                  <a:pt x="204203" y="27416"/>
                </a:lnTo>
                <a:lnTo>
                  <a:pt x="214868" y="27416"/>
                </a:lnTo>
                <a:lnTo>
                  <a:pt x="220964" y="33512"/>
                </a:lnTo>
                <a:lnTo>
                  <a:pt x="220964" y="45704"/>
                </a:lnTo>
                <a:lnTo>
                  <a:pt x="236204" y="30464"/>
                </a:lnTo>
                <a:close/>
              </a:path>
              <a:path w="248920" h="254634">
                <a:moveTo>
                  <a:pt x="245348" y="21320"/>
                </a:moveTo>
                <a:lnTo>
                  <a:pt x="227060" y="4572"/>
                </a:lnTo>
                <a:lnTo>
                  <a:pt x="205728" y="25892"/>
                </a:lnTo>
                <a:lnTo>
                  <a:pt x="222488" y="25892"/>
                </a:lnTo>
                <a:lnTo>
                  <a:pt x="222488" y="12192"/>
                </a:lnTo>
                <a:lnTo>
                  <a:pt x="236204" y="25892"/>
                </a:lnTo>
                <a:lnTo>
                  <a:pt x="236204" y="30464"/>
                </a:lnTo>
                <a:lnTo>
                  <a:pt x="245348" y="21320"/>
                </a:lnTo>
                <a:close/>
              </a:path>
              <a:path w="248920" h="254634">
                <a:moveTo>
                  <a:pt x="236204" y="228584"/>
                </a:moveTo>
                <a:lnTo>
                  <a:pt x="205728" y="228584"/>
                </a:lnTo>
                <a:lnTo>
                  <a:pt x="222488" y="245336"/>
                </a:lnTo>
                <a:lnTo>
                  <a:pt x="222488" y="240761"/>
                </a:lnTo>
                <a:lnTo>
                  <a:pt x="236204" y="228584"/>
                </a:lnTo>
                <a:close/>
              </a:path>
              <a:path w="248920" h="254634">
                <a:moveTo>
                  <a:pt x="236204" y="25892"/>
                </a:moveTo>
                <a:lnTo>
                  <a:pt x="222488" y="12192"/>
                </a:lnTo>
                <a:lnTo>
                  <a:pt x="222488" y="25892"/>
                </a:lnTo>
                <a:lnTo>
                  <a:pt x="236204" y="25892"/>
                </a:lnTo>
                <a:close/>
              </a:path>
              <a:path w="248920" h="254634">
                <a:moveTo>
                  <a:pt x="245348" y="233141"/>
                </a:moveTo>
                <a:lnTo>
                  <a:pt x="245348" y="21320"/>
                </a:lnTo>
                <a:lnTo>
                  <a:pt x="222488" y="44180"/>
                </a:lnTo>
                <a:lnTo>
                  <a:pt x="222488" y="210293"/>
                </a:lnTo>
                <a:lnTo>
                  <a:pt x="245348" y="233141"/>
                </a:lnTo>
                <a:close/>
              </a:path>
              <a:path w="248920" h="254634">
                <a:moveTo>
                  <a:pt x="236204" y="241523"/>
                </a:moveTo>
                <a:lnTo>
                  <a:pt x="236204" y="228584"/>
                </a:lnTo>
                <a:lnTo>
                  <a:pt x="222488" y="240761"/>
                </a:lnTo>
                <a:lnTo>
                  <a:pt x="222488" y="245336"/>
                </a:lnTo>
                <a:lnTo>
                  <a:pt x="227060" y="249905"/>
                </a:lnTo>
                <a:lnTo>
                  <a:pt x="236204" y="2415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288356" y="7024040"/>
            <a:ext cx="224012" cy="22858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276164" y="7010339"/>
            <a:ext cx="250190" cy="254635"/>
          </a:xfrm>
          <a:custGeom>
            <a:avLst/>
            <a:gdLst/>
            <a:ahLst/>
            <a:cxnLst/>
            <a:rect l="l" t="t" r="r" b="b"/>
            <a:pathLst>
              <a:path w="250189" h="254634">
                <a:moveTo>
                  <a:pt x="249920" y="248381"/>
                </a:moveTo>
                <a:lnTo>
                  <a:pt x="249920" y="6096"/>
                </a:lnTo>
                <a:lnTo>
                  <a:pt x="243824" y="0"/>
                </a:lnTo>
                <a:lnTo>
                  <a:pt x="6096" y="0"/>
                </a:lnTo>
                <a:lnTo>
                  <a:pt x="0" y="6096"/>
                </a:lnTo>
                <a:lnTo>
                  <a:pt x="0" y="248381"/>
                </a:lnTo>
                <a:lnTo>
                  <a:pt x="3048" y="251429"/>
                </a:lnTo>
                <a:lnTo>
                  <a:pt x="3048" y="22844"/>
                </a:lnTo>
                <a:lnTo>
                  <a:pt x="21336" y="4572"/>
                </a:lnTo>
                <a:lnTo>
                  <a:pt x="43853" y="25892"/>
                </a:lnTo>
                <a:lnTo>
                  <a:pt x="205728" y="25892"/>
                </a:lnTo>
                <a:lnTo>
                  <a:pt x="227060" y="4572"/>
                </a:lnTo>
                <a:lnTo>
                  <a:pt x="245348" y="22844"/>
                </a:lnTo>
                <a:lnTo>
                  <a:pt x="245348" y="252953"/>
                </a:lnTo>
                <a:lnTo>
                  <a:pt x="249920" y="248381"/>
                </a:lnTo>
                <a:close/>
              </a:path>
              <a:path w="250189" h="254634">
                <a:moveTo>
                  <a:pt x="43853" y="25892"/>
                </a:moveTo>
                <a:lnTo>
                  <a:pt x="21336" y="4572"/>
                </a:lnTo>
                <a:lnTo>
                  <a:pt x="3048" y="22844"/>
                </a:lnTo>
                <a:lnTo>
                  <a:pt x="12192" y="31507"/>
                </a:lnTo>
                <a:lnTo>
                  <a:pt x="12192" y="25892"/>
                </a:lnTo>
                <a:lnTo>
                  <a:pt x="25908" y="13700"/>
                </a:lnTo>
                <a:lnTo>
                  <a:pt x="25908" y="25892"/>
                </a:lnTo>
                <a:lnTo>
                  <a:pt x="43853" y="25892"/>
                </a:lnTo>
                <a:close/>
              </a:path>
              <a:path w="250189" h="254634">
                <a:moveTo>
                  <a:pt x="25908" y="210293"/>
                </a:moveTo>
                <a:lnTo>
                  <a:pt x="25908" y="44501"/>
                </a:lnTo>
                <a:lnTo>
                  <a:pt x="3048" y="22844"/>
                </a:lnTo>
                <a:lnTo>
                  <a:pt x="3048" y="233141"/>
                </a:lnTo>
                <a:lnTo>
                  <a:pt x="25908" y="210293"/>
                </a:lnTo>
                <a:close/>
              </a:path>
              <a:path w="250189" h="254634">
                <a:moveTo>
                  <a:pt x="50292" y="222488"/>
                </a:moveTo>
                <a:lnTo>
                  <a:pt x="32004" y="204200"/>
                </a:lnTo>
                <a:lnTo>
                  <a:pt x="3048" y="233141"/>
                </a:lnTo>
                <a:lnTo>
                  <a:pt x="12192" y="242285"/>
                </a:lnTo>
                <a:lnTo>
                  <a:pt x="12192" y="228569"/>
                </a:lnTo>
                <a:lnTo>
                  <a:pt x="27432" y="228569"/>
                </a:lnTo>
                <a:lnTo>
                  <a:pt x="27432" y="220964"/>
                </a:lnTo>
                <a:lnTo>
                  <a:pt x="33528" y="227045"/>
                </a:lnTo>
                <a:lnTo>
                  <a:pt x="45732" y="227045"/>
                </a:lnTo>
                <a:lnTo>
                  <a:pt x="50292" y="222488"/>
                </a:lnTo>
                <a:close/>
              </a:path>
              <a:path w="250189" h="254634">
                <a:moveTo>
                  <a:pt x="245348" y="252953"/>
                </a:moveTo>
                <a:lnTo>
                  <a:pt x="245348" y="233141"/>
                </a:lnTo>
                <a:lnTo>
                  <a:pt x="227060" y="251429"/>
                </a:lnTo>
                <a:lnTo>
                  <a:pt x="205392" y="228569"/>
                </a:lnTo>
                <a:lnTo>
                  <a:pt x="44208" y="228569"/>
                </a:lnTo>
                <a:lnTo>
                  <a:pt x="21336" y="251429"/>
                </a:lnTo>
                <a:lnTo>
                  <a:pt x="3048" y="233141"/>
                </a:lnTo>
                <a:lnTo>
                  <a:pt x="3048" y="251429"/>
                </a:lnTo>
                <a:lnTo>
                  <a:pt x="6096" y="254477"/>
                </a:lnTo>
                <a:lnTo>
                  <a:pt x="243824" y="254477"/>
                </a:lnTo>
                <a:lnTo>
                  <a:pt x="245348" y="252953"/>
                </a:lnTo>
                <a:close/>
              </a:path>
              <a:path w="250189" h="254634">
                <a:moveTo>
                  <a:pt x="25908" y="25892"/>
                </a:moveTo>
                <a:lnTo>
                  <a:pt x="25908" y="13700"/>
                </a:lnTo>
                <a:lnTo>
                  <a:pt x="12192" y="25892"/>
                </a:lnTo>
                <a:lnTo>
                  <a:pt x="25908" y="25892"/>
                </a:lnTo>
                <a:close/>
              </a:path>
              <a:path w="250189" h="254634">
                <a:moveTo>
                  <a:pt x="47072" y="28940"/>
                </a:moveTo>
                <a:lnTo>
                  <a:pt x="43853" y="25892"/>
                </a:lnTo>
                <a:lnTo>
                  <a:pt x="12192" y="25892"/>
                </a:lnTo>
                <a:lnTo>
                  <a:pt x="12192" y="31507"/>
                </a:lnTo>
                <a:lnTo>
                  <a:pt x="27432" y="45945"/>
                </a:lnTo>
                <a:lnTo>
                  <a:pt x="27432" y="33512"/>
                </a:lnTo>
                <a:lnTo>
                  <a:pt x="33528" y="28940"/>
                </a:lnTo>
                <a:lnTo>
                  <a:pt x="47072" y="28940"/>
                </a:lnTo>
                <a:close/>
              </a:path>
              <a:path w="250189" h="254634">
                <a:moveTo>
                  <a:pt x="44208" y="228569"/>
                </a:moveTo>
                <a:lnTo>
                  <a:pt x="12192" y="228569"/>
                </a:lnTo>
                <a:lnTo>
                  <a:pt x="25908" y="242285"/>
                </a:lnTo>
                <a:lnTo>
                  <a:pt x="25908" y="246859"/>
                </a:lnTo>
                <a:lnTo>
                  <a:pt x="44208" y="228569"/>
                </a:lnTo>
                <a:close/>
              </a:path>
              <a:path w="250189" h="254634">
                <a:moveTo>
                  <a:pt x="25908" y="246859"/>
                </a:moveTo>
                <a:lnTo>
                  <a:pt x="25908" y="242285"/>
                </a:lnTo>
                <a:lnTo>
                  <a:pt x="12192" y="228569"/>
                </a:lnTo>
                <a:lnTo>
                  <a:pt x="12192" y="242285"/>
                </a:lnTo>
                <a:lnTo>
                  <a:pt x="21336" y="251429"/>
                </a:lnTo>
                <a:lnTo>
                  <a:pt x="25908" y="246859"/>
                </a:lnTo>
                <a:close/>
              </a:path>
              <a:path w="250189" h="254634">
                <a:moveTo>
                  <a:pt x="50292" y="31988"/>
                </a:moveTo>
                <a:lnTo>
                  <a:pt x="47072" y="28940"/>
                </a:lnTo>
                <a:lnTo>
                  <a:pt x="33528" y="28940"/>
                </a:lnTo>
                <a:lnTo>
                  <a:pt x="27432" y="33512"/>
                </a:lnTo>
                <a:lnTo>
                  <a:pt x="27432" y="45945"/>
                </a:lnTo>
                <a:lnTo>
                  <a:pt x="32004" y="50276"/>
                </a:lnTo>
                <a:lnTo>
                  <a:pt x="50292" y="31988"/>
                </a:lnTo>
                <a:close/>
              </a:path>
              <a:path w="250189" h="254634">
                <a:moveTo>
                  <a:pt x="50292" y="44180"/>
                </a:moveTo>
                <a:lnTo>
                  <a:pt x="50292" y="31988"/>
                </a:lnTo>
                <a:lnTo>
                  <a:pt x="32004" y="50276"/>
                </a:lnTo>
                <a:lnTo>
                  <a:pt x="27432" y="45945"/>
                </a:lnTo>
                <a:lnTo>
                  <a:pt x="27432" y="208770"/>
                </a:lnTo>
                <a:lnTo>
                  <a:pt x="32004" y="204200"/>
                </a:lnTo>
                <a:lnTo>
                  <a:pt x="41148" y="213344"/>
                </a:lnTo>
                <a:lnTo>
                  <a:pt x="41148" y="53324"/>
                </a:lnTo>
                <a:lnTo>
                  <a:pt x="50292" y="44180"/>
                </a:lnTo>
                <a:close/>
              </a:path>
              <a:path w="250189" h="254634">
                <a:moveTo>
                  <a:pt x="45732" y="227045"/>
                </a:moveTo>
                <a:lnTo>
                  <a:pt x="33528" y="227045"/>
                </a:lnTo>
                <a:lnTo>
                  <a:pt x="27432" y="220964"/>
                </a:lnTo>
                <a:lnTo>
                  <a:pt x="27432" y="228569"/>
                </a:lnTo>
                <a:lnTo>
                  <a:pt x="44208" y="228569"/>
                </a:lnTo>
                <a:lnTo>
                  <a:pt x="45732" y="227045"/>
                </a:lnTo>
                <a:close/>
              </a:path>
              <a:path w="250189" h="254634">
                <a:moveTo>
                  <a:pt x="53340" y="53324"/>
                </a:moveTo>
                <a:lnTo>
                  <a:pt x="53340" y="41132"/>
                </a:lnTo>
                <a:lnTo>
                  <a:pt x="41148" y="53324"/>
                </a:lnTo>
                <a:lnTo>
                  <a:pt x="53340" y="53324"/>
                </a:lnTo>
                <a:close/>
              </a:path>
              <a:path w="250189" h="254634">
                <a:moveTo>
                  <a:pt x="53340" y="201152"/>
                </a:moveTo>
                <a:lnTo>
                  <a:pt x="53340" y="53324"/>
                </a:lnTo>
                <a:lnTo>
                  <a:pt x="41148" y="53324"/>
                </a:lnTo>
                <a:lnTo>
                  <a:pt x="41148" y="201152"/>
                </a:lnTo>
                <a:lnTo>
                  <a:pt x="53340" y="201152"/>
                </a:lnTo>
                <a:close/>
              </a:path>
              <a:path w="250189" h="254634">
                <a:moveTo>
                  <a:pt x="208772" y="201152"/>
                </a:moveTo>
                <a:lnTo>
                  <a:pt x="41148" y="201152"/>
                </a:lnTo>
                <a:lnTo>
                  <a:pt x="53340" y="213344"/>
                </a:lnTo>
                <a:lnTo>
                  <a:pt x="53340" y="227045"/>
                </a:lnTo>
                <a:lnTo>
                  <a:pt x="196580" y="227045"/>
                </a:lnTo>
                <a:lnTo>
                  <a:pt x="196580" y="213344"/>
                </a:lnTo>
                <a:lnTo>
                  <a:pt x="208772" y="201152"/>
                </a:lnTo>
                <a:close/>
              </a:path>
              <a:path w="250189" h="254634">
                <a:moveTo>
                  <a:pt x="53340" y="227045"/>
                </a:moveTo>
                <a:lnTo>
                  <a:pt x="53340" y="213344"/>
                </a:lnTo>
                <a:lnTo>
                  <a:pt x="41148" y="201152"/>
                </a:lnTo>
                <a:lnTo>
                  <a:pt x="41148" y="213344"/>
                </a:lnTo>
                <a:lnTo>
                  <a:pt x="50292" y="222488"/>
                </a:lnTo>
                <a:lnTo>
                  <a:pt x="50292" y="227045"/>
                </a:lnTo>
                <a:lnTo>
                  <a:pt x="53340" y="227045"/>
                </a:lnTo>
                <a:close/>
              </a:path>
              <a:path w="250189" h="254634">
                <a:moveTo>
                  <a:pt x="50292" y="227045"/>
                </a:moveTo>
                <a:lnTo>
                  <a:pt x="50292" y="222488"/>
                </a:lnTo>
                <a:lnTo>
                  <a:pt x="45732" y="227045"/>
                </a:lnTo>
                <a:lnTo>
                  <a:pt x="50292" y="227045"/>
                </a:lnTo>
                <a:close/>
              </a:path>
              <a:path w="250189" h="254634">
                <a:moveTo>
                  <a:pt x="202678" y="28940"/>
                </a:moveTo>
                <a:lnTo>
                  <a:pt x="47072" y="28940"/>
                </a:lnTo>
                <a:lnTo>
                  <a:pt x="50292" y="31988"/>
                </a:lnTo>
                <a:lnTo>
                  <a:pt x="50292" y="44180"/>
                </a:lnTo>
                <a:lnTo>
                  <a:pt x="53340" y="41132"/>
                </a:lnTo>
                <a:lnTo>
                  <a:pt x="53340" y="53324"/>
                </a:lnTo>
                <a:lnTo>
                  <a:pt x="196580" y="53324"/>
                </a:lnTo>
                <a:lnTo>
                  <a:pt x="196580" y="41132"/>
                </a:lnTo>
                <a:lnTo>
                  <a:pt x="199628" y="44180"/>
                </a:lnTo>
                <a:lnTo>
                  <a:pt x="199628" y="31988"/>
                </a:lnTo>
                <a:lnTo>
                  <a:pt x="202678" y="28940"/>
                </a:lnTo>
                <a:close/>
              </a:path>
              <a:path w="250189" h="254634">
                <a:moveTo>
                  <a:pt x="208772" y="53324"/>
                </a:moveTo>
                <a:lnTo>
                  <a:pt x="196580" y="41132"/>
                </a:lnTo>
                <a:lnTo>
                  <a:pt x="196580" y="53324"/>
                </a:lnTo>
                <a:lnTo>
                  <a:pt x="208772" y="53324"/>
                </a:lnTo>
                <a:close/>
              </a:path>
              <a:path w="250189" h="254634">
                <a:moveTo>
                  <a:pt x="208772" y="201152"/>
                </a:moveTo>
                <a:lnTo>
                  <a:pt x="208772" y="53324"/>
                </a:lnTo>
                <a:lnTo>
                  <a:pt x="196580" y="53324"/>
                </a:lnTo>
                <a:lnTo>
                  <a:pt x="196580" y="201152"/>
                </a:lnTo>
                <a:lnTo>
                  <a:pt x="208772" y="201152"/>
                </a:lnTo>
                <a:close/>
              </a:path>
              <a:path w="250189" h="254634">
                <a:moveTo>
                  <a:pt x="208772" y="213344"/>
                </a:moveTo>
                <a:lnTo>
                  <a:pt x="208772" y="201152"/>
                </a:lnTo>
                <a:lnTo>
                  <a:pt x="196580" y="213344"/>
                </a:lnTo>
                <a:lnTo>
                  <a:pt x="196580" y="227045"/>
                </a:lnTo>
                <a:lnTo>
                  <a:pt x="199628" y="227045"/>
                </a:lnTo>
                <a:lnTo>
                  <a:pt x="199628" y="222488"/>
                </a:lnTo>
                <a:lnTo>
                  <a:pt x="208772" y="213344"/>
                </a:lnTo>
                <a:close/>
              </a:path>
              <a:path w="250189" h="254634">
                <a:moveTo>
                  <a:pt x="220964" y="47228"/>
                </a:moveTo>
                <a:lnTo>
                  <a:pt x="220964" y="33512"/>
                </a:lnTo>
                <a:lnTo>
                  <a:pt x="214868" y="28940"/>
                </a:lnTo>
                <a:lnTo>
                  <a:pt x="202678" y="28940"/>
                </a:lnTo>
                <a:lnTo>
                  <a:pt x="199628" y="31988"/>
                </a:lnTo>
                <a:lnTo>
                  <a:pt x="217916" y="50276"/>
                </a:lnTo>
                <a:lnTo>
                  <a:pt x="220964" y="47228"/>
                </a:lnTo>
                <a:close/>
              </a:path>
              <a:path w="250189" h="254634">
                <a:moveTo>
                  <a:pt x="220964" y="207416"/>
                </a:moveTo>
                <a:lnTo>
                  <a:pt x="220964" y="47228"/>
                </a:lnTo>
                <a:lnTo>
                  <a:pt x="217916" y="50276"/>
                </a:lnTo>
                <a:lnTo>
                  <a:pt x="199628" y="31988"/>
                </a:lnTo>
                <a:lnTo>
                  <a:pt x="199628" y="44180"/>
                </a:lnTo>
                <a:lnTo>
                  <a:pt x="208772" y="53324"/>
                </a:lnTo>
                <a:lnTo>
                  <a:pt x="208772" y="213344"/>
                </a:lnTo>
                <a:lnTo>
                  <a:pt x="217916" y="204200"/>
                </a:lnTo>
                <a:lnTo>
                  <a:pt x="220964" y="207416"/>
                </a:lnTo>
                <a:close/>
              </a:path>
              <a:path w="250189" h="254634">
                <a:moveTo>
                  <a:pt x="245348" y="233141"/>
                </a:moveTo>
                <a:lnTo>
                  <a:pt x="217916" y="204200"/>
                </a:lnTo>
                <a:lnTo>
                  <a:pt x="199628" y="222488"/>
                </a:lnTo>
                <a:lnTo>
                  <a:pt x="203947" y="227045"/>
                </a:lnTo>
                <a:lnTo>
                  <a:pt x="214868" y="227045"/>
                </a:lnTo>
                <a:lnTo>
                  <a:pt x="220964" y="220964"/>
                </a:lnTo>
                <a:lnTo>
                  <a:pt x="220964" y="228569"/>
                </a:lnTo>
                <a:lnTo>
                  <a:pt x="236204" y="228569"/>
                </a:lnTo>
                <a:lnTo>
                  <a:pt x="236204" y="242285"/>
                </a:lnTo>
                <a:lnTo>
                  <a:pt x="245348" y="233141"/>
                </a:lnTo>
                <a:close/>
              </a:path>
              <a:path w="250189" h="254634">
                <a:moveTo>
                  <a:pt x="203947" y="227045"/>
                </a:moveTo>
                <a:lnTo>
                  <a:pt x="199628" y="222488"/>
                </a:lnTo>
                <a:lnTo>
                  <a:pt x="199628" y="227045"/>
                </a:lnTo>
                <a:lnTo>
                  <a:pt x="203947" y="227045"/>
                </a:lnTo>
                <a:close/>
              </a:path>
              <a:path w="250189" h="254634">
                <a:moveTo>
                  <a:pt x="236204" y="31988"/>
                </a:moveTo>
                <a:lnTo>
                  <a:pt x="236204" y="25892"/>
                </a:lnTo>
                <a:lnTo>
                  <a:pt x="205728" y="25892"/>
                </a:lnTo>
                <a:lnTo>
                  <a:pt x="202678" y="28940"/>
                </a:lnTo>
                <a:lnTo>
                  <a:pt x="214868" y="28940"/>
                </a:lnTo>
                <a:lnTo>
                  <a:pt x="220964" y="33512"/>
                </a:lnTo>
                <a:lnTo>
                  <a:pt x="220964" y="47228"/>
                </a:lnTo>
                <a:lnTo>
                  <a:pt x="236204" y="31988"/>
                </a:lnTo>
                <a:close/>
              </a:path>
              <a:path w="250189" h="254634">
                <a:moveTo>
                  <a:pt x="220964" y="228569"/>
                </a:moveTo>
                <a:lnTo>
                  <a:pt x="220964" y="220964"/>
                </a:lnTo>
                <a:lnTo>
                  <a:pt x="214868" y="227045"/>
                </a:lnTo>
                <a:lnTo>
                  <a:pt x="203947" y="227045"/>
                </a:lnTo>
                <a:lnTo>
                  <a:pt x="205392" y="228569"/>
                </a:lnTo>
                <a:lnTo>
                  <a:pt x="220964" y="228569"/>
                </a:lnTo>
                <a:close/>
              </a:path>
              <a:path w="250189" h="254634">
                <a:moveTo>
                  <a:pt x="236204" y="228569"/>
                </a:moveTo>
                <a:lnTo>
                  <a:pt x="205392" y="228569"/>
                </a:lnTo>
                <a:lnTo>
                  <a:pt x="224012" y="248213"/>
                </a:lnTo>
                <a:lnTo>
                  <a:pt x="224012" y="242285"/>
                </a:lnTo>
                <a:lnTo>
                  <a:pt x="236204" y="228569"/>
                </a:lnTo>
                <a:close/>
              </a:path>
              <a:path w="250189" h="254634">
                <a:moveTo>
                  <a:pt x="245348" y="22844"/>
                </a:moveTo>
                <a:lnTo>
                  <a:pt x="227060" y="4572"/>
                </a:lnTo>
                <a:lnTo>
                  <a:pt x="205728" y="25892"/>
                </a:lnTo>
                <a:lnTo>
                  <a:pt x="224012" y="25892"/>
                </a:lnTo>
                <a:lnTo>
                  <a:pt x="224012" y="13700"/>
                </a:lnTo>
                <a:lnTo>
                  <a:pt x="236204" y="25892"/>
                </a:lnTo>
                <a:lnTo>
                  <a:pt x="236204" y="31988"/>
                </a:lnTo>
                <a:lnTo>
                  <a:pt x="245348" y="22844"/>
                </a:lnTo>
                <a:close/>
              </a:path>
              <a:path w="250189" h="254634">
                <a:moveTo>
                  <a:pt x="236204" y="25892"/>
                </a:moveTo>
                <a:lnTo>
                  <a:pt x="224012" y="13700"/>
                </a:lnTo>
                <a:lnTo>
                  <a:pt x="224012" y="25892"/>
                </a:lnTo>
                <a:lnTo>
                  <a:pt x="236204" y="25892"/>
                </a:lnTo>
                <a:close/>
              </a:path>
              <a:path w="250189" h="254634">
                <a:moveTo>
                  <a:pt x="245348" y="233141"/>
                </a:moveTo>
                <a:lnTo>
                  <a:pt x="245348" y="22844"/>
                </a:lnTo>
                <a:lnTo>
                  <a:pt x="224012" y="44180"/>
                </a:lnTo>
                <a:lnTo>
                  <a:pt x="224012" y="210632"/>
                </a:lnTo>
                <a:lnTo>
                  <a:pt x="245348" y="233141"/>
                </a:lnTo>
                <a:close/>
              </a:path>
              <a:path w="250189" h="254634">
                <a:moveTo>
                  <a:pt x="236204" y="242285"/>
                </a:moveTo>
                <a:lnTo>
                  <a:pt x="236204" y="228569"/>
                </a:lnTo>
                <a:lnTo>
                  <a:pt x="224012" y="242285"/>
                </a:lnTo>
                <a:lnTo>
                  <a:pt x="224012" y="248213"/>
                </a:lnTo>
                <a:lnTo>
                  <a:pt x="227060" y="251429"/>
                </a:lnTo>
                <a:lnTo>
                  <a:pt x="236204" y="2422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52525"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Taylor’s </a:t>
            </a:r>
            <a:r>
              <a:rPr dirty="0"/>
              <a:t>Special </a:t>
            </a:r>
            <a:r>
              <a:rPr spc="-5" dirty="0"/>
              <a:t>Care Services,</a:t>
            </a:r>
            <a:r>
              <a:rPr spc="-70" dirty="0"/>
              <a:t> </a:t>
            </a:r>
            <a:r>
              <a:rPr dirty="0"/>
              <a:t>Inc.</a:t>
            </a:r>
          </a:p>
          <a:p>
            <a:pPr marL="1152525" algn="ctr">
              <a:lnSpc>
                <a:spcPct val="100000"/>
              </a:lnSpc>
            </a:pPr>
            <a:r>
              <a:rPr dirty="0"/>
              <a:t>Introduction to Recipient</a:t>
            </a:r>
            <a:r>
              <a:rPr spc="-114" dirty="0"/>
              <a:t> </a:t>
            </a:r>
            <a:r>
              <a:rPr spc="-5" dirty="0"/>
              <a:t>Rights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18765" y="1860659"/>
            <a:ext cx="6850380" cy="3622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The following Acts/Codes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protect 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the rights of</a:t>
            </a:r>
            <a:r>
              <a:rPr sz="2000" b="1" u="heavy" spc="-229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recipients</a:t>
            </a:r>
            <a:r>
              <a:rPr sz="2000" b="1" spc="-5" dirty="0">
                <a:latin typeface="Trebuchet MS"/>
                <a:cs typeface="Trebuchet MS"/>
              </a:rPr>
              <a:t>:</a:t>
            </a:r>
            <a:endParaRPr sz="20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Clr>
                <a:srgbClr val="996500"/>
              </a:buClr>
              <a:buFont typeface="Wingdings"/>
              <a:buChar char=""/>
              <a:tabLst>
                <a:tab pos="299085" algn="l"/>
                <a:tab pos="299720" algn="l"/>
              </a:tabLst>
            </a:pPr>
            <a:r>
              <a:rPr sz="2000" b="1" dirty="0">
                <a:latin typeface="Trebuchet MS"/>
                <a:cs typeface="Trebuchet MS"/>
              </a:rPr>
              <a:t>Community </a:t>
            </a:r>
            <a:r>
              <a:rPr sz="2000" b="1" spc="-5" dirty="0">
                <a:latin typeface="Trebuchet MS"/>
                <a:cs typeface="Trebuchet MS"/>
              </a:rPr>
              <a:t>Mental Health </a:t>
            </a:r>
            <a:r>
              <a:rPr sz="2000" b="1" dirty="0">
                <a:latin typeface="Trebuchet MS"/>
                <a:cs typeface="Trebuchet MS"/>
              </a:rPr>
              <a:t>Act of</a:t>
            </a:r>
            <a:r>
              <a:rPr sz="2000" b="1" spc="-22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1963</a:t>
            </a:r>
            <a:endParaRPr sz="2000">
              <a:latin typeface="Trebuchet MS"/>
              <a:cs typeface="Trebuchet MS"/>
            </a:endParaRPr>
          </a:p>
          <a:p>
            <a:pPr marL="697865" lvl="1" indent="-228600">
              <a:lnSpc>
                <a:spcPct val="100000"/>
              </a:lnSpc>
              <a:spcBef>
                <a:spcPts val="480"/>
              </a:spcBef>
              <a:buClr>
                <a:srgbClr val="996500"/>
              </a:buClr>
              <a:buFont typeface="Wingdings"/>
              <a:buChar char=""/>
              <a:tabLst>
                <a:tab pos="698500" algn="l"/>
              </a:tabLst>
            </a:pPr>
            <a:r>
              <a:rPr sz="2000" b="1" dirty="0">
                <a:latin typeface="Trebuchet MS"/>
                <a:cs typeface="Trebuchet MS"/>
              </a:rPr>
              <a:t>Established Community </a:t>
            </a:r>
            <a:r>
              <a:rPr sz="2000" b="1" spc="-5" dirty="0">
                <a:latin typeface="Trebuchet MS"/>
                <a:cs typeface="Trebuchet MS"/>
              </a:rPr>
              <a:t>Mental</a:t>
            </a:r>
            <a:r>
              <a:rPr sz="2000" b="1" spc="-110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Health</a:t>
            </a:r>
            <a:endParaRPr sz="2000">
              <a:latin typeface="Trebuchet MS"/>
              <a:cs typeface="Trebuchet MS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Clr>
                <a:srgbClr val="996500"/>
              </a:buClr>
              <a:buFont typeface="Wingdings"/>
              <a:buChar char=""/>
            </a:pPr>
            <a:endParaRPr sz="29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Clr>
                <a:srgbClr val="996500"/>
              </a:buClr>
              <a:buFont typeface="Wingdings"/>
              <a:buChar char=""/>
              <a:tabLst>
                <a:tab pos="299085" algn="l"/>
                <a:tab pos="299720" algn="l"/>
              </a:tabLst>
            </a:pPr>
            <a:r>
              <a:rPr sz="2000" b="1" spc="10" dirty="0">
                <a:latin typeface="Trebuchet MS"/>
                <a:cs typeface="Trebuchet MS"/>
              </a:rPr>
              <a:t>Civil </a:t>
            </a:r>
            <a:r>
              <a:rPr sz="2000" b="1" dirty="0">
                <a:latin typeface="Trebuchet MS"/>
                <a:cs typeface="Trebuchet MS"/>
              </a:rPr>
              <a:t>Rights Act of</a:t>
            </a:r>
            <a:r>
              <a:rPr sz="2000" b="1" spc="-18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1964</a:t>
            </a:r>
            <a:endParaRPr sz="2000">
              <a:latin typeface="Trebuchet MS"/>
              <a:cs typeface="Trebuchet MS"/>
            </a:endParaRPr>
          </a:p>
          <a:p>
            <a:pPr marL="697865" lvl="1" indent="-228600">
              <a:lnSpc>
                <a:spcPct val="100000"/>
              </a:lnSpc>
              <a:spcBef>
                <a:spcPts val="480"/>
              </a:spcBef>
              <a:buClr>
                <a:srgbClr val="996500"/>
              </a:buClr>
              <a:buFont typeface="Wingdings"/>
              <a:buChar char=""/>
              <a:tabLst>
                <a:tab pos="698500" algn="l"/>
              </a:tabLst>
            </a:pPr>
            <a:r>
              <a:rPr sz="2000" b="1" dirty="0">
                <a:latin typeface="Trebuchet MS"/>
                <a:cs typeface="Trebuchet MS"/>
              </a:rPr>
              <a:t>School segregation, voting, </a:t>
            </a:r>
            <a:r>
              <a:rPr sz="2000" b="1" spc="10" dirty="0">
                <a:latin typeface="Trebuchet MS"/>
                <a:cs typeface="Trebuchet MS"/>
              </a:rPr>
              <a:t>civil </a:t>
            </a:r>
            <a:r>
              <a:rPr sz="2000" b="1" dirty="0">
                <a:latin typeface="Trebuchet MS"/>
                <a:cs typeface="Trebuchet MS"/>
              </a:rPr>
              <a:t>rights </a:t>
            </a:r>
            <a:r>
              <a:rPr sz="2000" b="1" spc="-5" dirty="0">
                <a:latin typeface="Trebuchet MS"/>
                <a:cs typeface="Trebuchet MS"/>
              </a:rPr>
              <a:t>to</a:t>
            </a:r>
            <a:r>
              <a:rPr sz="2000" b="1" spc="-150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all</a:t>
            </a:r>
            <a:endParaRPr sz="2000">
              <a:latin typeface="Trebuchet MS"/>
              <a:cs typeface="Trebuchet MS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Clr>
                <a:srgbClr val="996500"/>
              </a:buClr>
              <a:buFont typeface="Wingdings"/>
              <a:buChar char=""/>
            </a:pPr>
            <a:endParaRPr sz="29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Clr>
                <a:srgbClr val="996500"/>
              </a:buClr>
              <a:buFont typeface="Wingdings"/>
              <a:buChar char=""/>
              <a:tabLst>
                <a:tab pos="299085" algn="l"/>
                <a:tab pos="299720" algn="l"/>
              </a:tabLst>
            </a:pPr>
            <a:r>
              <a:rPr sz="2000" b="1" dirty="0">
                <a:latin typeface="Trebuchet MS"/>
                <a:cs typeface="Trebuchet MS"/>
              </a:rPr>
              <a:t>Rehabilitation Act (504) of</a:t>
            </a:r>
            <a:r>
              <a:rPr sz="2000" b="1" spc="-18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1973</a:t>
            </a:r>
            <a:endParaRPr sz="2000">
              <a:latin typeface="Trebuchet MS"/>
              <a:cs typeface="Trebuchet MS"/>
            </a:endParaRPr>
          </a:p>
          <a:p>
            <a:pPr marL="697865" lvl="1" indent="-228600">
              <a:lnSpc>
                <a:spcPct val="100000"/>
              </a:lnSpc>
              <a:spcBef>
                <a:spcPts val="480"/>
              </a:spcBef>
              <a:buClr>
                <a:srgbClr val="996500"/>
              </a:buClr>
              <a:buFont typeface="Wingdings"/>
              <a:buChar char=""/>
              <a:tabLst>
                <a:tab pos="698500" algn="l"/>
              </a:tabLst>
            </a:pPr>
            <a:r>
              <a:rPr sz="2000" b="1" spc="-5" dirty="0">
                <a:latin typeface="Trebuchet MS"/>
                <a:cs typeface="Trebuchet MS"/>
              </a:rPr>
              <a:t>Workshops, </a:t>
            </a:r>
            <a:r>
              <a:rPr sz="2000" b="1" dirty="0">
                <a:latin typeface="Trebuchet MS"/>
                <a:cs typeface="Trebuchet MS"/>
              </a:rPr>
              <a:t>special</a:t>
            </a:r>
            <a:r>
              <a:rPr sz="2000" b="1" spc="-3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education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549789" y="4800723"/>
            <a:ext cx="1447679" cy="1473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398745" y="6757982"/>
            <a:ext cx="140335" cy="222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sz="1400" dirty="0">
                <a:latin typeface="Times New Roman"/>
                <a:cs typeface="Times New Roman"/>
              </a:rPr>
              <a:t>5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11445" y="6738569"/>
            <a:ext cx="1149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52525"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Taylor’s </a:t>
            </a:r>
            <a:r>
              <a:rPr dirty="0"/>
              <a:t>Special </a:t>
            </a:r>
            <a:r>
              <a:rPr spc="-5" dirty="0"/>
              <a:t>Care Services,</a:t>
            </a:r>
            <a:r>
              <a:rPr spc="-70" dirty="0"/>
              <a:t> </a:t>
            </a:r>
            <a:r>
              <a:rPr dirty="0"/>
              <a:t>Inc.</a:t>
            </a:r>
          </a:p>
          <a:p>
            <a:pPr marL="1152525" algn="ctr">
              <a:lnSpc>
                <a:spcPct val="100000"/>
              </a:lnSpc>
            </a:pPr>
            <a:r>
              <a:rPr dirty="0"/>
              <a:t>Introduction to Recipient</a:t>
            </a:r>
            <a:r>
              <a:rPr spc="-114" dirty="0"/>
              <a:t> </a:t>
            </a:r>
            <a:r>
              <a:rPr spc="-5" dirty="0"/>
              <a:t>Rights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218770" y="1936850"/>
            <a:ext cx="472821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Clr>
                <a:srgbClr val="996500"/>
              </a:buClr>
              <a:buFont typeface="Wingdings"/>
              <a:buChar char=""/>
              <a:tabLst>
                <a:tab pos="299085" algn="l"/>
                <a:tab pos="299720" algn="l"/>
              </a:tabLst>
            </a:pPr>
            <a:r>
              <a:rPr sz="2000" b="1" dirty="0">
                <a:latin typeface="Trebuchet MS"/>
                <a:cs typeface="Trebuchet MS"/>
              </a:rPr>
              <a:t>Michigan </a:t>
            </a:r>
            <a:r>
              <a:rPr sz="2000" b="1" spc="-5" dirty="0">
                <a:latin typeface="Trebuchet MS"/>
                <a:cs typeface="Trebuchet MS"/>
              </a:rPr>
              <a:t>Mental Health </a:t>
            </a:r>
            <a:r>
              <a:rPr sz="2000" b="1" dirty="0">
                <a:latin typeface="Trebuchet MS"/>
                <a:cs typeface="Trebuchet MS"/>
              </a:rPr>
              <a:t>Code of</a:t>
            </a:r>
            <a:r>
              <a:rPr sz="2000" b="1" spc="-114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1974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18765" y="4802333"/>
            <a:ext cx="7252334" cy="106172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580"/>
              </a:spcBef>
              <a:buClr>
                <a:srgbClr val="996500"/>
              </a:buClr>
              <a:buFont typeface="Wingdings"/>
              <a:buChar char=""/>
              <a:tabLst>
                <a:tab pos="299085" algn="l"/>
                <a:tab pos="299720" algn="l"/>
              </a:tabLst>
            </a:pPr>
            <a:r>
              <a:rPr sz="2000" b="1" dirty="0">
                <a:latin typeface="Trebuchet MS"/>
                <a:cs typeface="Trebuchet MS"/>
              </a:rPr>
              <a:t>Whistle </a:t>
            </a:r>
            <a:r>
              <a:rPr sz="2000" b="1" spc="-5" dirty="0">
                <a:latin typeface="Trebuchet MS"/>
                <a:cs typeface="Trebuchet MS"/>
              </a:rPr>
              <a:t>Blowers </a:t>
            </a:r>
            <a:r>
              <a:rPr sz="2000" b="1" dirty="0">
                <a:latin typeface="Trebuchet MS"/>
                <a:cs typeface="Trebuchet MS"/>
              </a:rPr>
              <a:t>Act of</a:t>
            </a:r>
            <a:r>
              <a:rPr sz="2000" b="1" spc="-19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1980</a:t>
            </a:r>
            <a:endParaRPr sz="2000">
              <a:latin typeface="Trebuchet MS"/>
              <a:cs typeface="Trebuchet MS"/>
            </a:endParaRPr>
          </a:p>
          <a:p>
            <a:pPr marL="697865" marR="5080" lvl="1" indent="-228600">
              <a:lnSpc>
                <a:spcPct val="100000"/>
              </a:lnSpc>
              <a:spcBef>
                <a:spcPts val="475"/>
              </a:spcBef>
              <a:buClr>
                <a:srgbClr val="996500"/>
              </a:buClr>
              <a:buFont typeface="Wingdings"/>
              <a:buChar char=""/>
              <a:tabLst>
                <a:tab pos="698500" algn="l"/>
              </a:tabLst>
            </a:pPr>
            <a:r>
              <a:rPr sz="2000" b="1" dirty="0">
                <a:latin typeface="Trebuchet MS"/>
                <a:cs typeface="Trebuchet MS"/>
              </a:rPr>
              <a:t>Protects employees from </a:t>
            </a:r>
            <a:r>
              <a:rPr sz="2000" b="1" spc="-5" dirty="0">
                <a:latin typeface="Trebuchet MS"/>
                <a:cs typeface="Trebuchet MS"/>
              </a:rPr>
              <a:t>harassment </a:t>
            </a:r>
            <a:r>
              <a:rPr sz="2000" b="1" dirty="0">
                <a:latin typeface="Trebuchet MS"/>
                <a:cs typeface="Trebuchet MS"/>
              </a:rPr>
              <a:t>and retaliation  when they </a:t>
            </a:r>
            <a:r>
              <a:rPr sz="2000" b="1" spc="-5" dirty="0">
                <a:latin typeface="Trebuchet MS"/>
                <a:cs typeface="Trebuchet MS"/>
              </a:rPr>
              <a:t>participate </a:t>
            </a:r>
            <a:r>
              <a:rPr sz="2000" b="1" dirty="0">
                <a:latin typeface="Trebuchet MS"/>
                <a:cs typeface="Trebuchet MS"/>
              </a:rPr>
              <a:t>in the rights protection</a:t>
            </a:r>
            <a:r>
              <a:rPr sz="2000" b="1" spc="-17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process.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18765" y="6204311"/>
            <a:ext cx="4843780" cy="75692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575"/>
              </a:spcBef>
              <a:buClr>
                <a:srgbClr val="996500"/>
              </a:buClr>
              <a:buFont typeface="Wingdings"/>
              <a:buChar char=""/>
              <a:tabLst>
                <a:tab pos="299085" algn="l"/>
                <a:tab pos="299720" algn="l"/>
              </a:tabLst>
            </a:pPr>
            <a:r>
              <a:rPr sz="2000" b="1" dirty="0">
                <a:latin typeface="Trebuchet MS"/>
                <a:cs typeface="Trebuchet MS"/>
              </a:rPr>
              <a:t>American with </a:t>
            </a:r>
            <a:r>
              <a:rPr sz="2000" b="1" spc="-5" dirty="0">
                <a:latin typeface="Trebuchet MS"/>
                <a:cs typeface="Trebuchet MS"/>
              </a:rPr>
              <a:t>Disabilities </a:t>
            </a:r>
            <a:r>
              <a:rPr sz="2000" b="1" dirty="0">
                <a:latin typeface="Trebuchet MS"/>
                <a:cs typeface="Trebuchet MS"/>
              </a:rPr>
              <a:t>Act of</a:t>
            </a:r>
            <a:r>
              <a:rPr sz="2000" b="1" spc="-21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1990</a:t>
            </a:r>
            <a:endParaRPr sz="2000">
              <a:latin typeface="Trebuchet MS"/>
              <a:cs typeface="Trebuchet MS"/>
            </a:endParaRPr>
          </a:p>
          <a:p>
            <a:pPr marL="697865" lvl="1" indent="-228600">
              <a:lnSpc>
                <a:spcPct val="100000"/>
              </a:lnSpc>
              <a:spcBef>
                <a:spcPts val="480"/>
              </a:spcBef>
              <a:buClr>
                <a:srgbClr val="996500"/>
              </a:buClr>
              <a:buFont typeface="Wingdings"/>
              <a:buChar char=""/>
              <a:tabLst>
                <a:tab pos="698500" algn="l"/>
              </a:tabLst>
            </a:pPr>
            <a:r>
              <a:rPr sz="2000" b="1" dirty="0">
                <a:latin typeface="Trebuchet MS"/>
                <a:cs typeface="Trebuchet MS"/>
              </a:rPr>
              <a:t>Unimpeded</a:t>
            </a:r>
            <a:r>
              <a:rPr sz="2000" b="1" spc="-4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access.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806817" y="2521000"/>
            <a:ext cx="1168810" cy="19810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11445" y="6738569"/>
            <a:ext cx="1149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62961" y="903664"/>
            <a:ext cx="6685280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Taylor’s </a:t>
            </a:r>
            <a:r>
              <a:rPr dirty="0"/>
              <a:t>Special </a:t>
            </a:r>
            <a:r>
              <a:rPr spc="-5" dirty="0"/>
              <a:t>Care Services,</a:t>
            </a:r>
            <a:r>
              <a:rPr spc="-70" dirty="0"/>
              <a:t> </a:t>
            </a:r>
            <a:r>
              <a:rPr dirty="0"/>
              <a:t>Inc.</a:t>
            </a:r>
          </a:p>
          <a:p>
            <a:pPr algn="ctr">
              <a:lnSpc>
                <a:spcPct val="100000"/>
              </a:lnSpc>
            </a:pPr>
            <a:r>
              <a:rPr dirty="0"/>
              <a:t>Introduction to Recipient</a:t>
            </a:r>
            <a:r>
              <a:rPr spc="-114" dirty="0"/>
              <a:t> </a:t>
            </a:r>
            <a:r>
              <a:rPr spc="-5" dirty="0"/>
              <a:t>Rights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104478" y="2315368"/>
            <a:ext cx="7098030" cy="159829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>
              <a:lnSpc>
                <a:spcPct val="102000"/>
              </a:lnSpc>
              <a:spcBef>
                <a:spcPts val="240"/>
              </a:spcBef>
              <a:tabLst>
                <a:tab pos="5802630" algn="l"/>
              </a:tabLst>
            </a:pPr>
            <a:r>
              <a:rPr sz="2000" b="1" spc="-5" dirty="0">
                <a:latin typeface="Trebuchet MS"/>
                <a:cs typeface="Trebuchet MS"/>
              </a:rPr>
              <a:t>All recipients </a:t>
            </a:r>
            <a:r>
              <a:rPr sz="2000" b="1" dirty="0">
                <a:latin typeface="Trebuchet MS"/>
                <a:cs typeface="Trebuchet MS"/>
              </a:rPr>
              <a:t>and or their guardians </a:t>
            </a:r>
            <a:r>
              <a:rPr sz="2000" b="1" spc="-5" dirty="0">
                <a:latin typeface="Trebuchet MS"/>
                <a:cs typeface="Trebuchet MS"/>
              </a:rPr>
              <a:t>receive </a:t>
            </a:r>
            <a:r>
              <a:rPr sz="2000" b="1" dirty="0">
                <a:latin typeface="Trebuchet MS"/>
                <a:cs typeface="Trebuchet MS"/>
              </a:rPr>
              <a:t>a copy of the  “</a:t>
            </a:r>
            <a:r>
              <a:rPr sz="2000" b="1" spc="-10" dirty="0">
                <a:latin typeface="Trebuchet MS"/>
                <a:cs typeface="Trebuchet MS"/>
              </a:rPr>
              <a:t>YO</a:t>
            </a:r>
            <a:r>
              <a:rPr sz="2000" b="1" spc="-5" dirty="0">
                <a:latin typeface="Trebuchet MS"/>
                <a:cs typeface="Trebuchet MS"/>
              </a:rPr>
              <a:t>U</a:t>
            </a:r>
            <a:r>
              <a:rPr sz="2000" b="1" dirty="0">
                <a:latin typeface="Trebuchet MS"/>
                <a:cs typeface="Trebuchet MS"/>
              </a:rPr>
              <a:t>R</a:t>
            </a:r>
            <a:r>
              <a:rPr sz="2000" b="1" spc="-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R</a:t>
            </a:r>
            <a:r>
              <a:rPr sz="2000" b="1" spc="-10" dirty="0">
                <a:latin typeface="Trebuchet MS"/>
                <a:cs typeface="Trebuchet MS"/>
              </a:rPr>
              <a:t>I</a:t>
            </a:r>
            <a:r>
              <a:rPr sz="2000" b="1" spc="-5" dirty="0">
                <a:latin typeface="Trebuchet MS"/>
                <a:cs typeface="Trebuchet MS"/>
              </a:rPr>
              <a:t>GHTS</a:t>
            </a:r>
            <a:r>
              <a:rPr sz="2000" b="1" dirty="0">
                <a:latin typeface="Trebuchet MS"/>
                <a:cs typeface="Trebuchet MS"/>
              </a:rPr>
              <a:t>”</a:t>
            </a:r>
            <a:r>
              <a:rPr sz="2000" b="1" spc="10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b</a:t>
            </a:r>
            <a:r>
              <a:rPr sz="2000" b="1" spc="5" dirty="0">
                <a:latin typeface="Trebuchet MS"/>
                <a:cs typeface="Trebuchet MS"/>
              </a:rPr>
              <a:t>oo</a:t>
            </a:r>
            <a:r>
              <a:rPr sz="2000" b="1" spc="-10" dirty="0">
                <a:latin typeface="Trebuchet MS"/>
                <a:cs typeface="Trebuchet MS"/>
              </a:rPr>
              <a:t>k</a:t>
            </a:r>
            <a:r>
              <a:rPr sz="2000" b="1" spc="-5" dirty="0">
                <a:latin typeface="Trebuchet MS"/>
                <a:cs typeface="Trebuchet MS"/>
              </a:rPr>
              <a:t>l</a:t>
            </a:r>
            <a:r>
              <a:rPr sz="2000" b="1" dirty="0">
                <a:latin typeface="Trebuchet MS"/>
                <a:cs typeface="Trebuchet MS"/>
              </a:rPr>
              <a:t>et</a:t>
            </a:r>
            <a:r>
              <a:rPr sz="2000" b="1" spc="-2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u</a:t>
            </a:r>
            <a:r>
              <a:rPr sz="2000" b="1" spc="-5" dirty="0">
                <a:latin typeface="Trebuchet MS"/>
                <a:cs typeface="Trebuchet MS"/>
              </a:rPr>
              <a:t>p</a:t>
            </a:r>
            <a:r>
              <a:rPr sz="2000" b="1" spc="5" dirty="0">
                <a:latin typeface="Trebuchet MS"/>
                <a:cs typeface="Trebuchet MS"/>
              </a:rPr>
              <a:t>o</a:t>
            </a:r>
            <a:r>
              <a:rPr sz="2000" b="1" dirty="0">
                <a:latin typeface="Trebuchet MS"/>
                <a:cs typeface="Trebuchet MS"/>
              </a:rPr>
              <a:t>n</a:t>
            </a:r>
            <a:r>
              <a:rPr sz="2000" b="1" spc="-1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en</a:t>
            </a:r>
            <a:r>
              <a:rPr sz="2000" b="1" spc="-5" dirty="0">
                <a:latin typeface="Trebuchet MS"/>
                <a:cs typeface="Trebuchet MS"/>
              </a:rPr>
              <a:t>t</a:t>
            </a:r>
            <a:r>
              <a:rPr sz="2000" b="1" dirty="0">
                <a:latin typeface="Trebuchet MS"/>
                <a:cs typeface="Trebuchet MS"/>
              </a:rPr>
              <a:t>e</a:t>
            </a:r>
            <a:r>
              <a:rPr sz="2000" b="1" spc="-5" dirty="0">
                <a:latin typeface="Trebuchet MS"/>
                <a:cs typeface="Trebuchet MS"/>
              </a:rPr>
              <a:t>r</a:t>
            </a:r>
            <a:r>
              <a:rPr sz="2000" b="1" dirty="0">
                <a:latin typeface="Trebuchet MS"/>
                <a:cs typeface="Trebuchet MS"/>
              </a:rPr>
              <a:t>ing</a:t>
            </a:r>
            <a:r>
              <a:rPr sz="2000" b="1" spc="-5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se</a:t>
            </a:r>
            <a:r>
              <a:rPr sz="2000" b="1" spc="-5" dirty="0">
                <a:latin typeface="Trebuchet MS"/>
                <a:cs typeface="Trebuchet MS"/>
              </a:rPr>
              <a:t>r</a:t>
            </a:r>
            <a:r>
              <a:rPr sz="2000" b="1" spc="55" dirty="0">
                <a:latin typeface="Trebuchet MS"/>
                <a:cs typeface="Trebuchet MS"/>
              </a:rPr>
              <a:t>v</a:t>
            </a:r>
            <a:r>
              <a:rPr sz="2000" b="1" dirty="0">
                <a:latin typeface="Trebuchet MS"/>
                <a:cs typeface="Trebuchet MS"/>
              </a:rPr>
              <a:t>i</a:t>
            </a:r>
            <a:r>
              <a:rPr sz="2000" b="1" spc="-5" dirty="0">
                <a:latin typeface="Trebuchet MS"/>
                <a:cs typeface="Trebuchet MS"/>
              </a:rPr>
              <a:t>c</a:t>
            </a:r>
            <a:r>
              <a:rPr sz="2000" b="1" dirty="0">
                <a:latin typeface="Trebuchet MS"/>
                <a:cs typeface="Trebuchet MS"/>
              </a:rPr>
              <a:t>e.	</a:t>
            </a:r>
            <a:r>
              <a:rPr sz="2000" b="1" spc="-10" dirty="0">
                <a:latin typeface="Trebuchet MS"/>
                <a:cs typeface="Trebuchet MS"/>
              </a:rPr>
              <a:t>I</a:t>
            </a:r>
            <a:r>
              <a:rPr sz="2000" b="1" dirty="0">
                <a:latin typeface="Trebuchet MS"/>
                <a:cs typeface="Trebuchet MS"/>
              </a:rPr>
              <a:t>ndi</a:t>
            </a:r>
            <a:r>
              <a:rPr sz="2000" b="1" spc="60" dirty="0">
                <a:latin typeface="Trebuchet MS"/>
                <a:cs typeface="Trebuchet MS"/>
              </a:rPr>
              <a:t>v</a:t>
            </a:r>
            <a:r>
              <a:rPr sz="2000" b="1" dirty="0">
                <a:latin typeface="Trebuchet MS"/>
                <a:cs typeface="Trebuchet MS"/>
              </a:rPr>
              <a:t>idua</a:t>
            </a:r>
            <a:r>
              <a:rPr sz="2000" b="1" spc="-5" dirty="0">
                <a:latin typeface="Trebuchet MS"/>
                <a:cs typeface="Trebuchet MS"/>
              </a:rPr>
              <a:t>l</a:t>
            </a:r>
            <a:r>
              <a:rPr sz="2000" b="1" dirty="0">
                <a:latin typeface="Trebuchet MS"/>
                <a:cs typeface="Trebuchet MS"/>
              </a:rPr>
              <a:t>s  that have limited-English proficiency and/or sensory  impairments are </a:t>
            </a:r>
            <a:r>
              <a:rPr sz="2000" b="1" spc="5" dirty="0">
                <a:latin typeface="Trebuchet MS"/>
                <a:cs typeface="Trebuchet MS"/>
              </a:rPr>
              <a:t>provided </a:t>
            </a:r>
            <a:r>
              <a:rPr sz="2000" b="1" dirty="0">
                <a:latin typeface="Trebuchet MS"/>
                <a:cs typeface="Trebuchet MS"/>
              </a:rPr>
              <a:t>material in their own language,  on </a:t>
            </a:r>
            <a:r>
              <a:rPr sz="2000" b="1" spc="-5" dirty="0">
                <a:latin typeface="Trebuchet MS"/>
                <a:cs typeface="Trebuchet MS"/>
              </a:rPr>
              <a:t>tape </a:t>
            </a:r>
            <a:r>
              <a:rPr sz="2000" b="1" dirty="0">
                <a:latin typeface="Trebuchet MS"/>
                <a:cs typeface="Trebuchet MS"/>
              </a:rPr>
              <a:t>or </a:t>
            </a:r>
            <a:r>
              <a:rPr sz="2000" b="1" spc="-5" dirty="0">
                <a:latin typeface="Trebuchet MS"/>
                <a:cs typeface="Trebuchet MS"/>
              </a:rPr>
              <a:t>by </a:t>
            </a:r>
            <a:r>
              <a:rPr sz="2000" b="1" dirty="0">
                <a:latin typeface="Trebuchet MS"/>
                <a:cs typeface="Trebuchet MS"/>
              </a:rPr>
              <a:t>other</a:t>
            </a:r>
            <a:r>
              <a:rPr sz="2000" b="1" spc="-7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means.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04478" y="4679817"/>
            <a:ext cx="7163434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067050" algn="l"/>
              </a:tabLst>
            </a:pPr>
            <a:r>
              <a:rPr sz="2000" b="1" spc="-5" dirty="0">
                <a:latin typeface="Trebuchet MS"/>
                <a:cs typeface="Trebuchet MS"/>
              </a:rPr>
              <a:t>Alternative </a:t>
            </a:r>
            <a:r>
              <a:rPr sz="2000" b="1" dirty="0">
                <a:latin typeface="Trebuchet MS"/>
                <a:cs typeface="Trebuchet MS"/>
              </a:rPr>
              <a:t>formats include Spanish, </a:t>
            </a:r>
            <a:r>
              <a:rPr sz="2000" b="1" spc="-10" dirty="0">
                <a:latin typeface="Trebuchet MS"/>
                <a:cs typeface="Trebuchet MS"/>
              </a:rPr>
              <a:t>Arabic, </a:t>
            </a:r>
            <a:r>
              <a:rPr sz="2000" b="1" dirty="0">
                <a:latin typeface="Trebuchet MS"/>
                <a:cs typeface="Trebuchet MS"/>
              </a:rPr>
              <a:t>Audio, </a:t>
            </a:r>
            <a:r>
              <a:rPr sz="2000" b="1" spc="-15" dirty="0">
                <a:latin typeface="Trebuchet MS"/>
                <a:cs typeface="Trebuchet MS"/>
              </a:rPr>
              <a:t>Braille  </a:t>
            </a:r>
            <a:r>
              <a:rPr sz="2000" b="1" dirty="0">
                <a:latin typeface="Trebuchet MS"/>
                <a:cs typeface="Trebuchet MS"/>
              </a:rPr>
              <a:t>and</a:t>
            </a:r>
            <a:r>
              <a:rPr sz="2000" b="1" spc="-15" dirty="0">
                <a:latin typeface="Trebuchet MS"/>
                <a:cs typeface="Trebuchet MS"/>
              </a:rPr>
              <a:t> </a:t>
            </a:r>
            <a:r>
              <a:rPr sz="2000" b="1" spc="-10" dirty="0">
                <a:latin typeface="Trebuchet MS"/>
                <a:cs typeface="Trebuchet MS"/>
              </a:rPr>
              <a:t>translation</a:t>
            </a:r>
            <a:r>
              <a:rPr sz="2000" b="1" spc="-30" dirty="0">
                <a:latin typeface="Trebuchet MS"/>
                <a:cs typeface="Trebuchet MS"/>
              </a:rPr>
              <a:t> </a:t>
            </a:r>
            <a:r>
              <a:rPr sz="2000" b="1" spc="5" dirty="0">
                <a:latin typeface="Trebuchet MS"/>
                <a:cs typeface="Trebuchet MS"/>
              </a:rPr>
              <a:t>services.	</a:t>
            </a:r>
            <a:r>
              <a:rPr sz="2000" b="1" dirty="0">
                <a:latin typeface="Trebuchet MS"/>
                <a:cs typeface="Trebuchet MS"/>
              </a:rPr>
              <a:t>Additional information </a:t>
            </a:r>
            <a:r>
              <a:rPr sz="2000" b="1" spc="5" dirty="0">
                <a:latin typeface="Trebuchet MS"/>
                <a:cs typeface="Trebuchet MS"/>
              </a:rPr>
              <a:t>is</a:t>
            </a:r>
            <a:r>
              <a:rPr sz="2000" b="1" spc="-110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available  </a:t>
            </a:r>
            <a:r>
              <a:rPr sz="2000" b="1" dirty="0">
                <a:latin typeface="Trebuchet MS"/>
                <a:cs typeface="Trebuchet MS"/>
              </a:rPr>
              <a:t>from the Recipient Rights</a:t>
            </a:r>
            <a:r>
              <a:rPr sz="2000" b="1" spc="-70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Office.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11445" y="6738569"/>
            <a:ext cx="1149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62961" y="903664"/>
            <a:ext cx="6685280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Taylor’s </a:t>
            </a:r>
            <a:r>
              <a:rPr dirty="0"/>
              <a:t>Special </a:t>
            </a:r>
            <a:r>
              <a:rPr spc="-5" dirty="0"/>
              <a:t>Care Services,</a:t>
            </a:r>
            <a:r>
              <a:rPr spc="-70" dirty="0"/>
              <a:t> </a:t>
            </a:r>
            <a:r>
              <a:rPr dirty="0"/>
              <a:t>Inc.</a:t>
            </a:r>
          </a:p>
          <a:p>
            <a:pPr algn="ctr">
              <a:lnSpc>
                <a:spcPct val="100000"/>
              </a:lnSpc>
            </a:pPr>
            <a:r>
              <a:rPr dirty="0"/>
              <a:t>Introduction to Recipient</a:t>
            </a:r>
            <a:r>
              <a:rPr spc="-114" dirty="0"/>
              <a:t> </a:t>
            </a:r>
            <a:r>
              <a:rPr spc="-5" dirty="0"/>
              <a:t>Rights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104478" y="2241621"/>
            <a:ext cx="693610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447800" algn="l"/>
              </a:tabLst>
            </a:pPr>
            <a:r>
              <a:rPr sz="2000" b="1" spc="-5" dirty="0">
                <a:latin typeface="Trebuchet MS"/>
                <a:cs typeface="Trebuchet MS"/>
              </a:rPr>
              <a:t>Mental Health </a:t>
            </a:r>
            <a:r>
              <a:rPr sz="2000" b="1" dirty="0">
                <a:latin typeface="Trebuchet MS"/>
                <a:cs typeface="Trebuchet MS"/>
              </a:rPr>
              <a:t>Code and other laws safeguard the </a:t>
            </a:r>
            <a:r>
              <a:rPr sz="2000" b="1" spc="-5" dirty="0">
                <a:latin typeface="Trebuchet MS"/>
                <a:cs typeface="Trebuchet MS"/>
              </a:rPr>
              <a:t>rights</a:t>
            </a:r>
            <a:r>
              <a:rPr sz="2000" b="1" spc="-17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of  </a:t>
            </a:r>
            <a:r>
              <a:rPr sz="2000" b="1" spc="-5" dirty="0">
                <a:latin typeface="Trebuchet MS"/>
                <a:cs typeface="Trebuchet MS"/>
              </a:rPr>
              <a:t>recipients.	</a:t>
            </a:r>
            <a:r>
              <a:rPr sz="2000" b="1" dirty="0">
                <a:latin typeface="Trebuchet MS"/>
                <a:cs typeface="Trebuchet MS"/>
              </a:rPr>
              <a:t>Employees, volunteers and interns are  responsible for </a:t>
            </a:r>
            <a:r>
              <a:rPr sz="2000" b="1" spc="-5" dirty="0">
                <a:latin typeface="Trebuchet MS"/>
                <a:cs typeface="Trebuchet MS"/>
              </a:rPr>
              <a:t>protecting </a:t>
            </a:r>
            <a:r>
              <a:rPr sz="2000" b="1" dirty="0">
                <a:latin typeface="Trebuchet MS"/>
                <a:cs typeface="Trebuchet MS"/>
              </a:rPr>
              <a:t>the rights of</a:t>
            </a:r>
            <a:r>
              <a:rPr sz="2000" b="1" spc="-125" dirty="0">
                <a:latin typeface="Trebuchet MS"/>
                <a:cs typeface="Trebuchet MS"/>
              </a:rPr>
              <a:t> </a:t>
            </a:r>
            <a:r>
              <a:rPr sz="2000" b="1" spc="-5" dirty="0">
                <a:latin typeface="Trebuchet MS"/>
                <a:cs typeface="Trebuchet MS"/>
              </a:rPr>
              <a:t>recipients.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61603" y="4679814"/>
            <a:ext cx="237617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Examples of</a:t>
            </a:r>
            <a:r>
              <a:rPr sz="2000" b="1" u="heavy" spc="-11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b="1" i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Rights</a:t>
            </a:r>
            <a:r>
              <a:rPr sz="2000" b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: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61603" y="5045551"/>
            <a:ext cx="7305040" cy="1915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265">
              <a:lnSpc>
                <a:spcPct val="100000"/>
              </a:lnSpc>
              <a:spcBef>
                <a:spcPts val="100"/>
              </a:spcBef>
              <a:buClr>
                <a:srgbClr val="996500"/>
              </a:buClr>
              <a:buFont typeface="Trebuchet MS"/>
              <a:buChar char="•"/>
              <a:tabLst>
                <a:tab pos="354965" algn="l"/>
                <a:tab pos="355600" algn="l"/>
              </a:tabLst>
            </a:pPr>
            <a:r>
              <a:rPr sz="2000" b="1" spc="-5" dirty="0">
                <a:latin typeface="Trebuchet MS"/>
                <a:cs typeface="Trebuchet MS"/>
              </a:rPr>
              <a:t>All recipients </a:t>
            </a:r>
            <a:r>
              <a:rPr sz="2000" b="1" dirty="0">
                <a:latin typeface="Trebuchet MS"/>
                <a:cs typeface="Trebuchet MS"/>
              </a:rPr>
              <a:t>of </a:t>
            </a:r>
            <a:r>
              <a:rPr sz="2000" b="1" spc="5" dirty="0">
                <a:latin typeface="Trebuchet MS"/>
                <a:cs typeface="Trebuchet MS"/>
              </a:rPr>
              <a:t>services </a:t>
            </a:r>
            <a:r>
              <a:rPr sz="2000" b="1" dirty="0">
                <a:latin typeface="Trebuchet MS"/>
                <a:cs typeface="Trebuchet MS"/>
              </a:rPr>
              <a:t>have the right </a:t>
            </a:r>
            <a:r>
              <a:rPr sz="2000" b="1" spc="-5" dirty="0">
                <a:latin typeface="Trebuchet MS"/>
                <a:cs typeface="Trebuchet MS"/>
              </a:rPr>
              <a:t>to be treated</a:t>
            </a:r>
            <a:r>
              <a:rPr sz="2000" b="1" spc="-9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with  dignity and </a:t>
            </a:r>
            <a:r>
              <a:rPr sz="2000" b="1" spc="-5" dirty="0">
                <a:latin typeface="Trebuchet MS"/>
                <a:cs typeface="Trebuchet MS"/>
              </a:rPr>
              <a:t>respect by </a:t>
            </a:r>
            <a:r>
              <a:rPr sz="2000" b="1" dirty="0">
                <a:latin typeface="Trebuchet MS"/>
                <a:cs typeface="Trebuchet MS"/>
              </a:rPr>
              <a:t>their health </a:t>
            </a:r>
            <a:r>
              <a:rPr sz="2000" b="1" spc="-5" dirty="0">
                <a:latin typeface="Trebuchet MS"/>
                <a:cs typeface="Trebuchet MS"/>
              </a:rPr>
              <a:t>care</a:t>
            </a:r>
            <a:r>
              <a:rPr sz="2000" b="1" spc="-135" dirty="0">
                <a:latin typeface="Trebuchet MS"/>
                <a:cs typeface="Trebuchet MS"/>
              </a:rPr>
              <a:t> </a:t>
            </a:r>
            <a:r>
              <a:rPr sz="2000" b="1" spc="5" dirty="0">
                <a:latin typeface="Trebuchet MS"/>
                <a:cs typeface="Trebuchet MS"/>
              </a:rPr>
              <a:t>providers.</a:t>
            </a:r>
            <a:endParaRPr sz="200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spcBef>
                <a:spcPts val="480"/>
              </a:spcBef>
              <a:buClr>
                <a:srgbClr val="996500"/>
              </a:buClr>
              <a:buFont typeface="Trebuchet MS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Trebuchet MS"/>
                <a:cs typeface="Trebuchet MS"/>
              </a:rPr>
              <a:t>Recipients have the right </a:t>
            </a:r>
            <a:r>
              <a:rPr sz="2000" b="1" spc="-5" dirty="0">
                <a:latin typeface="Trebuchet MS"/>
                <a:cs typeface="Trebuchet MS"/>
              </a:rPr>
              <a:t>to </a:t>
            </a:r>
            <a:r>
              <a:rPr sz="2000" b="1" dirty="0">
                <a:latin typeface="Trebuchet MS"/>
                <a:cs typeface="Trebuchet MS"/>
              </a:rPr>
              <a:t>Freedom from Abuse</a:t>
            </a:r>
            <a:r>
              <a:rPr sz="2000" b="1" spc="-27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and</a:t>
            </a:r>
            <a:endParaRPr sz="2000">
              <a:latin typeface="Trebuchet MS"/>
              <a:cs typeface="Trebuchet MS"/>
            </a:endParaRPr>
          </a:p>
          <a:p>
            <a:pPr marL="354965">
              <a:lnSpc>
                <a:spcPct val="100000"/>
              </a:lnSpc>
              <a:spcBef>
                <a:spcPts val="770"/>
              </a:spcBef>
            </a:pPr>
            <a:r>
              <a:rPr sz="2000" b="1" spc="-5" dirty="0">
                <a:latin typeface="Trebuchet MS"/>
                <a:cs typeface="Trebuchet MS"/>
              </a:rPr>
              <a:t>Neglect.</a:t>
            </a:r>
            <a:endParaRPr sz="200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spcBef>
                <a:spcPts val="1630"/>
              </a:spcBef>
              <a:buClr>
                <a:srgbClr val="996500"/>
              </a:buClr>
              <a:buFont typeface="Trebuchet MS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Trebuchet MS"/>
                <a:cs typeface="Trebuchet MS"/>
              </a:rPr>
              <a:t>The Right </a:t>
            </a:r>
            <a:r>
              <a:rPr sz="2000" b="1" spc="-5" dirty="0">
                <a:latin typeface="Trebuchet MS"/>
                <a:cs typeface="Trebuchet MS"/>
              </a:rPr>
              <a:t>to </a:t>
            </a:r>
            <a:r>
              <a:rPr sz="2000" b="1" spc="-10" dirty="0">
                <a:latin typeface="Trebuchet MS"/>
                <a:cs typeface="Trebuchet MS"/>
              </a:rPr>
              <a:t>Practice </a:t>
            </a:r>
            <a:r>
              <a:rPr sz="2000" b="1" dirty="0">
                <a:latin typeface="Trebuchet MS"/>
                <a:cs typeface="Trebuchet MS"/>
              </a:rPr>
              <a:t>the Religion of their</a:t>
            </a:r>
            <a:r>
              <a:rPr sz="2000" b="1" spc="-10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choice.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635465" y="3511521"/>
            <a:ext cx="1080426" cy="12328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62961" y="751274"/>
            <a:ext cx="6685280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Taylor’s </a:t>
            </a:r>
            <a:r>
              <a:rPr dirty="0"/>
              <a:t>Special </a:t>
            </a:r>
            <a:r>
              <a:rPr spc="-5" dirty="0"/>
              <a:t>Care Services,</a:t>
            </a:r>
            <a:r>
              <a:rPr spc="-70" dirty="0"/>
              <a:t> </a:t>
            </a:r>
            <a:r>
              <a:rPr dirty="0"/>
              <a:t>Inc.</a:t>
            </a:r>
          </a:p>
          <a:p>
            <a:pPr algn="ctr">
              <a:lnSpc>
                <a:spcPct val="100000"/>
              </a:lnSpc>
            </a:pPr>
            <a:r>
              <a:rPr dirty="0"/>
              <a:t>Introduction to Recipient</a:t>
            </a:r>
            <a:r>
              <a:rPr spc="-114" dirty="0"/>
              <a:t> </a:t>
            </a:r>
            <a:r>
              <a:rPr spc="-5" dirty="0"/>
              <a:t>Rights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398745" y="6757982"/>
            <a:ext cx="140335" cy="222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30"/>
              </a:lnSpc>
            </a:pPr>
            <a:fld id="{81D60167-4931-47E6-BA6A-407CBD079E47}" type="slidenum">
              <a:rPr sz="1400" dirty="0">
                <a:latin typeface="Times New Roman"/>
                <a:cs typeface="Times New Roman"/>
              </a:rPr>
              <a:t>9</a:t>
            </a:fld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13990" y="2242230"/>
            <a:ext cx="7224395" cy="337820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00" b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Examples of </a:t>
            </a:r>
            <a:r>
              <a:rPr sz="2000" b="1" i="1" u="heavy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Rights</a:t>
            </a:r>
            <a:r>
              <a:rPr sz="2000" b="1" i="1" u="heavy" spc="-6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2000" b="1" i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(Cont’d)</a:t>
            </a:r>
            <a:r>
              <a:rPr sz="2000" b="1" u="heavy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:</a:t>
            </a:r>
            <a:endParaRPr sz="2000">
              <a:latin typeface="Trebuchet MS"/>
              <a:cs typeface="Trebuchet MS"/>
            </a:endParaRPr>
          </a:p>
          <a:p>
            <a:pPr marL="354965" marR="1760220" indent="-342265">
              <a:lnSpc>
                <a:spcPct val="100000"/>
              </a:lnSpc>
              <a:spcBef>
                <a:spcPts val="475"/>
              </a:spcBef>
              <a:buClr>
                <a:srgbClr val="996500"/>
              </a:buClr>
              <a:buFont typeface="Trebuchet MS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Trebuchet MS"/>
                <a:cs typeface="Trebuchet MS"/>
              </a:rPr>
              <a:t>Recipients have the right not </a:t>
            </a:r>
            <a:r>
              <a:rPr sz="2000" b="1" spc="-5" dirty="0">
                <a:latin typeface="Trebuchet MS"/>
                <a:cs typeface="Trebuchet MS"/>
              </a:rPr>
              <a:t>to be  fingerprinted/photographed, </a:t>
            </a:r>
            <a:r>
              <a:rPr sz="2000" b="1" dirty="0">
                <a:latin typeface="Trebuchet MS"/>
                <a:cs typeface="Trebuchet MS"/>
              </a:rPr>
              <a:t>audio taped,  </a:t>
            </a:r>
            <a:r>
              <a:rPr sz="2000" b="1" spc="5" dirty="0">
                <a:latin typeface="Trebuchet MS"/>
                <a:cs typeface="Trebuchet MS"/>
              </a:rPr>
              <a:t>videotaped/viewed </a:t>
            </a:r>
            <a:r>
              <a:rPr sz="2000" b="1" dirty="0">
                <a:latin typeface="Trebuchet MS"/>
                <a:cs typeface="Trebuchet MS"/>
              </a:rPr>
              <a:t>through one-way</a:t>
            </a:r>
            <a:r>
              <a:rPr sz="2000" b="1" spc="-140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glass.</a:t>
            </a:r>
            <a:endParaRPr sz="2000">
              <a:latin typeface="Trebuchet MS"/>
              <a:cs typeface="Trebuchet MS"/>
            </a:endParaRPr>
          </a:p>
          <a:p>
            <a:pPr marL="354965" marR="208915" indent="-342265">
              <a:lnSpc>
                <a:spcPct val="100000"/>
              </a:lnSpc>
              <a:spcBef>
                <a:spcPts val="480"/>
              </a:spcBef>
              <a:buClr>
                <a:srgbClr val="996500"/>
              </a:buClr>
              <a:buFont typeface="Trebuchet MS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Trebuchet MS"/>
                <a:cs typeface="Trebuchet MS"/>
              </a:rPr>
              <a:t>Recipients have the right </a:t>
            </a:r>
            <a:r>
              <a:rPr sz="2000" b="1" spc="-5" dirty="0">
                <a:latin typeface="Trebuchet MS"/>
                <a:cs typeface="Trebuchet MS"/>
              </a:rPr>
              <a:t>to </a:t>
            </a:r>
            <a:r>
              <a:rPr sz="2000" b="1" dirty="0">
                <a:latin typeface="Trebuchet MS"/>
                <a:cs typeface="Trebuchet MS"/>
              </a:rPr>
              <a:t>ask that their information  about their mental health treatment is </a:t>
            </a:r>
            <a:r>
              <a:rPr sz="2000" b="1" spc="-5" dirty="0">
                <a:latin typeface="Trebuchet MS"/>
                <a:cs typeface="Trebuchet MS"/>
              </a:rPr>
              <a:t>kept private</a:t>
            </a:r>
            <a:r>
              <a:rPr sz="2000" b="1" spc="-18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and  </a:t>
            </a:r>
            <a:r>
              <a:rPr sz="2000" b="1" spc="-5" dirty="0">
                <a:latin typeface="Trebuchet MS"/>
                <a:cs typeface="Trebuchet MS"/>
              </a:rPr>
              <a:t>confidential.</a:t>
            </a:r>
            <a:endParaRPr sz="200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spcBef>
                <a:spcPts val="480"/>
              </a:spcBef>
              <a:buClr>
                <a:srgbClr val="996500"/>
              </a:buClr>
              <a:buFont typeface="Trebuchet MS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Trebuchet MS"/>
                <a:cs typeface="Trebuchet MS"/>
              </a:rPr>
              <a:t>Recipients have the right </a:t>
            </a:r>
            <a:r>
              <a:rPr sz="2000" b="1" spc="-5" dirty="0">
                <a:latin typeface="Trebuchet MS"/>
                <a:cs typeface="Trebuchet MS"/>
              </a:rPr>
              <a:t>to </a:t>
            </a:r>
            <a:r>
              <a:rPr sz="2000" b="1" dirty="0">
                <a:latin typeface="Trebuchet MS"/>
                <a:cs typeface="Trebuchet MS"/>
              </a:rPr>
              <a:t>access their own</a:t>
            </a:r>
            <a:r>
              <a:rPr sz="2000" b="1" spc="-16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records.</a:t>
            </a:r>
            <a:endParaRPr sz="2000">
              <a:latin typeface="Trebuchet MS"/>
              <a:cs typeface="Trebuchet MS"/>
            </a:endParaRPr>
          </a:p>
          <a:p>
            <a:pPr marL="354965" marR="5080" indent="-342265">
              <a:lnSpc>
                <a:spcPct val="100000"/>
              </a:lnSpc>
              <a:spcBef>
                <a:spcPts val="480"/>
              </a:spcBef>
              <a:buClr>
                <a:srgbClr val="996500"/>
              </a:buClr>
              <a:buFont typeface="Trebuchet MS"/>
              <a:buChar char="•"/>
              <a:tabLst>
                <a:tab pos="354965" algn="l"/>
                <a:tab pos="355600" algn="l"/>
              </a:tabLst>
            </a:pPr>
            <a:r>
              <a:rPr sz="2000" b="1" dirty="0">
                <a:latin typeface="Trebuchet MS"/>
                <a:cs typeface="Trebuchet MS"/>
              </a:rPr>
              <a:t>Recipients have the right </a:t>
            </a:r>
            <a:r>
              <a:rPr sz="2000" b="1" spc="-5" dirty="0">
                <a:latin typeface="Trebuchet MS"/>
                <a:cs typeface="Trebuchet MS"/>
              </a:rPr>
              <a:t>to </a:t>
            </a:r>
            <a:r>
              <a:rPr sz="2000" b="1" dirty="0">
                <a:latin typeface="Trebuchet MS"/>
                <a:cs typeface="Trebuchet MS"/>
              </a:rPr>
              <a:t>treatment in a </a:t>
            </a:r>
            <a:r>
              <a:rPr sz="2000" b="1" spc="-5" dirty="0">
                <a:latin typeface="Trebuchet MS"/>
                <a:cs typeface="Trebuchet MS"/>
              </a:rPr>
              <a:t>place </a:t>
            </a:r>
            <a:r>
              <a:rPr sz="2000" b="1" dirty="0">
                <a:latin typeface="Trebuchet MS"/>
                <a:cs typeface="Trebuchet MS"/>
              </a:rPr>
              <a:t>which</a:t>
            </a:r>
            <a:r>
              <a:rPr sz="2000" b="1" spc="-204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is  </a:t>
            </a:r>
            <a:r>
              <a:rPr sz="2000" b="1" spc="-5" dirty="0">
                <a:latin typeface="Trebuchet MS"/>
                <a:cs typeface="Trebuchet MS"/>
              </a:rPr>
              <a:t>clean </a:t>
            </a:r>
            <a:r>
              <a:rPr sz="2000" b="1" dirty="0">
                <a:latin typeface="Trebuchet MS"/>
                <a:cs typeface="Trebuchet MS"/>
              </a:rPr>
              <a:t>and</a:t>
            </a:r>
            <a:r>
              <a:rPr sz="2000" b="1" spc="-45" dirty="0">
                <a:latin typeface="Trebuchet MS"/>
                <a:cs typeface="Trebuchet MS"/>
              </a:rPr>
              <a:t> </a:t>
            </a:r>
            <a:r>
              <a:rPr sz="2000" b="1" dirty="0">
                <a:latin typeface="Trebuchet MS"/>
                <a:cs typeface="Trebuchet MS"/>
              </a:rPr>
              <a:t>safe.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3062</Words>
  <Application>Microsoft Office PowerPoint</Application>
  <PresentationFormat>Custom</PresentationFormat>
  <Paragraphs>547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9" baseType="lpstr">
      <vt:lpstr>Arial</vt:lpstr>
      <vt:lpstr>Arial Black</vt:lpstr>
      <vt:lpstr>Calibri</vt:lpstr>
      <vt:lpstr>Courier New</vt:lpstr>
      <vt:lpstr>Times New Roman</vt:lpstr>
      <vt:lpstr>Trebuchet MS</vt:lpstr>
      <vt:lpstr>Verdana</vt:lpstr>
      <vt:lpstr>Wingdings</vt:lpstr>
      <vt:lpstr>Office Theme</vt:lpstr>
      <vt:lpstr>PowerPoint Presentation</vt:lpstr>
      <vt:lpstr>Taylor’s Special Care Services, Inc. Introduction to Recipient Rights</vt:lpstr>
      <vt:lpstr>Taylor’s Special Care Services, Inc. Introduction to Recipient Rights</vt:lpstr>
      <vt:lpstr>Taylor’s Special Care Services, Inc. Introduction to Recipient Rights</vt:lpstr>
      <vt:lpstr>Taylor’s Special Care Services, Inc. Introduction to Recipient Rights</vt:lpstr>
      <vt:lpstr>Taylor’s Special Care Services, Inc. Introduction to Recipient Rights</vt:lpstr>
      <vt:lpstr>Taylor’s Special Care Services, Inc. Introduction to Recipient Rights</vt:lpstr>
      <vt:lpstr>Taylor’s Special Care Services, Inc. Introduction to Recipient Rights</vt:lpstr>
      <vt:lpstr>Taylor’s Special Care Services, Inc. Introduction to Recipient Rights</vt:lpstr>
      <vt:lpstr>Taylor’s Special Care Services, Inc. Introduction to Recipient Rights</vt:lpstr>
      <vt:lpstr>Taylor’s Special Care Services, Inc. Introduction to Recipient Rights</vt:lpstr>
      <vt:lpstr>Taylor’s Special Care Services, Inc. Introduction to Recipient Rights</vt:lpstr>
      <vt:lpstr>Taylor’s Special Care Services, Inc. Introduction to Recipient Rights</vt:lpstr>
      <vt:lpstr>Taylor’s Special Care Services, Inc. Introduction to Recipient Rights</vt:lpstr>
      <vt:lpstr>Taylor’s Special Care Services, Inc. Introduction to Recipient Rights</vt:lpstr>
      <vt:lpstr>Taylor’s Special Care Services, Inc. Introduction to Recipient Rights</vt:lpstr>
      <vt:lpstr>Taylor’s Special Care Services, Inc. Introduction to Recipient Rights</vt:lpstr>
      <vt:lpstr>Taylor’s Special Care Services, Inc. Introduction to Recipient Rights</vt:lpstr>
      <vt:lpstr>Taylor’s Special Care Services, Inc. Introduction to Recipient Rights</vt:lpstr>
      <vt:lpstr>Taylor’s Special Care Services, Inc. Introduction to Recipient Rights</vt:lpstr>
      <vt:lpstr>PowerPoint Presentation</vt:lpstr>
      <vt:lpstr>Taylor’s Special Care Services, Inc. Introduction to Recipient Rights</vt:lpstr>
      <vt:lpstr>Taylor’s Special Care Services, Inc. Intro to Recipient Rights</vt:lpstr>
      <vt:lpstr>Taylor’s Special Care Services, Inc. Intro to Recipient Rights</vt:lpstr>
      <vt:lpstr>OCCMHA Incident  Report  Form:</vt:lpstr>
      <vt:lpstr>Taylor’s Special Care Services, Inc. Intro to Recipient Rights</vt:lpstr>
      <vt:lpstr>Taylor’s Special Care Services, Inc. Intro to Recipient Rights</vt:lpstr>
      <vt:lpstr>Taylor’s Special Care Services, Inc. Introduction to Recipient Rights</vt:lpstr>
      <vt:lpstr>Taylor’s Special Care Services, Inc. Introduction to Recipient Rights</vt:lpstr>
      <vt:lpstr>Taylor’s Special Care Services, Inc. Introduction to Recipient Rights</vt:lpstr>
      <vt:lpstr>Taylor’s Special Care Services, Inc. Introduction to Recipient Rights  Due Process</vt:lpstr>
      <vt:lpstr>Taylor’s Special Care Services, Inc. Introduction to Recipient Rights  Due Process</vt:lpstr>
      <vt:lpstr>Taylor’s Special Care Services, Inc. Introduction to Recipient Rights  Due Process</vt:lpstr>
      <vt:lpstr>Taylor’s Special Care Services, Inc. Introduction to Recipient Rights  Due Process</vt:lpstr>
      <vt:lpstr>Taylor’s Special Care Services, Inc. Introduction to Recipient Rights  Due Process</vt:lpstr>
      <vt:lpstr>Taylor’s Special Care Services, Inc. Introduction to Recipient Rights  Due Process</vt:lpstr>
      <vt:lpstr>Taylor’s Special Care Services, Inc. Introduction to Recipient Rights  Due Process</vt:lpstr>
      <vt:lpstr>Taylor’s Special Care Services, Inc. Introduction to Recipient Rights  Due Process</vt:lpstr>
      <vt:lpstr>Taylor’s Special Care Services, Inc. Introduction to Recipient Rights  Due Process</vt:lpstr>
      <vt:lpstr>Sample Quiz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- 2015-2016 TSCS RECIPIENT RIGHTS &amp; DUE PROCESS TRAINING [Compatibility Mode]</dc:title>
  <dc:creator>spop</dc:creator>
  <cp:lastModifiedBy>Chasity Wood</cp:lastModifiedBy>
  <cp:revision>2</cp:revision>
  <dcterms:created xsi:type="dcterms:W3CDTF">2019-06-06T14:21:19Z</dcterms:created>
  <dcterms:modified xsi:type="dcterms:W3CDTF">2019-06-28T16:28:49Z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2015-03-26T00:00:00Z</vt:filetime>
  </property>
  <property fmtid="{D5CDD505-2E9C-101B-9397-08002B2CF9AE}" pid="3" name="Creator">
    <vt:lpwstr>PrimoPDF http://www.primopdf.com</vt:lpwstr>
  </property>
  <property fmtid="{D5CDD505-2E9C-101B-9397-08002B2CF9AE}" pid="4" name="LastSaved">
    <vt:filetime>2019-06-06T00:00:00Z</vt:filetime>
  </property>
</Properties>
</file>