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8B44D5-673C-4342-AAF5-A9E7FC88017C}"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DA11A6-C1BC-4158-BBBB-CDAC96C9ECF7}" type="slidenum">
              <a:rPr lang="en-US" smtClean="0"/>
              <a:t>‹#›</a:t>
            </a:fld>
            <a:endParaRPr lang="en-US"/>
          </a:p>
        </p:txBody>
      </p:sp>
    </p:spTree>
    <p:extLst>
      <p:ext uri="{BB962C8B-B14F-4D97-AF65-F5344CB8AC3E}">
        <p14:creationId xmlns:p14="http://schemas.microsoft.com/office/powerpoint/2010/main" val="1107821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8B44D5-673C-4342-AAF5-A9E7FC88017C}"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DA11A6-C1BC-4158-BBBB-CDAC96C9ECF7}" type="slidenum">
              <a:rPr lang="en-US" smtClean="0"/>
              <a:t>‹#›</a:t>
            </a:fld>
            <a:endParaRPr lang="en-US"/>
          </a:p>
        </p:txBody>
      </p:sp>
    </p:spTree>
    <p:extLst>
      <p:ext uri="{BB962C8B-B14F-4D97-AF65-F5344CB8AC3E}">
        <p14:creationId xmlns:p14="http://schemas.microsoft.com/office/powerpoint/2010/main" val="539821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8B44D5-673C-4342-AAF5-A9E7FC88017C}"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DA11A6-C1BC-4158-BBBB-CDAC96C9ECF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521710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8B44D5-673C-4342-AAF5-A9E7FC88017C}"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DA11A6-C1BC-4158-BBBB-CDAC96C9ECF7}" type="slidenum">
              <a:rPr lang="en-US" smtClean="0"/>
              <a:t>‹#›</a:t>
            </a:fld>
            <a:endParaRPr lang="en-US"/>
          </a:p>
        </p:txBody>
      </p:sp>
    </p:spTree>
    <p:extLst>
      <p:ext uri="{BB962C8B-B14F-4D97-AF65-F5344CB8AC3E}">
        <p14:creationId xmlns:p14="http://schemas.microsoft.com/office/powerpoint/2010/main" val="3792976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8B44D5-673C-4342-AAF5-A9E7FC88017C}"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DA11A6-C1BC-4158-BBBB-CDAC96C9ECF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835808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8B44D5-673C-4342-AAF5-A9E7FC88017C}"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DA11A6-C1BC-4158-BBBB-CDAC96C9ECF7}" type="slidenum">
              <a:rPr lang="en-US" smtClean="0"/>
              <a:t>‹#›</a:t>
            </a:fld>
            <a:endParaRPr lang="en-US"/>
          </a:p>
        </p:txBody>
      </p:sp>
    </p:spTree>
    <p:extLst>
      <p:ext uri="{BB962C8B-B14F-4D97-AF65-F5344CB8AC3E}">
        <p14:creationId xmlns:p14="http://schemas.microsoft.com/office/powerpoint/2010/main" val="502270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8B44D5-673C-4342-AAF5-A9E7FC88017C}"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DA11A6-C1BC-4158-BBBB-CDAC96C9ECF7}" type="slidenum">
              <a:rPr lang="en-US" smtClean="0"/>
              <a:t>‹#›</a:t>
            </a:fld>
            <a:endParaRPr lang="en-US"/>
          </a:p>
        </p:txBody>
      </p:sp>
    </p:spTree>
    <p:extLst>
      <p:ext uri="{BB962C8B-B14F-4D97-AF65-F5344CB8AC3E}">
        <p14:creationId xmlns:p14="http://schemas.microsoft.com/office/powerpoint/2010/main" val="30985621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8B44D5-673C-4342-AAF5-A9E7FC88017C}"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DA11A6-C1BC-4158-BBBB-CDAC96C9ECF7}" type="slidenum">
              <a:rPr lang="en-US" smtClean="0"/>
              <a:t>‹#›</a:t>
            </a:fld>
            <a:endParaRPr lang="en-US"/>
          </a:p>
        </p:txBody>
      </p:sp>
    </p:spTree>
    <p:extLst>
      <p:ext uri="{BB962C8B-B14F-4D97-AF65-F5344CB8AC3E}">
        <p14:creationId xmlns:p14="http://schemas.microsoft.com/office/powerpoint/2010/main" val="1623238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8B44D5-673C-4342-AAF5-A9E7FC88017C}"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DA11A6-C1BC-4158-BBBB-CDAC96C9ECF7}" type="slidenum">
              <a:rPr lang="en-US" smtClean="0"/>
              <a:t>‹#›</a:t>
            </a:fld>
            <a:endParaRPr lang="en-US"/>
          </a:p>
        </p:txBody>
      </p:sp>
    </p:spTree>
    <p:extLst>
      <p:ext uri="{BB962C8B-B14F-4D97-AF65-F5344CB8AC3E}">
        <p14:creationId xmlns:p14="http://schemas.microsoft.com/office/powerpoint/2010/main" val="215172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8B44D5-673C-4342-AAF5-A9E7FC88017C}"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DA11A6-C1BC-4158-BBBB-CDAC96C9ECF7}" type="slidenum">
              <a:rPr lang="en-US" smtClean="0"/>
              <a:t>‹#›</a:t>
            </a:fld>
            <a:endParaRPr lang="en-US"/>
          </a:p>
        </p:txBody>
      </p:sp>
    </p:spTree>
    <p:extLst>
      <p:ext uri="{BB962C8B-B14F-4D97-AF65-F5344CB8AC3E}">
        <p14:creationId xmlns:p14="http://schemas.microsoft.com/office/powerpoint/2010/main" val="3615675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8B44D5-673C-4342-AAF5-A9E7FC88017C}" type="datetimeFigureOut">
              <a:rPr lang="en-US" smtClean="0"/>
              <a:t>7/2/2019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DA11A6-C1BC-4158-BBBB-CDAC96C9ECF7}" type="slidenum">
              <a:rPr lang="en-US" smtClean="0"/>
              <a:t>‹#›</a:t>
            </a:fld>
            <a:endParaRPr lang="en-US"/>
          </a:p>
        </p:txBody>
      </p:sp>
    </p:spTree>
    <p:extLst>
      <p:ext uri="{BB962C8B-B14F-4D97-AF65-F5344CB8AC3E}">
        <p14:creationId xmlns:p14="http://schemas.microsoft.com/office/powerpoint/2010/main" val="288328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8B44D5-673C-4342-AAF5-A9E7FC88017C}" type="datetimeFigureOut">
              <a:rPr lang="en-US" smtClean="0"/>
              <a:t>7/2/2019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DA11A6-C1BC-4158-BBBB-CDAC96C9ECF7}" type="slidenum">
              <a:rPr lang="en-US" smtClean="0"/>
              <a:t>‹#›</a:t>
            </a:fld>
            <a:endParaRPr lang="en-US"/>
          </a:p>
        </p:txBody>
      </p:sp>
    </p:spTree>
    <p:extLst>
      <p:ext uri="{BB962C8B-B14F-4D97-AF65-F5344CB8AC3E}">
        <p14:creationId xmlns:p14="http://schemas.microsoft.com/office/powerpoint/2010/main" val="2659270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8B44D5-673C-4342-AAF5-A9E7FC88017C}" type="datetimeFigureOut">
              <a:rPr lang="en-US" smtClean="0"/>
              <a:t>7/2/2019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DA11A6-C1BC-4158-BBBB-CDAC96C9ECF7}" type="slidenum">
              <a:rPr lang="en-US" smtClean="0"/>
              <a:t>‹#›</a:t>
            </a:fld>
            <a:endParaRPr lang="en-US"/>
          </a:p>
        </p:txBody>
      </p:sp>
    </p:spTree>
    <p:extLst>
      <p:ext uri="{BB962C8B-B14F-4D97-AF65-F5344CB8AC3E}">
        <p14:creationId xmlns:p14="http://schemas.microsoft.com/office/powerpoint/2010/main" val="324383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8B44D5-673C-4342-AAF5-A9E7FC88017C}" type="datetimeFigureOut">
              <a:rPr lang="en-US" smtClean="0"/>
              <a:t>7/2/2019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DA11A6-C1BC-4158-BBBB-CDAC96C9ECF7}" type="slidenum">
              <a:rPr lang="en-US" smtClean="0"/>
              <a:t>‹#›</a:t>
            </a:fld>
            <a:endParaRPr lang="en-US"/>
          </a:p>
        </p:txBody>
      </p:sp>
    </p:spTree>
    <p:extLst>
      <p:ext uri="{BB962C8B-B14F-4D97-AF65-F5344CB8AC3E}">
        <p14:creationId xmlns:p14="http://schemas.microsoft.com/office/powerpoint/2010/main" val="3275266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F8B44D5-673C-4342-AAF5-A9E7FC88017C}" type="datetimeFigureOut">
              <a:rPr lang="en-US" smtClean="0"/>
              <a:t>7/2/2019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DA11A6-C1BC-4158-BBBB-CDAC96C9ECF7}" type="slidenum">
              <a:rPr lang="en-US" smtClean="0"/>
              <a:t>‹#›</a:t>
            </a:fld>
            <a:endParaRPr lang="en-US"/>
          </a:p>
        </p:txBody>
      </p:sp>
    </p:spTree>
    <p:extLst>
      <p:ext uri="{BB962C8B-B14F-4D97-AF65-F5344CB8AC3E}">
        <p14:creationId xmlns:p14="http://schemas.microsoft.com/office/powerpoint/2010/main" val="2040432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8B44D5-673C-4342-AAF5-A9E7FC88017C}" type="datetimeFigureOut">
              <a:rPr lang="en-US" smtClean="0"/>
              <a:t>7/2/2019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DA11A6-C1BC-4158-BBBB-CDAC96C9ECF7}" type="slidenum">
              <a:rPr lang="en-US" smtClean="0"/>
              <a:t>‹#›</a:t>
            </a:fld>
            <a:endParaRPr lang="en-US"/>
          </a:p>
        </p:txBody>
      </p:sp>
    </p:spTree>
    <p:extLst>
      <p:ext uri="{BB962C8B-B14F-4D97-AF65-F5344CB8AC3E}">
        <p14:creationId xmlns:p14="http://schemas.microsoft.com/office/powerpoint/2010/main" val="171444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F8B44D5-673C-4342-AAF5-A9E7FC88017C}" type="datetimeFigureOut">
              <a:rPr lang="en-US" smtClean="0"/>
              <a:t>7/2/2019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FDA11A6-C1BC-4158-BBBB-CDAC96C9ECF7}" type="slidenum">
              <a:rPr lang="en-US" smtClean="0"/>
              <a:t>‹#›</a:t>
            </a:fld>
            <a:endParaRPr lang="en-US"/>
          </a:p>
        </p:txBody>
      </p:sp>
    </p:spTree>
    <p:extLst>
      <p:ext uri="{BB962C8B-B14F-4D97-AF65-F5344CB8AC3E}">
        <p14:creationId xmlns:p14="http://schemas.microsoft.com/office/powerpoint/2010/main" val="4547750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49F14-4BA3-4D59-8C42-CAF70A97AB1A}"/>
              </a:ext>
            </a:extLst>
          </p:cNvPr>
          <p:cNvSpPr>
            <a:spLocks noGrp="1"/>
          </p:cNvSpPr>
          <p:nvPr>
            <p:ph type="ctrTitle"/>
          </p:nvPr>
        </p:nvSpPr>
        <p:spPr>
          <a:xfrm>
            <a:off x="1507067" y="2404534"/>
            <a:ext cx="7766936" cy="2743198"/>
          </a:xfrm>
        </p:spPr>
        <p:txBody>
          <a:bodyPr/>
          <a:lstStyle/>
          <a:p>
            <a:pPr algn="ctr"/>
            <a:br>
              <a:rPr lang="en-US" dirty="0"/>
            </a:br>
            <a:br>
              <a:rPr lang="en-US" dirty="0"/>
            </a:br>
            <a:br>
              <a:rPr lang="en-US" dirty="0"/>
            </a:br>
            <a:br>
              <a:rPr lang="en-US" dirty="0"/>
            </a:br>
            <a:br>
              <a:rPr lang="en-US" dirty="0"/>
            </a:br>
            <a:br>
              <a:rPr lang="en-US" dirty="0"/>
            </a:br>
            <a:br>
              <a:rPr lang="en-US" dirty="0"/>
            </a:br>
            <a:br>
              <a:rPr lang="en-US" dirty="0"/>
            </a:br>
            <a:r>
              <a:rPr lang="en-US" dirty="0"/>
              <a:t>Home and Community Based Services (HCBS) Rule: Michigan’s Transition to Compliance</a:t>
            </a:r>
          </a:p>
        </p:txBody>
      </p:sp>
      <p:sp>
        <p:nvSpPr>
          <p:cNvPr id="3" name="Subtitle 2">
            <a:extLst>
              <a:ext uri="{FF2B5EF4-FFF2-40B4-BE49-F238E27FC236}">
                <a16:creationId xmlns:a16="http://schemas.microsoft.com/office/drawing/2014/main" id="{6FE63C40-60FB-4B60-B3DA-3C4C5A73CC36}"/>
              </a:ext>
            </a:extLst>
          </p:cNvPr>
          <p:cNvSpPr>
            <a:spLocks noGrp="1"/>
          </p:cNvSpPr>
          <p:nvPr>
            <p:ph type="subTitle" idx="1"/>
          </p:nvPr>
        </p:nvSpPr>
        <p:spPr>
          <a:xfrm>
            <a:off x="1507067" y="5051497"/>
            <a:ext cx="7766936" cy="1096899"/>
          </a:xfrm>
        </p:spPr>
        <p:txBody>
          <a:bodyPr>
            <a:normAutofit lnSpcReduction="10000"/>
          </a:bodyPr>
          <a:lstStyle/>
          <a:p>
            <a:pPr algn="ctr"/>
            <a:r>
              <a:rPr lang="en-US" dirty="0"/>
              <a:t>Taylor’s Special Care Services, Inc.</a:t>
            </a:r>
          </a:p>
          <a:p>
            <a:pPr algn="ctr"/>
            <a:r>
              <a:rPr lang="en-US" dirty="0"/>
              <a:t>Internal Competency-Based Training</a:t>
            </a:r>
          </a:p>
          <a:p>
            <a:pPr algn="ctr"/>
            <a:r>
              <a:rPr lang="en-US" dirty="0"/>
              <a:t>2019</a:t>
            </a:r>
          </a:p>
        </p:txBody>
      </p:sp>
    </p:spTree>
    <p:extLst>
      <p:ext uri="{BB962C8B-B14F-4D97-AF65-F5344CB8AC3E}">
        <p14:creationId xmlns:p14="http://schemas.microsoft.com/office/powerpoint/2010/main" val="2967438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FD42B-F914-4DD6-94FA-ADECF8AD0F52}"/>
              </a:ext>
            </a:extLst>
          </p:cNvPr>
          <p:cNvSpPr>
            <a:spLocks noGrp="1"/>
          </p:cNvSpPr>
          <p:nvPr>
            <p:ph type="title"/>
          </p:nvPr>
        </p:nvSpPr>
        <p:spPr>
          <a:xfrm>
            <a:off x="677334" y="324928"/>
            <a:ext cx="8596668" cy="1320800"/>
          </a:xfrm>
        </p:spPr>
        <p:txBody>
          <a:bodyPr>
            <a:noAutofit/>
          </a:bodyPr>
          <a:lstStyle/>
          <a:p>
            <a:pPr algn="ctr"/>
            <a:r>
              <a:rPr lang="en-US" sz="5800" b="1" dirty="0"/>
              <a:t>What does the HCBS Rule discuss??</a:t>
            </a:r>
          </a:p>
        </p:txBody>
      </p:sp>
      <p:sp>
        <p:nvSpPr>
          <p:cNvPr id="3" name="Content Placeholder 2">
            <a:extLst>
              <a:ext uri="{FF2B5EF4-FFF2-40B4-BE49-F238E27FC236}">
                <a16:creationId xmlns:a16="http://schemas.microsoft.com/office/drawing/2014/main" id="{2323E83D-DE64-43F5-AC54-7531FF01F1C1}"/>
              </a:ext>
            </a:extLst>
          </p:cNvPr>
          <p:cNvSpPr>
            <a:spLocks noGrp="1"/>
          </p:cNvSpPr>
          <p:nvPr>
            <p:ph idx="1"/>
          </p:nvPr>
        </p:nvSpPr>
        <p:spPr/>
        <p:txBody>
          <a:bodyPr>
            <a:normAutofit lnSpcReduction="10000"/>
          </a:bodyPr>
          <a:lstStyle/>
          <a:p>
            <a:r>
              <a:rPr lang="en-US" dirty="0"/>
              <a:t>Individual Rights</a:t>
            </a:r>
          </a:p>
          <a:p>
            <a:pPr lvl="1"/>
            <a:r>
              <a:rPr lang="en-US" dirty="0"/>
              <a:t>The HCBS Rule will protect an individual's right to privacy, dignity, respect and freedom.</a:t>
            </a:r>
          </a:p>
          <a:p>
            <a:r>
              <a:rPr lang="en-US" dirty="0"/>
              <a:t>Full participation in Community Life:</a:t>
            </a:r>
          </a:p>
          <a:p>
            <a:pPr lvl="1"/>
            <a:r>
              <a:rPr lang="en-US" dirty="0"/>
              <a:t>All individuals are supported to take part in their community and have the same access as other individuals in the community.</a:t>
            </a:r>
          </a:p>
          <a:p>
            <a:r>
              <a:rPr lang="en-US" dirty="0"/>
              <a:t>Making Life Decisions:</a:t>
            </a:r>
          </a:p>
          <a:p>
            <a:pPr lvl="1"/>
            <a:r>
              <a:rPr lang="en-US" dirty="0"/>
              <a:t>Individuals can make decisions about their lives using supports they need. Individuals control and pick how they want to spend their day.</a:t>
            </a:r>
          </a:p>
          <a:p>
            <a:pPr marL="0" indent="0" algn="ctr">
              <a:buNone/>
            </a:pPr>
            <a:r>
              <a:rPr lang="en-US" sz="2500" b="1" u="sng" dirty="0"/>
              <a:t>The HCBS Rules are guided by the Person-Centered Process</a:t>
            </a:r>
          </a:p>
          <a:p>
            <a:pPr marL="457200" lvl="1"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6280735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heel(1)">
                                      <p:cBhvr>
                                        <p:cTn id="16" dur="2000"/>
                                        <p:tgtEl>
                                          <p:spTgt spid="3">
                                            <p:txEl>
                                              <p:pRg st="3" end="3"/>
                                            </p:txEl>
                                          </p:spTgt>
                                        </p:tgtEl>
                                      </p:cBhvr>
                                    </p:animEffect>
                                  </p:childTnLst>
                                </p:cTn>
                              </p:par>
                              <p:par>
                                <p:cTn id="17" presetID="21" presetClass="entr" presetSubtype="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heel(1)">
                                      <p:cBhvr>
                                        <p:cTn id="19" dur="2000"/>
                                        <p:tgtEl>
                                          <p:spTgt spid="3">
                                            <p:txEl>
                                              <p:pRg st="4" end="4"/>
                                            </p:txEl>
                                          </p:spTgt>
                                        </p:tgtEl>
                                      </p:cBhvr>
                                    </p:animEffect>
                                  </p:childTnLst>
                                </p:cTn>
                              </p:par>
                              <p:par>
                                <p:cTn id="20" presetID="21" presetClass="entr" presetSubtype="1"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heel(1)">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p:cTn id="2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A32B9-8FB6-47A2-849F-95AD44C7BE36}"/>
              </a:ext>
            </a:extLst>
          </p:cNvPr>
          <p:cNvSpPr>
            <a:spLocks noGrp="1"/>
          </p:cNvSpPr>
          <p:nvPr>
            <p:ph type="title"/>
          </p:nvPr>
        </p:nvSpPr>
        <p:spPr/>
        <p:txBody>
          <a:bodyPr>
            <a:normAutofit/>
          </a:bodyPr>
          <a:lstStyle/>
          <a:p>
            <a:pPr algn="ctr"/>
            <a:r>
              <a:rPr lang="en-US" sz="6000" b="1" dirty="0"/>
              <a:t>What is the HCBS Rule?</a:t>
            </a:r>
          </a:p>
        </p:txBody>
      </p:sp>
      <p:sp>
        <p:nvSpPr>
          <p:cNvPr id="3" name="Content Placeholder 2">
            <a:extLst>
              <a:ext uri="{FF2B5EF4-FFF2-40B4-BE49-F238E27FC236}">
                <a16:creationId xmlns:a16="http://schemas.microsoft.com/office/drawing/2014/main" id="{8A788B6D-9F5F-4686-8410-2A38818E2208}"/>
              </a:ext>
            </a:extLst>
          </p:cNvPr>
          <p:cNvSpPr>
            <a:spLocks noGrp="1"/>
          </p:cNvSpPr>
          <p:nvPr>
            <p:ph idx="1"/>
          </p:nvPr>
        </p:nvSpPr>
        <p:spPr>
          <a:xfrm>
            <a:off x="392662" y="2039819"/>
            <a:ext cx="8596668" cy="3880773"/>
          </a:xfrm>
        </p:spPr>
        <p:txBody>
          <a:bodyPr/>
          <a:lstStyle/>
          <a:p>
            <a:r>
              <a:rPr lang="en-US" dirty="0"/>
              <a:t>As of January 2014, the Centers for Medicare and Medicaid Services (CMS) announced a Final Rule on HCBS. </a:t>
            </a:r>
          </a:p>
          <a:p>
            <a:r>
              <a:rPr lang="en-US" dirty="0"/>
              <a:t>HCBS are Medicaid services for people with disabilities to help them live on their own homes and communities.</a:t>
            </a:r>
          </a:p>
        </p:txBody>
      </p:sp>
    </p:spTree>
    <p:extLst>
      <p:ext uri="{BB962C8B-B14F-4D97-AF65-F5344CB8AC3E}">
        <p14:creationId xmlns:p14="http://schemas.microsoft.com/office/powerpoint/2010/main" val="16776292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37DC8-B472-4EEB-BA51-FB19FE8AF05C}"/>
              </a:ext>
            </a:extLst>
          </p:cNvPr>
          <p:cNvSpPr>
            <a:spLocks noGrp="1"/>
          </p:cNvSpPr>
          <p:nvPr>
            <p:ph type="title"/>
          </p:nvPr>
        </p:nvSpPr>
        <p:spPr>
          <a:xfrm>
            <a:off x="677334" y="471578"/>
            <a:ext cx="8596668" cy="1320800"/>
          </a:xfrm>
        </p:spPr>
        <p:txBody>
          <a:bodyPr>
            <a:normAutofit fontScale="90000"/>
          </a:bodyPr>
          <a:lstStyle/>
          <a:p>
            <a:pPr algn="ctr"/>
            <a:r>
              <a:rPr lang="en-US" sz="6000" b="1" dirty="0"/>
              <a:t>Why is the HCBS Rule Important??</a:t>
            </a:r>
          </a:p>
        </p:txBody>
      </p:sp>
      <p:sp>
        <p:nvSpPr>
          <p:cNvPr id="3" name="Content Placeholder 2">
            <a:extLst>
              <a:ext uri="{FF2B5EF4-FFF2-40B4-BE49-F238E27FC236}">
                <a16:creationId xmlns:a16="http://schemas.microsoft.com/office/drawing/2014/main" id="{BBC123C6-955C-4B4C-B367-10CFB2655C6A}"/>
              </a:ext>
            </a:extLst>
          </p:cNvPr>
          <p:cNvSpPr>
            <a:spLocks noGrp="1"/>
          </p:cNvSpPr>
          <p:nvPr>
            <p:ph idx="1"/>
          </p:nvPr>
        </p:nvSpPr>
        <p:spPr/>
        <p:txBody>
          <a:bodyPr/>
          <a:lstStyle/>
          <a:p>
            <a:r>
              <a:rPr lang="en-US" dirty="0"/>
              <a:t>The Rule will:</a:t>
            </a:r>
          </a:p>
          <a:p>
            <a:pPr lvl="1"/>
            <a:r>
              <a:rPr lang="en-US" dirty="0"/>
              <a:t>Ensure individuals who have disabilities have the same access to the community as individuals who do not have disabilities. </a:t>
            </a:r>
          </a:p>
          <a:p>
            <a:pPr lvl="1"/>
            <a:r>
              <a:rPr lang="en-US" dirty="0"/>
              <a:t>Allow individuals the opportunity to make decisions about the services they receive and who provide their services.</a:t>
            </a:r>
          </a:p>
          <a:p>
            <a:pPr marL="0" indent="0">
              <a:buNone/>
            </a:pPr>
            <a:endParaRPr lang="en-US" dirty="0"/>
          </a:p>
          <a:p>
            <a:pPr marL="0" indent="0" algn="ctr">
              <a:buNone/>
            </a:pPr>
            <a:r>
              <a:rPr lang="en-US" sz="2000" b="1" i="1" u="sng" dirty="0"/>
              <a:t>The goal of the HCBS Final Rule is to make sure that the services individuals receive, give people the opportunity for independence in making life decisions, to fully participate in community life, and to ensure that individuals’ rights are respected.</a:t>
            </a:r>
          </a:p>
          <a:p>
            <a:pPr marL="457200" lvl="1" indent="0">
              <a:buNone/>
            </a:pPr>
            <a:endParaRPr lang="en-US" dirty="0"/>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1175659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2000"/>
                                        <p:tgtEl>
                                          <p:spTgt spid="3">
                                            <p:txEl>
                                              <p:pRg st="1" end="1"/>
                                            </p:txEl>
                                          </p:spTgt>
                                        </p:tgtEl>
                                      </p:cBhvr>
                                    </p:animEffect>
                                    <p:anim calcmode="lin" valueType="num">
                                      <p:cBhvr>
                                        <p:cTn id="26"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2000"/>
                                        <p:tgtEl>
                                          <p:spTgt spid="3">
                                            <p:txEl>
                                              <p:pRg st="2" end="2"/>
                                            </p:txEl>
                                          </p:spTgt>
                                        </p:tgtEl>
                                      </p:cBhvr>
                                    </p:animEffect>
                                    <p:anim calcmode="lin" valueType="num">
                                      <p:cBhvr>
                                        <p:cTn id="33"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4"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3EF88-C03E-476D-9E9E-52880D0ADDDE}"/>
              </a:ext>
            </a:extLst>
          </p:cNvPr>
          <p:cNvSpPr>
            <a:spLocks noGrp="1"/>
          </p:cNvSpPr>
          <p:nvPr>
            <p:ph type="title"/>
          </p:nvPr>
        </p:nvSpPr>
        <p:spPr/>
        <p:txBody>
          <a:bodyPr>
            <a:normAutofit/>
          </a:bodyPr>
          <a:lstStyle/>
          <a:p>
            <a:pPr algn="ctr"/>
            <a:r>
              <a:rPr lang="en-US" sz="6000" b="1" dirty="0"/>
              <a:t>Sample Quiz</a:t>
            </a:r>
          </a:p>
        </p:txBody>
      </p:sp>
      <p:sp>
        <p:nvSpPr>
          <p:cNvPr id="3" name="Content Placeholder 2">
            <a:extLst>
              <a:ext uri="{FF2B5EF4-FFF2-40B4-BE49-F238E27FC236}">
                <a16:creationId xmlns:a16="http://schemas.microsoft.com/office/drawing/2014/main" id="{C9C24BD3-B7BE-4ADB-96F0-E801E5449A70}"/>
              </a:ext>
            </a:extLst>
          </p:cNvPr>
          <p:cNvSpPr>
            <a:spLocks noGrp="1"/>
          </p:cNvSpPr>
          <p:nvPr>
            <p:ph idx="1"/>
          </p:nvPr>
        </p:nvSpPr>
        <p:spPr/>
        <p:txBody>
          <a:bodyPr>
            <a:normAutofit/>
          </a:bodyPr>
          <a:lstStyle/>
          <a:p>
            <a:pPr>
              <a:buFont typeface="+mj-lt"/>
              <a:buAutoNum type="arabicPeriod"/>
            </a:pPr>
            <a:r>
              <a:rPr lang="en-US" dirty="0"/>
              <a:t>HCBS stands for:</a:t>
            </a:r>
          </a:p>
          <a:p>
            <a:pPr marL="800100" lvl="1" indent="-342900">
              <a:buFont typeface="+mj-lt"/>
              <a:buAutoNum type="alphaUcPeriod"/>
            </a:pPr>
            <a:r>
              <a:rPr lang="en-US" dirty="0"/>
              <a:t>Homeless and Community-Based Services</a:t>
            </a:r>
          </a:p>
          <a:p>
            <a:pPr marL="800100" lvl="1" indent="-342900">
              <a:buFont typeface="+mj-lt"/>
              <a:buAutoNum type="alphaUcPeriod"/>
            </a:pPr>
            <a:r>
              <a:rPr lang="en-US" dirty="0"/>
              <a:t>How to start Community-Based Services</a:t>
            </a:r>
          </a:p>
          <a:p>
            <a:pPr marL="800100" lvl="1" indent="-342900">
              <a:buFont typeface="+mj-lt"/>
              <a:buAutoNum type="alphaUcPeriod"/>
            </a:pPr>
            <a:r>
              <a:rPr lang="en-US" dirty="0"/>
              <a:t>Home and Community-Based Services</a:t>
            </a:r>
          </a:p>
          <a:p>
            <a:pPr marL="800100" lvl="1" indent="-342900">
              <a:buFont typeface="+mj-lt"/>
              <a:buAutoNum type="alphaUcPeriod"/>
            </a:pPr>
            <a:r>
              <a:rPr lang="en-US" dirty="0"/>
              <a:t>Healthy Community-Based Services</a:t>
            </a:r>
          </a:p>
          <a:p>
            <a:pPr>
              <a:buFont typeface="+mj-lt"/>
              <a:buAutoNum type="arabicPeriod"/>
            </a:pPr>
            <a:r>
              <a:rPr lang="en-US" dirty="0"/>
              <a:t>The Center for Medicare and Medicaid Services announced the Final Rule on HCBS in March 2014.</a:t>
            </a:r>
          </a:p>
          <a:p>
            <a:pPr marL="457200" lvl="1" indent="0">
              <a:buNone/>
            </a:pPr>
            <a:r>
              <a:rPr lang="en-US" dirty="0"/>
              <a:t>					True			False</a:t>
            </a:r>
          </a:p>
          <a:p>
            <a:pPr>
              <a:buFont typeface="+mj-lt"/>
              <a:buAutoNum type="arabicPeriod"/>
            </a:pPr>
            <a:r>
              <a:rPr lang="en-US" dirty="0"/>
              <a:t>	HCBS are Medicare services</a:t>
            </a:r>
          </a:p>
          <a:p>
            <a:pPr marL="0" indent="0">
              <a:buNone/>
            </a:pPr>
            <a:r>
              <a:rPr lang="en-US" dirty="0"/>
              <a:t>						 True			False 	</a:t>
            </a:r>
          </a:p>
        </p:txBody>
      </p:sp>
    </p:spTree>
    <p:extLst>
      <p:ext uri="{BB962C8B-B14F-4D97-AF65-F5344CB8AC3E}">
        <p14:creationId xmlns:p14="http://schemas.microsoft.com/office/powerpoint/2010/main" val="3913249857"/>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4C610-589E-4DC6-9E31-93404C05F16A}"/>
              </a:ext>
            </a:extLst>
          </p:cNvPr>
          <p:cNvSpPr>
            <a:spLocks noGrp="1"/>
          </p:cNvSpPr>
          <p:nvPr>
            <p:ph type="title"/>
          </p:nvPr>
        </p:nvSpPr>
        <p:spPr/>
        <p:txBody>
          <a:bodyPr>
            <a:normAutofit/>
          </a:bodyPr>
          <a:lstStyle/>
          <a:p>
            <a:pPr algn="ctr"/>
            <a:r>
              <a:rPr lang="en-US" sz="6000" b="1" dirty="0"/>
              <a:t>Sample Quiz</a:t>
            </a:r>
            <a:endParaRPr lang="en-US" sz="6000" dirty="0"/>
          </a:p>
        </p:txBody>
      </p:sp>
      <p:sp>
        <p:nvSpPr>
          <p:cNvPr id="3" name="Content Placeholder 2">
            <a:extLst>
              <a:ext uri="{FF2B5EF4-FFF2-40B4-BE49-F238E27FC236}">
                <a16:creationId xmlns:a16="http://schemas.microsoft.com/office/drawing/2014/main" id="{1B77051F-FD67-411B-91D8-A24122EE0328}"/>
              </a:ext>
            </a:extLst>
          </p:cNvPr>
          <p:cNvSpPr>
            <a:spLocks noGrp="1"/>
          </p:cNvSpPr>
          <p:nvPr>
            <p:ph idx="1"/>
          </p:nvPr>
        </p:nvSpPr>
        <p:spPr/>
        <p:txBody>
          <a:bodyPr>
            <a:normAutofit fontScale="85000" lnSpcReduction="20000"/>
          </a:bodyPr>
          <a:lstStyle/>
          <a:p>
            <a:pPr>
              <a:buFont typeface="+mj-lt"/>
              <a:buAutoNum type="arabicPeriod"/>
            </a:pPr>
            <a:r>
              <a:rPr lang="en-US" dirty="0"/>
              <a:t>	HCBS are Medicaid Services for people with disabilities to help them live in Specialized Residential Settings</a:t>
            </a:r>
          </a:p>
          <a:p>
            <a:pPr marL="457200" lvl="1" indent="0">
              <a:buNone/>
            </a:pPr>
            <a:r>
              <a:rPr lang="en-US" dirty="0"/>
              <a:t>					 True			False </a:t>
            </a:r>
          </a:p>
          <a:p>
            <a:pPr marL="457200" lvl="1" indent="0">
              <a:buNone/>
            </a:pPr>
            <a:endParaRPr lang="en-US" dirty="0"/>
          </a:p>
          <a:p>
            <a:pPr>
              <a:buFont typeface="+mj-lt"/>
              <a:buAutoNum type="arabicPeriod"/>
            </a:pPr>
            <a:r>
              <a:rPr lang="en-US" dirty="0"/>
              <a:t>	The goals of the HCBS rule is to ensure services received provides:</a:t>
            </a:r>
          </a:p>
          <a:p>
            <a:pPr marL="800100" lvl="1" indent="-342900">
              <a:buFont typeface="+mj-lt"/>
              <a:buAutoNum type="alphaUcPeriod"/>
            </a:pPr>
            <a:r>
              <a:rPr lang="en-US" dirty="0"/>
              <a:t>Independence in making life decisions</a:t>
            </a:r>
          </a:p>
          <a:p>
            <a:pPr marL="800100" lvl="1" indent="-342900">
              <a:buFont typeface="+mj-lt"/>
              <a:buAutoNum type="alphaUcPeriod"/>
            </a:pPr>
            <a:r>
              <a:rPr lang="en-US" dirty="0"/>
              <a:t>Access to participate in the community of choice</a:t>
            </a:r>
          </a:p>
          <a:p>
            <a:pPr marL="800100" lvl="1" indent="-342900">
              <a:buFont typeface="+mj-lt"/>
              <a:buAutoNum type="alphaUcPeriod"/>
            </a:pPr>
            <a:r>
              <a:rPr lang="en-US" dirty="0"/>
              <a:t>Protection of an individuals rights</a:t>
            </a:r>
          </a:p>
          <a:p>
            <a:pPr marL="800100" lvl="1" indent="-342900">
              <a:buFont typeface="+mj-lt"/>
              <a:buAutoNum type="alphaUcPeriod"/>
            </a:pPr>
            <a:r>
              <a:rPr lang="en-US" dirty="0"/>
              <a:t>All of the above</a:t>
            </a:r>
          </a:p>
          <a:p>
            <a:pPr marL="800100" lvl="1" indent="-342900">
              <a:buFont typeface="+mj-lt"/>
              <a:buAutoNum type="alphaUcPeriod"/>
            </a:pPr>
            <a:endParaRPr lang="en-US" dirty="0"/>
          </a:p>
          <a:p>
            <a:pPr marL="800100" lvl="1" indent="-342900">
              <a:buFont typeface="+mj-lt"/>
              <a:buAutoNum type="alphaUcPeriod"/>
            </a:pPr>
            <a:endParaRPr lang="en-US" dirty="0"/>
          </a:p>
          <a:p>
            <a:pPr marL="457200" lvl="1" indent="0">
              <a:buNone/>
            </a:pPr>
            <a:endParaRPr lang="en-US" dirty="0"/>
          </a:p>
          <a:p>
            <a:pPr marL="457200" lvl="1" indent="0">
              <a:buNone/>
            </a:pPr>
            <a:r>
              <a:rPr lang="en-US" dirty="0"/>
              <a:t>			</a:t>
            </a:r>
          </a:p>
        </p:txBody>
      </p:sp>
    </p:spTree>
    <p:extLst>
      <p:ext uri="{BB962C8B-B14F-4D97-AF65-F5344CB8AC3E}">
        <p14:creationId xmlns:p14="http://schemas.microsoft.com/office/powerpoint/2010/main" val="3797099833"/>
      </p:ext>
    </p:extLst>
  </p:cSld>
  <p:clrMapOvr>
    <a:masterClrMapping/>
  </p:clrMapOvr>
  <p:transition spd="slow">
    <p:push dir="u"/>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52</TotalTime>
  <Words>284</Words>
  <Application>Microsoft Office PowerPoint</Application>
  <PresentationFormat>Widescreen</PresentationFormat>
  <Paragraphs>47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Wingdings 3</vt:lpstr>
      <vt:lpstr>Facet</vt:lpstr>
      <vt:lpstr>        Home and Community Based Services (HCBS) Rule: Michigan’s Transition to Compliance</vt:lpstr>
      <vt:lpstr>What does the HCBS Rule discuss??</vt:lpstr>
      <vt:lpstr>What is the HCBS Rule?</vt:lpstr>
      <vt:lpstr>Why is the HCBS Rule Important??</vt:lpstr>
      <vt:lpstr>Sample Quiz</vt:lpstr>
      <vt:lpstr>Sample Quiz</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and Community Based Services (HCBS) Rule: Michigan’s Transition to Compliance</dc:title>
  <dc:creator>Chasity Wood</dc:creator>
  <cp:lastModifiedBy>Chasity Wood</cp:lastModifiedBy>
  <cp:revision>7</cp:revision>
  <dcterms:created xsi:type="dcterms:W3CDTF">2019-06-28T16:33:55Z</dcterms:created>
  <dcterms:modified xsi:type="dcterms:W3CDTF">2019-07-02T18:53:24Z</dcterms:modified>
</cp:coreProperties>
</file>