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8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232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232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33029" y="2315272"/>
            <a:ext cx="3119754" cy="4631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647484" y="2319363"/>
            <a:ext cx="3170554" cy="435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232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81312" y="1562481"/>
            <a:ext cx="439420" cy="475615"/>
          </a:xfrm>
          <a:custGeom>
            <a:avLst/>
            <a:gdLst/>
            <a:ahLst/>
            <a:cxnLst/>
            <a:rect l="l" t="t" r="r" b="b"/>
            <a:pathLst>
              <a:path w="439419" h="475614">
                <a:moveTo>
                  <a:pt x="0" y="0"/>
                </a:moveTo>
                <a:lnTo>
                  <a:pt x="0" y="475446"/>
                </a:lnTo>
                <a:lnTo>
                  <a:pt x="438876" y="475446"/>
                </a:lnTo>
                <a:lnTo>
                  <a:pt x="4388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63807" y="1562480"/>
            <a:ext cx="329153" cy="4754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06274" y="1984598"/>
            <a:ext cx="422275" cy="475615"/>
          </a:xfrm>
          <a:custGeom>
            <a:avLst/>
            <a:gdLst/>
            <a:ahLst/>
            <a:cxnLst/>
            <a:rect l="l" t="t" r="r" b="b"/>
            <a:pathLst>
              <a:path w="422275" h="475614">
                <a:moveTo>
                  <a:pt x="0" y="0"/>
                </a:moveTo>
                <a:lnTo>
                  <a:pt x="0" y="475446"/>
                </a:lnTo>
                <a:lnTo>
                  <a:pt x="422112" y="475446"/>
                </a:lnTo>
                <a:lnTo>
                  <a:pt x="422112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41711" y="1454289"/>
            <a:ext cx="0" cy="1053465"/>
          </a:xfrm>
          <a:custGeom>
            <a:avLst/>
            <a:gdLst/>
            <a:ahLst/>
            <a:cxnLst/>
            <a:rect l="l" t="t" r="r" b="b"/>
            <a:pathLst>
              <a:path h="1053464">
                <a:moveTo>
                  <a:pt x="0" y="0"/>
                </a:moveTo>
                <a:lnTo>
                  <a:pt x="0" y="1053000"/>
                </a:lnTo>
              </a:path>
            </a:pathLst>
          </a:custGeom>
          <a:ln w="31998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91782" y="1911446"/>
            <a:ext cx="8541305" cy="5485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70901" y="1165766"/>
            <a:ext cx="5516597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323299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5787" y="2503731"/>
            <a:ext cx="8086825" cy="3780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94542" y="6890869"/>
            <a:ext cx="148590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png"/><Relationship Id="rId10" Type="http://schemas.openxmlformats.org/officeDocument/2006/relationships/image" Target="../media/image11.jp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4832" y="3010174"/>
            <a:ext cx="437515" cy="475615"/>
          </a:xfrm>
          <a:custGeom>
            <a:avLst/>
            <a:gdLst/>
            <a:ahLst/>
            <a:cxnLst/>
            <a:rect l="l" t="t" r="r" b="b"/>
            <a:pathLst>
              <a:path w="437515" h="475614">
                <a:moveTo>
                  <a:pt x="0" y="0"/>
                </a:moveTo>
                <a:lnTo>
                  <a:pt x="0" y="475446"/>
                </a:lnTo>
                <a:lnTo>
                  <a:pt x="437352" y="475446"/>
                </a:lnTo>
                <a:lnTo>
                  <a:pt x="437352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37326" y="3010174"/>
            <a:ext cx="329155" cy="4754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8270" y="3432276"/>
            <a:ext cx="422275" cy="475615"/>
          </a:xfrm>
          <a:custGeom>
            <a:avLst/>
            <a:gdLst/>
            <a:ahLst/>
            <a:cxnLst/>
            <a:rect l="l" t="t" r="r" b="b"/>
            <a:pathLst>
              <a:path w="422275" h="475614">
                <a:moveTo>
                  <a:pt x="0" y="0"/>
                </a:moveTo>
                <a:lnTo>
                  <a:pt x="0" y="475446"/>
                </a:lnTo>
                <a:lnTo>
                  <a:pt x="422112" y="475446"/>
                </a:lnTo>
                <a:lnTo>
                  <a:pt x="4221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15228" y="2901970"/>
            <a:ext cx="0" cy="1053465"/>
          </a:xfrm>
          <a:custGeom>
            <a:avLst/>
            <a:gdLst/>
            <a:ahLst/>
            <a:cxnLst/>
            <a:rect l="l" t="t" r="r" b="b"/>
            <a:pathLst>
              <a:path h="1053464">
                <a:moveTo>
                  <a:pt x="0" y="0"/>
                </a:moveTo>
                <a:lnTo>
                  <a:pt x="0" y="1052994"/>
                </a:lnTo>
              </a:path>
            </a:pathLst>
          </a:custGeom>
          <a:ln w="32004">
            <a:solidFill>
              <a:srgbClr val="1C1C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3772" y="3359139"/>
            <a:ext cx="9009136" cy="5485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83142" y="2512871"/>
            <a:ext cx="65125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WORKPLACE</a:t>
            </a:r>
            <a:r>
              <a:rPr sz="4800" spc="-55" dirty="0"/>
              <a:t> </a:t>
            </a:r>
            <a:r>
              <a:rPr sz="4800" spc="-5" dirty="0"/>
              <a:t>VIOLENCE</a:t>
            </a:r>
            <a:endParaRPr sz="4800"/>
          </a:p>
        </p:txBody>
      </p:sp>
      <p:sp>
        <p:nvSpPr>
          <p:cNvPr id="8" name="object 8"/>
          <p:cNvSpPr txBox="1"/>
          <p:nvPr/>
        </p:nvSpPr>
        <p:spPr>
          <a:xfrm>
            <a:off x="2083142" y="4065696"/>
            <a:ext cx="601853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2555" marR="5080" indent="-265049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latin typeface="Trebuchet MS"/>
                <a:cs typeface="Trebuchet MS"/>
              </a:rPr>
              <a:t>Taylor’s Special </a:t>
            </a:r>
            <a:r>
              <a:rPr sz="3200" b="1" i="1" dirty="0">
                <a:latin typeface="Trebuchet MS"/>
                <a:cs typeface="Trebuchet MS"/>
              </a:rPr>
              <a:t>Care </a:t>
            </a:r>
            <a:r>
              <a:rPr sz="3200" b="1" i="1" spc="-5" dirty="0">
                <a:latin typeface="Trebuchet MS"/>
                <a:cs typeface="Trebuchet MS"/>
              </a:rPr>
              <a:t>Services,  </a:t>
            </a:r>
            <a:r>
              <a:rPr sz="3200" b="1" i="1" dirty="0">
                <a:latin typeface="Trebuchet MS"/>
                <a:cs typeface="Trebuchet MS"/>
              </a:rPr>
              <a:t>Inc.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1408" y="5651037"/>
            <a:ext cx="2648487" cy="713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99027" y="5883198"/>
            <a:ext cx="2585720" cy="82867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15"/>
              </a:spcBef>
            </a:pPr>
            <a:r>
              <a:rPr sz="2800" b="1" spc="120" dirty="0">
                <a:latin typeface="Verdana"/>
                <a:cs typeface="Verdana"/>
              </a:rPr>
              <a:t>TSCS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1200" spc="45" dirty="0">
                <a:latin typeface="Arial Black"/>
                <a:cs typeface="Arial Black"/>
              </a:rPr>
              <a:t>Taylor </a:t>
            </a:r>
            <a:r>
              <a:rPr sz="1200" spc="50" dirty="0">
                <a:latin typeface="Arial Black"/>
                <a:cs typeface="Arial Black"/>
              </a:rPr>
              <a:t>Special </a:t>
            </a:r>
            <a:r>
              <a:rPr sz="1200" spc="55" dirty="0">
                <a:latin typeface="Arial Black"/>
                <a:cs typeface="Arial Black"/>
              </a:rPr>
              <a:t>Care</a:t>
            </a:r>
            <a:r>
              <a:rPr sz="1200" spc="-85" dirty="0">
                <a:latin typeface="Arial Black"/>
                <a:cs typeface="Arial Black"/>
              </a:rPr>
              <a:t> </a:t>
            </a:r>
            <a:r>
              <a:rPr sz="1200" spc="50" dirty="0">
                <a:latin typeface="Arial Black"/>
                <a:cs typeface="Arial Black"/>
              </a:rPr>
              <a:t>Services</a:t>
            </a:r>
            <a:endParaRPr sz="1200">
              <a:latin typeface="Arial Black"/>
              <a:cs typeface="Arial Black"/>
            </a:endParaRPr>
          </a:p>
          <a:p>
            <a:pPr marR="24130" algn="ctr">
              <a:lnSpc>
                <a:spcPct val="100000"/>
              </a:lnSpc>
              <a:spcBef>
                <a:spcPts val="60"/>
              </a:spcBef>
            </a:pPr>
            <a:r>
              <a:rPr sz="850" spc="20" dirty="0">
                <a:latin typeface="Arial"/>
                <a:cs typeface="Arial"/>
              </a:rPr>
              <a:t>housing </a:t>
            </a:r>
            <a:r>
              <a:rPr sz="850" spc="25" dirty="0">
                <a:latin typeface="Arial"/>
                <a:cs typeface="Arial"/>
              </a:rPr>
              <a:t>● </a:t>
            </a:r>
            <a:r>
              <a:rPr sz="850" spc="15" dirty="0">
                <a:latin typeface="Arial"/>
                <a:cs typeface="Arial"/>
              </a:rPr>
              <a:t>staffing </a:t>
            </a:r>
            <a:r>
              <a:rPr sz="850" spc="25" dirty="0">
                <a:latin typeface="Arial"/>
                <a:cs typeface="Arial"/>
              </a:rPr>
              <a:t>● </a:t>
            </a:r>
            <a:r>
              <a:rPr sz="850" spc="15" dirty="0">
                <a:latin typeface="Arial"/>
                <a:cs typeface="Arial"/>
              </a:rPr>
              <a:t>counseling </a:t>
            </a:r>
            <a:r>
              <a:rPr sz="850" spc="25" dirty="0">
                <a:latin typeface="Arial"/>
                <a:cs typeface="Arial"/>
              </a:rPr>
              <a:t>● </a:t>
            </a:r>
            <a:r>
              <a:rPr sz="850" spc="15" dirty="0">
                <a:latin typeface="Arial"/>
                <a:cs typeface="Arial"/>
              </a:rPr>
              <a:t>on-going</a:t>
            </a:r>
            <a:r>
              <a:rPr sz="850" spc="-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69126" y="5759226"/>
            <a:ext cx="565356" cy="5333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7602" y="5759226"/>
            <a:ext cx="567055" cy="533400"/>
          </a:xfrm>
          <a:custGeom>
            <a:avLst/>
            <a:gdLst/>
            <a:ahLst/>
            <a:cxnLst/>
            <a:rect l="l" t="t" r="r" b="b"/>
            <a:pathLst>
              <a:path w="567055" h="533400">
                <a:moveTo>
                  <a:pt x="141719" y="0"/>
                </a:moveTo>
                <a:lnTo>
                  <a:pt x="0" y="533369"/>
                </a:lnTo>
                <a:lnTo>
                  <a:pt x="425160" y="533369"/>
                </a:lnTo>
                <a:lnTo>
                  <a:pt x="566880" y="0"/>
                </a:lnTo>
                <a:lnTo>
                  <a:pt x="141719" y="0"/>
                </a:lnTo>
                <a:close/>
              </a:path>
            </a:pathLst>
          </a:custGeom>
          <a:ln w="47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408" y="6755845"/>
            <a:ext cx="2648487" cy="700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638" y="5544373"/>
            <a:ext cx="2874645" cy="1388745"/>
          </a:xfrm>
          <a:custGeom>
            <a:avLst/>
            <a:gdLst/>
            <a:ahLst/>
            <a:cxnLst/>
            <a:rect l="l" t="t" r="r" b="b"/>
            <a:pathLst>
              <a:path w="2874645" h="1388745">
                <a:moveTo>
                  <a:pt x="0" y="0"/>
                </a:moveTo>
                <a:lnTo>
                  <a:pt x="0" y="1388251"/>
                </a:lnTo>
                <a:lnTo>
                  <a:pt x="2874020" y="1388251"/>
                </a:lnTo>
                <a:lnTo>
                  <a:pt x="28740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1408" y="5651037"/>
            <a:ext cx="2648487" cy="713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44192" y="5883198"/>
            <a:ext cx="1069975" cy="432434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r>
              <a:rPr sz="2800" b="1" spc="114" dirty="0">
                <a:latin typeface="Verdana"/>
                <a:cs typeface="Verdana"/>
              </a:rPr>
              <a:t>T</a:t>
            </a:r>
            <a:r>
              <a:rPr sz="2800" b="1" spc="130" dirty="0">
                <a:latin typeface="Verdana"/>
                <a:cs typeface="Verdana"/>
              </a:rPr>
              <a:t>S</a:t>
            </a:r>
            <a:r>
              <a:rPr sz="2800" b="1" spc="114" dirty="0">
                <a:latin typeface="Verdana"/>
                <a:cs typeface="Verdana"/>
              </a:rPr>
              <a:t>C</a:t>
            </a:r>
            <a:r>
              <a:rPr sz="2800" b="1" spc="130" dirty="0">
                <a:latin typeface="Verdana"/>
                <a:cs typeface="Verdana"/>
              </a:rPr>
              <a:t>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6327" y="6363396"/>
            <a:ext cx="2611120" cy="3600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200" spc="45" dirty="0">
                <a:latin typeface="Arial Black"/>
                <a:cs typeface="Arial Black"/>
              </a:rPr>
              <a:t>Taylor </a:t>
            </a:r>
            <a:r>
              <a:rPr sz="1200" spc="50" dirty="0">
                <a:latin typeface="Arial Black"/>
                <a:cs typeface="Arial Black"/>
              </a:rPr>
              <a:t>Special </a:t>
            </a:r>
            <a:r>
              <a:rPr sz="1200" spc="55" dirty="0">
                <a:latin typeface="Arial Black"/>
                <a:cs typeface="Arial Black"/>
              </a:rPr>
              <a:t>Care</a:t>
            </a:r>
            <a:r>
              <a:rPr sz="1200" spc="-80" dirty="0">
                <a:latin typeface="Arial Black"/>
                <a:cs typeface="Arial Black"/>
              </a:rPr>
              <a:t> </a:t>
            </a:r>
            <a:r>
              <a:rPr sz="1200" spc="50" dirty="0">
                <a:latin typeface="Arial Black"/>
                <a:cs typeface="Arial Black"/>
              </a:rPr>
              <a:t>Services</a:t>
            </a:r>
            <a:endParaRPr sz="12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50" spc="20" dirty="0">
                <a:latin typeface="Arial"/>
                <a:cs typeface="Arial"/>
              </a:rPr>
              <a:t>housing </a:t>
            </a:r>
            <a:r>
              <a:rPr sz="850" spc="25" dirty="0">
                <a:latin typeface="Arial"/>
                <a:cs typeface="Arial"/>
              </a:rPr>
              <a:t>● </a:t>
            </a:r>
            <a:r>
              <a:rPr sz="850" spc="15" dirty="0">
                <a:latin typeface="Arial"/>
                <a:cs typeface="Arial"/>
              </a:rPr>
              <a:t>staffing </a:t>
            </a:r>
            <a:r>
              <a:rPr sz="850" spc="25" dirty="0">
                <a:latin typeface="Arial"/>
                <a:cs typeface="Arial"/>
              </a:rPr>
              <a:t>● </a:t>
            </a:r>
            <a:r>
              <a:rPr sz="850" spc="15" dirty="0">
                <a:latin typeface="Arial"/>
                <a:cs typeface="Arial"/>
              </a:rPr>
              <a:t>counseling </a:t>
            </a:r>
            <a:r>
              <a:rPr sz="850" spc="25" dirty="0">
                <a:latin typeface="Arial"/>
                <a:cs typeface="Arial"/>
              </a:rPr>
              <a:t>● </a:t>
            </a:r>
            <a:r>
              <a:rPr sz="850" spc="15" dirty="0">
                <a:latin typeface="Arial"/>
                <a:cs typeface="Arial"/>
              </a:rPr>
              <a:t>on-going</a:t>
            </a:r>
            <a:r>
              <a:rPr sz="850" spc="-50" dirty="0">
                <a:latin typeface="Arial"/>
                <a:cs typeface="Arial"/>
              </a:rPr>
              <a:t> </a:t>
            </a:r>
            <a:r>
              <a:rPr sz="850" spc="15" dirty="0">
                <a:latin typeface="Arial"/>
                <a:cs typeface="Arial"/>
              </a:rPr>
              <a:t>support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69126" y="5759226"/>
            <a:ext cx="565356" cy="5333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7602" y="5759226"/>
            <a:ext cx="567055" cy="533400"/>
          </a:xfrm>
          <a:custGeom>
            <a:avLst/>
            <a:gdLst/>
            <a:ahLst/>
            <a:cxnLst/>
            <a:rect l="l" t="t" r="r" b="b"/>
            <a:pathLst>
              <a:path w="567055" h="533400">
                <a:moveTo>
                  <a:pt x="141719" y="0"/>
                </a:moveTo>
                <a:lnTo>
                  <a:pt x="0" y="533369"/>
                </a:lnTo>
                <a:lnTo>
                  <a:pt x="425160" y="533369"/>
                </a:lnTo>
                <a:lnTo>
                  <a:pt x="566880" y="0"/>
                </a:lnTo>
                <a:lnTo>
                  <a:pt x="141719" y="0"/>
                </a:lnTo>
                <a:close/>
              </a:path>
            </a:pathLst>
          </a:custGeom>
          <a:ln w="47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1408" y="6755845"/>
            <a:ext cx="2648487" cy="700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9314" y="5707415"/>
            <a:ext cx="1758543" cy="6065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6378" y="6137146"/>
            <a:ext cx="1248052" cy="1721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23237" y="6137910"/>
            <a:ext cx="1161415" cy="0"/>
          </a:xfrm>
          <a:custGeom>
            <a:avLst/>
            <a:gdLst/>
            <a:ahLst/>
            <a:cxnLst/>
            <a:rect l="l" t="t" r="r" b="b"/>
            <a:pathLst>
              <a:path w="1161414">
                <a:moveTo>
                  <a:pt x="0" y="0"/>
                </a:moveTo>
                <a:lnTo>
                  <a:pt x="1161193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40172" y="1125138"/>
            <a:ext cx="1149000" cy="10910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54930" y="721312"/>
            <a:ext cx="734507" cy="14949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89161" y="1112946"/>
            <a:ext cx="1165762" cy="11032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42193" y="721312"/>
            <a:ext cx="726887" cy="149491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351" y="1394354"/>
            <a:ext cx="57442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Protect Yourself</a:t>
            </a:r>
            <a:r>
              <a:rPr spc="-140" dirty="0"/>
              <a:t> </a:t>
            </a:r>
            <a:r>
              <a:rPr sz="3200" dirty="0"/>
              <a:t>(cont.)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9097019" y="6890869"/>
            <a:ext cx="245745" cy="24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400" dirty="0"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25027" y="2503731"/>
            <a:ext cx="7419975" cy="3694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Clr>
                <a:srgbClr val="3232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rebuchet MS"/>
                <a:cs typeface="Trebuchet MS"/>
              </a:rPr>
              <a:t>Plan </a:t>
            </a:r>
            <a:r>
              <a:rPr sz="2800" spc="-10" dirty="0">
                <a:latin typeface="Trebuchet MS"/>
                <a:cs typeface="Trebuchet MS"/>
              </a:rPr>
              <a:t>ahead </a:t>
            </a:r>
            <a:r>
              <a:rPr sz="2800" spc="-5" dirty="0">
                <a:latin typeface="Trebuchet MS"/>
                <a:cs typeface="Trebuchet MS"/>
              </a:rPr>
              <a:t>– When </a:t>
            </a:r>
            <a:r>
              <a:rPr sz="2800" spc="-10" dirty="0">
                <a:latin typeface="Trebuchet MS"/>
                <a:cs typeface="Trebuchet MS"/>
              </a:rPr>
              <a:t>traveling </a:t>
            </a:r>
            <a:r>
              <a:rPr sz="2800" spc="-5" dirty="0">
                <a:latin typeface="Trebuchet MS"/>
                <a:cs typeface="Trebuchet MS"/>
              </a:rPr>
              <a:t>plan your route  </a:t>
            </a:r>
            <a:r>
              <a:rPr sz="2800" spc="-10" dirty="0">
                <a:latin typeface="Trebuchet MS"/>
                <a:cs typeface="Trebuchet MS"/>
              </a:rPr>
              <a:t>ahead </a:t>
            </a:r>
            <a:r>
              <a:rPr sz="2800" spc="-5" dirty="0">
                <a:latin typeface="Trebuchet MS"/>
                <a:cs typeface="Trebuchet MS"/>
              </a:rPr>
              <a:t>of</a:t>
            </a:r>
            <a:r>
              <a:rPr sz="2800" spc="2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time</a:t>
            </a:r>
            <a:endParaRPr sz="2800">
              <a:latin typeface="Trebuchet MS"/>
              <a:cs typeface="Trebuchet MS"/>
            </a:endParaRPr>
          </a:p>
          <a:p>
            <a:pPr marL="354965" marR="107314" indent="-342265">
              <a:lnSpc>
                <a:spcPct val="100000"/>
              </a:lnSpc>
              <a:spcBef>
                <a:spcPts val="670"/>
              </a:spcBef>
              <a:buClr>
                <a:srgbClr val="3232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rebuchet MS"/>
                <a:cs typeface="Trebuchet MS"/>
              </a:rPr>
              <a:t>If you </a:t>
            </a:r>
            <a:r>
              <a:rPr sz="2800" spc="-10" dirty="0">
                <a:latin typeface="Trebuchet MS"/>
                <a:cs typeface="Trebuchet MS"/>
              </a:rPr>
              <a:t>feel unsafe </a:t>
            </a:r>
            <a:r>
              <a:rPr sz="2800" spc="-5" dirty="0">
                <a:latin typeface="Trebuchet MS"/>
                <a:cs typeface="Trebuchet MS"/>
              </a:rPr>
              <a:t>you probably are </a:t>
            </a:r>
            <a:r>
              <a:rPr sz="2800" spc="-10" dirty="0">
                <a:latin typeface="Trebuchet MS"/>
                <a:cs typeface="Trebuchet MS"/>
              </a:rPr>
              <a:t>unsafe </a:t>
            </a:r>
            <a:r>
              <a:rPr sz="2800" spc="-5" dirty="0">
                <a:latin typeface="Trebuchet MS"/>
                <a:cs typeface="Trebuchet MS"/>
              </a:rPr>
              <a:t>–  do not </a:t>
            </a:r>
            <a:r>
              <a:rPr sz="2800" spc="-10" dirty="0">
                <a:latin typeface="Trebuchet MS"/>
                <a:cs typeface="Trebuchet MS"/>
              </a:rPr>
              <a:t>enter </a:t>
            </a:r>
            <a:r>
              <a:rPr sz="2800" spc="-5" dirty="0">
                <a:latin typeface="Trebuchet MS"/>
                <a:cs typeface="Trebuchet MS"/>
              </a:rPr>
              <a:t>a </a:t>
            </a:r>
            <a:r>
              <a:rPr sz="2800" spc="-10" dirty="0">
                <a:latin typeface="Trebuchet MS"/>
                <a:cs typeface="Trebuchet MS"/>
              </a:rPr>
              <a:t>location </a:t>
            </a:r>
            <a:r>
              <a:rPr sz="2800" spc="-5" dirty="0">
                <a:latin typeface="Trebuchet MS"/>
                <a:cs typeface="Trebuchet MS"/>
              </a:rPr>
              <a:t>where you </a:t>
            </a:r>
            <a:r>
              <a:rPr sz="2800" spc="-10" dirty="0">
                <a:latin typeface="Trebuchet MS"/>
                <a:cs typeface="Trebuchet MS"/>
              </a:rPr>
              <a:t>feel  unsafe</a:t>
            </a:r>
            <a:endParaRPr sz="2800">
              <a:latin typeface="Trebuchet MS"/>
              <a:cs typeface="Trebuchet MS"/>
            </a:endParaRPr>
          </a:p>
          <a:p>
            <a:pPr marL="354965" marR="660400" indent="-342265">
              <a:lnSpc>
                <a:spcPct val="100000"/>
              </a:lnSpc>
              <a:spcBef>
                <a:spcPts val="670"/>
              </a:spcBef>
              <a:buClr>
                <a:srgbClr val="3232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rebuchet MS"/>
                <a:cs typeface="Trebuchet MS"/>
              </a:rPr>
              <a:t>Alert supervisors or </a:t>
            </a:r>
            <a:r>
              <a:rPr sz="2800" spc="-10" dirty="0">
                <a:latin typeface="Trebuchet MS"/>
                <a:cs typeface="Trebuchet MS"/>
              </a:rPr>
              <a:t>TSCS Administration  about safety and security</a:t>
            </a:r>
            <a:r>
              <a:rPr sz="2800" spc="8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issues</a:t>
            </a:r>
            <a:endParaRPr sz="28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3232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rebuchet MS"/>
                <a:cs typeface="Trebuchet MS"/>
              </a:rPr>
              <a:t>Carry only </a:t>
            </a:r>
            <a:r>
              <a:rPr sz="2800" spc="-10" dirty="0">
                <a:latin typeface="Trebuchet MS"/>
                <a:cs typeface="Trebuchet MS"/>
              </a:rPr>
              <a:t>minimal money and </a:t>
            </a:r>
            <a:r>
              <a:rPr sz="2800" spc="-5" dirty="0">
                <a:latin typeface="Trebuchet MS"/>
                <a:cs typeface="Trebuchet MS"/>
              </a:rPr>
              <a:t>required</a:t>
            </a:r>
            <a:r>
              <a:rPr sz="2800" spc="2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ID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6288" y="970711"/>
            <a:ext cx="639064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4890" marR="5080" indent="-2282825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Personal conduct to minimize  violence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9097019" y="6890869"/>
            <a:ext cx="245745" cy="24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400" dirty="0">
                <a:latin typeface="Tahoma"/>
                <a:cs typeface="Tahoma"/>
              </a:rPr>
              <a:t>11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18135" algn="ctr">
              <a:lnSpc>
                <a:spcPct val="100000"/>
              </a:lnSpc>
              <a:spcBef>
                <a:spcPts val="420"/>
              </a:spcBef>
            </a:pPr>
            <a:r>
              <a:rPr dirty="0"/>
              <a:t>DO</a:t>
            </a: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b="0" spc="-5" dirty="0">
                <a:latin typeface="Trebuchet MS"/>
                <a:cs typeface="Trebuchet MS"/>
              </a:rPr>
              <a:t>Stay</a:t>
            </a:r>
            <a:r>
              <a:rPr sz="1800" b="0" spc="-10" dirty="0">
                <a:latin typeface="Trebuchet MS"/>
                <a:cs typeface="Trebuchet MS"/>
              </a:rPr>
              <a:t> </a:t>
            </a:r>
            <a:r>
              <a:rPr sz="1800" b="0" spc="-5" dirty="0">
                <a:latin typeface="Trebuchet MS"/>
                <a:cs typeface="Trebuchet MS"/>
              </a:rPr>
              <a:t>calm</a:t>
            </a:r>
            <a:endParaRPr sz="18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15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b="0" spc="-5" dirty="0">
                <a:latin typeface="Trebuchet MS"/>
                <a:cs typeface="Trebuchet MS"/>
              </a:rPr>
              <a:t>Speak slowly </a:t>
            </a:r>
            <a:r>
              <a:rPr sz="1800" b="0" dirty="0">
                <a:latin typeface="Trebuchet MS"/>
                <a:cs typeface="Trebuchet MS"/>
              </a:rPr>
              <a:t>&amp;</a:t>
            </a:r>
            <a:r>
              <a:rPr sz="1800" b="0" spc="-80" dirty="0">
                <a:latin typeface="Trebuchet MS"/>
                <a:cs typeface="Trebuchet MS"/>
              </a:rPr>
              <a:t> </a:t>
            </a:r>
            <a:r>
              <a:rPr sz="1800" b="0" spc="-5" dirty="0">
                <a:latin typeface="Trebuchet MS"/>
                <a:cs typeface="Trebuchet MS"/>
              </a:rPr>
              <a:t>confidently</a:t>
            </a:r>
            <a:endParaRPr sz="18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15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b="0" spc="-5" dirty="0">
                <a:latin typeface="Trebuchet MS"/>
                <a:cs typeface="Trebuchet MS"/>
              </a:rPr>
              <a:t>Maintain attentive</a:t>
            </a:r>
            <a:r>
              <a:rPr sz="1800" b="0" spc="-30" dirty="0">
                <a:latin typeface="Trebuchet MS"/>
                <a:cs typeface="Trebuchet MS"/>
              </a:rPr>
              <a:t> </a:t>
            </a:r>
            <a:r>
              <a:rPr sz="1800" b="0" spc="-5" dirty="0">
                <a:latin typeface="Trebuchet MS"/>
                <a:cs typeface="Trebuchet MS"/>
              </a:rPr>
              <a:t>posture</a:t>
            </a:r>
            <a:endParaRPr sz="1800">
              <a:latin typeface="Trebuchet MS"/>
              <a:cs typeface="Trebuchet MS"/>
            </a:endParaRPr>
          </a:p>
          <a:p>
            <a:pPr marL="354965" marR="81280" indent="-342265">
              <a:lnSpc>
                <a:spcPts val="1939"/>
              </a:lnSpc>
              <a:spcBef>
                <a:spcPts val="464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b="0" spc="-5" dirty="0">
                <a:latin typeface="Trebuchet MS"/>
                <a:cs typeface="Trebuchet MS"/>
              </a:rPr>
              <a:t>Acknowledge the person’s  feelings</a:t>
            </a:r>
            <a:endParaRPr sz="1800">
              <a:latin typeface="Trebuchet MS"/>
              <a:cs typeface="Trebuchet MS"/>
            </a:endParaRPr>
          </a:p>
          <a:p>
            <a:pPr marL="354965" marR="297815" indent="-342265">
              <a:lnSpc>
                <a:spcPts val="1939"/>
              </a:lnSpc>
              <a:spcBef>
                <a:spcPts val="439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b="0" spc="-5" dirty="0">
                <a:latin typeface="Trebuchet MS"/>
                <a:cs typeface="Trebuchet MS"/>
              </a:rPr>
              <a:t>Establish ground rules </a:t>
            </a:r>
            <a:r>
              <a:rPr sz="1800" b="0" dirty="0">
                <a:latin typeface="Trebuchet MS"/>
                <a:cs typeface="Trebuchet MS"/>
              </a:rPr>
              <a:t>if  </a:t>
            </a:r>
            <a:r>
              <a:rPr sz="1800" b="0" spc="-5" dirty="0">
                <a:latin typeface="Trebuchet MS"/>
                <a:cs typeface="Trebuchet MS"/>
              </a:rPr>
              <a:t>unreasonable behavior  continues and describe  consequences</a:t>
            </a:r>
            <a:endParaRPr sz="18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00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b="0" spc="-5" dirty="0">
                <a:latin typeface="Trebuchet MS"/>
                <a:cs typeface="Trebuchet MS"/>
              </a:rPr>
              <a:t>Use delaying</a:t>
            </a:r>
            <a:r>
              <a:rPr sz="1800" b="0" spc="-30" dirty="0">
                <a:latin typeface="Trebuchet MS"/>
                <a:cs typeface="Trebuchet MS"/>
              </a:rPr>
              <a:t> </a:t>
            </a:r>
            <a:r>
              <a:rPr sz="1800" b="0" spc="-5" dirty="0">
                <a:latin typeface="Trebuchet MS"/>
                <a:cs typeface="Trebuchet MS"/>
              </a:rPr>
              <a:t>tactics</a:t>
            </a:r>
            <a:endParaRPr sz="1800">
              <a:latin typeface="Trebuchet MS"/>
              <a:cs typeface="Trebuchet MS"/>
            </a:endParaRPr>
          </a:p>
          <a:p>
            <a:pPr marL="354965" marR="383540" indent="-342265">
              <a:lnSpc>
                <a:spcPts val="1939"/>
              </a:lnSpc>
              <a:spcBef>
                <a:spcPts val="459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b="0" dirty="0">
                <a:latin typeface="Trebuchet MS"/>
                <a:cs typeface="Trebuchet MS"/>
              </a:rPr>
              <a:t>Be </a:t>
            </a:r>
            <a:r>
              <a:rPr sz="1800" b="0" spc="-5" dirty="0">
                <a:latin typeface="Trebuchet MS"/>
                <a:cs typeface="Trebuchet MS"/>
              </a:rPr>
              <a:t>reassuring and</a:t>
            </a:r>
            <a:r>
              <a:rPr sz="1800" b="0" spc="-75" dirty="0">
                <a:latin typeface="Trebuchet MS"/>
                <a:cs typeface="Trebuchet MS"/>
              </a:rPr>
              <a:t> </a:t>
            </a:r>
            <a:r>
              <a:rPr sz="1800" b="0" spc="-5" dirty="0">
                <a:latin typeface="Trebuchet MS"/>
                <a:cs typeface="Trebuchet MS"/>
              </a:rPr>
              <a:t>offer  alternative</a:t>
            </a:r>
            <a:r>
              <a:rPr sz="1800" b="0" dirty="0">
                <a:latin typeface="Trebuchet MS"/>
                <a:cs typeface="Trebuchet MS"/>
              </a:rPr>
              <a:t> </a:t>
            </a:r>
            <a:r>
              <a:rPr sz="1800" b="0" spc="-5" dirty="0">
                <a:latin typeface="Trebuchet MS"/>
                <a:cs typeface="Trebuchet MS"/>
              </a:rPr>
              <a:t>solutions</a:t>
            </a:r>
            <a:endParaRPr sz="18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95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b="0" spc="-5" dirty="0">
                <a:latin typeface="Trebuchet MS"/>
                <a:cs typeface="Trebuchet MS"/>
              </a:rPr>
              <a:t>Accept criticism</a:t>
            </a:r>
            <a:r>
              <a:rPr sz="1800" b="0" spc="-55" dirty="0">
                <a:latin typeface="Trebuchet MS"/>
                <a:cs typeface="Trebuchet MS"/>
              </a:rPr>
              <a:t> </a:t>
            </a:r>
            <a:r>
              <a:rPr sz="1800" b="0" spc="-5" dirty="0">
                <a:latin typeface="Trebuchet MS"/>
                <a:cs typeface="Trebuchet MS"/>
              </a:rPr>
              <a:t>positively</a:t>
            </a:r>
            <a:endParaRPr sz="1800">
              <a:latin typeface="Trebuchet MS"/>
              <a:cs typeface="Trebuchet MS"/>
            </a:endParaRPr>
          </a:p>
          <a:p>
            <a:pPr marL="354965" marR="12065" indent="-342265">
              <a:lnSpc>
                <a:spcPts val="1939"/>
              </a:lnSpc>
              <a:spcBef>
                <a:spcPts val="459"/>
              </a:spcBef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1800" b="0" spc="-10" dirty="0">
                <a:latin typeface="Trebuchet MS"/>
                <a:cs typeface="Trebuchet MS"/>
              </a:rPr>
              <a:t>Avoid </a:t>
            </a:r>
            <a:r>
              <a:rPr sz="1800" b="0" spc="-5" dirty="0">
                <a:latin typeface="Trebuchet MS"/>
                <a:cs typeface="Trebuchet MS"/>
              </a:rPr>
              <a:t>letting the aggressor  block your</a:t>
            </a:r>
            <a:r>
              <a:rPr sz="1800" b="0" spc="-15" dirty="0">
                <a:latin typeface="Trebuchet MS"/>
                <a:cs typeface="Trebuchet MS"/>
              </a:rPr>
              <a:t> </a:t>
            </a:r>
            <a:r>
              <a:rPr sz="1800" b="0" spc="-5" dirty="0">
                <a:latin typeface="Trebuchet MS"/>
                <a:cs typeface="Trebuchet MS"/>
              </a:rPr>
              <a:t>exit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966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DON’T</a:t>
            </a:r>
          </a:p>
          <a:p>
            <a:pPr marL="240665" indent="-227965">
              <a:lnSpc>
                <a:spcPct val="100000"/>
              </a:lnSpc>
              <a:spcBef>
                <a:spcPts val="15"/>
              </a:spcBef>
              <a:buSzPct val="50000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2000" b="0" spc="-5" dirty="0">
                <a:latin typeface="Trebuchet MS"/>
                <a:cs typeface="Trebuchet MS"/>
              </a:rPr>
              <a:t>Communicate</a:t>
            </a:r>
            <a:r>
              <a:rPr sz="2000" b="0" spc="-55" dirty="0">
                <a:latin typeface="Trebuchet MS"/>
                <a:cs typeface="Trebuchet MS"/>
              </a:rPr>
              <a:t> </a:t>
            </a:r>
            <a:r>
              <a:rPr sz="2000" b="0" dirty="0">
                <a:latin typeface="Trebuchet MS"/>
                <a:cs typeface="Trebuchet MS"/>
              </a:rPr>
              <a:t>hostility</a:t>
            </a:r>
            <a:endParaRPr sz="2000">
              <a:latin typeface="Trebuchet MS"/>
              <a:cs typeface="Trebuchet MS"/>
            </a:endParaRPr>
          </a:p>
          <a:p>
            <a:pPr marL="240665" marR="233045" indent="-227965">
              <a:lnSpc>
                <a:spcPct val="80000"/>
              </a:lnSpc>
              <a:spcBef>
                <a:spcPts val="480"/>
              </a:spcBef>
              <a:buSzPct val="50000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2000" b="0" spc="-5" dirty="0">
                <a:latin typeface="Trebuchet MS"/>
                <a:cs typeface="Trebuchet MS"/>
              </a:rPr>
              <a:t>Reject all </a:t>
            </a:r>
            <a:r>
              <a:rPr sz="2000" b="0" dirty="0">
                <a:latin typeface="Trebuchet MS"/>
                <a:cs typeface="Trebuchet MS"/>
              </a:rPr>
              <a:t>of </a:t>
            </a:r>
            <a:r>
              <a:rPr sz="2000" b="0" spc="-5" dirty="0">
                <a:latin typeface="Trebuchet MS"/>
                <a:cs typeface="Trebuchet MS"/>
              </a:rPr>
              <a:t>clients  demands </a:t>
            </a:r>
            <a:r>
              <a:rPr sz="2000" b="0" dirty="0">
                <a:latin typeface="Trebuchet MS"/>
                <a:cs typeface="Trebuchet MS"/>
              </a:rPr>
              <a:t>from </a:t>
            </a:r>
            <a:r>
              <a:rPr sz="2000" b="0" spc="-5" dirty="0">
                <a:latin typeface="Trebuchet MS"/>
                <a:cs typeface="Trebuchet MS"/>
              </a:rPr>
              <a:t>the</a:t>
            </a:r>
            <a:r>
              <a:rPr sz="2000" b="0" spc="-114" dirty="0">
                <a:latin typeface="Trebuchet MS"/>
                <a:cs typeface="Trebuchet MS"/>
              </a:rPr>
              <a:t> </a:t>
            </a:r>
            <a:r>
              <a:rPr sz="2000" b="0" dirty="0">
                <a:latin typeface="Trebuchet MS"/>
                <a:cs typeface="Trebuchet MS"/>
              </a:rPr>
              <a:t>start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buSzPct val="50000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2000" b="0" spc="-5" dirty="0">
                <a:latin typeface="Trebuchet MS"/>
                <a:cs typeface="Trebuchet MS"/>
              </a:rPr>
              <a:t>Put hands </a:t>
            </a:r>
            <a:r>
              <a:rPr sz="2000" b="0" dirty="0">
                <a:latin typeface="Trebuchet MS"/>
                <a:cs typeface="Trebuchet MS"/>
              </a:rPr>
              <a:t>on</a:t>
            </a:r>
            <a:r>
              <a:rPr sz="2000" b="0" spc="-65" dirty="0">
                <a:latin typeface="Trebuchet MS"/>
                <a:cs typeface="Trebuchet MS"/>
              </a:rPr>
              <a:t> </a:t>
            </a:r>
            <a:r>
              <a:rPr sz="2000" b="0" spc="-5" dirty="0">
                <a:latin typeface="Trebuchet MS"/>
                <a:cs typeface="Trebuchet MS"/>
              </a:rPr>
              <a:t>hips</a:t>
            </a:r>
            <a:endParaRPr sz="2000">
              <a:latin typeface="Trebuchet MS"/>
              <a:cs typeface="Trebuchet MS"/>
            </a:endParaRPr>
          </a:p>
          <a:p>
            <a:pPr marL="240665" marR="5080" indent="-227965">
              <a:lnSpc>
                <a:spcPct val="80000"/>
              </a:lnSpc>
              <a:spcBef>
                <a:spcPts val="480"/>
              </a:spcBef>
              <a:buSzPct val="50000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2000" b="0" spc="-5" dirty="0">
                <a:latin typeface="Trebuchet MS"/>
                <a:cs typeface="Trebuchet MS"/>
              </a:rPr>
              <a:t>Make sudden/threatening  movements</a:t>
            </a:r>
            <a:endParaRPr sz="2000">
              <a:latin typeface="Trebuchet MS"/>
              <a:cs typeface="Trebuchet MS"/>
            </a:endParaRPr>
          </a:p>
          <a:p>
            <a:pPr marL="240665" marR="340995" indent="-227965">
              <a:lnSpc>
                <a:spcPct val="80000"/>
              </a:lnSpc>
              <a:spcBef>
                <a:spcPts val="480"/>
              </a:spcBef>
              <a:buSzPct val="50000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2000" b="0" spc="-5" dirty="0">
                <a:latin typeface="Trebuchet MS"/>
                <a:cs typeface="Trebuchet MS"/>
              </a:rPr>
              <a:t>Challenge, threaten</a:t>
            </a:r>
            <a:r>
              <a:rPr sz="2000" b="0" spc="-100" dirty="0">
                <a:latin typeface="Trebuchet MS"/>
                <a:cs typeface="Trebuchet MS"/>
              </a:rPr>
              <a:t> </a:t>
            </a:r>
            <a:r>
              <a:rPr sz="2000" b="0" dirty="0">
                <a:latin typeface="Trebuchet MS"/>
                <a:cs typeface="Trebuchet MS"/>
              </a:rPr>
              <a:t>or  dare </a:t>
            </a:r>
            <a:r>
              <a:rPr sz="2000" b="0" spc="-5" dirty="0">
                <a:latin typeface="Trebuchet MS"/>
                <a:cs typeface="Trebuchet MS"/>
              </a:rPr>
              <a:t>the</a:t>
            </a:r>
            <a:r>
              <a:rPr sz="2000" b="0" spc="-65" dirty="0">
                <a:latin typeface="Trebuchet MS"/>
                <a:cs typeface="Trebuchet MS"/>
              </a:rPr>
              <a:t> </a:t>
            </a:r>
            <a:r>
              <a:rPr sz="2000" b="0" dirty="0">
                <a:latin typeface="Trebuchet MS"/>
                <a:cs typeface="Trebuchet MS"/>
              </a:rPr>
              <a:t>person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buSzPct val="50000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2000" b="0" dirty="0">
                <a:latin typeface="Trebuchet MS"/>
                <a:cs typeface="Trebuchet MS"/>
              </a:rPr>
              <a:t>Criticize </a:t>
            </a:r>
            <a:r>
              <a:rPr sz="2000" b="0" spc="-5" dirty="0">
                <a:latin typeface="Trebuchet MS"/>
                <a:cs typeface="Trebuchet MS"/>
              </a:rPr>
              <a:t>the</a:t>
            </a:r>
            <a:r>
              <a:rPr sz="2000" b="0" spc="-65" dirty="0">
                <a:latin typeface="Trebuchet MS"/>
                <a:cs typeface="Trebuchet MS"/>
              </a:rPr>
              <a:t> </a:t>
            </a:r>
            <a:r>
              <a:rPr sz="2000" b="0" spc="-5" dirty="0">
                <a:latin typeface="Trebuchet MS"/>
                <a:cs typeface="Trebuchet MS"/>
              </a:rPr>
              <a:t>individual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buSzPct val="50000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2000" b="0" spc="-5" dirty="0">
                <a:latin typeface="Trebuchet MS"/>
                <a:cs typeface="Trebuchet MS"/>
              </a:rPr>
              <a:t>Attempt to</a:t>
            </a:r>
            <a:r>
              <a:rPr sz="2000" b="0" spc="-100" dirty="0">
                <a:latin typeface="Trebuchet MS"/>
                <a:cs typeface="Trebuchet MS"/>
              </a:rPr>
              <a:t> </a:t>
            </a:r>
            <a:r>
              <a:rPr sz="2000" b="0" dirty="0">
                <a:latin typeface="Trebuchet MS"/>
                <a:cs typeface="Trebuchet MS"/>
              </a:rPr>
              <a:t>bargain</a:t>
            </a:r>
            <a:endParaRPr sz="2000">
              <a:latin typeface="Trebuchet MS"/>
              <a:cs typeface="Trebuchet MS"/>
            </a:endParaRPr>
          </a:p>
          <a:p>
            <a:pPr marL="240665" marR="514350" indent="-227965">
              <a:lnSpc>
                <a:spcPct val="80000"/>
              </a:lnSpc>
              <a:spcBef>
                <a:spcPts val="475"/>
              </a:spcBef>
              <a:buSzPct val="50000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2000" b="0" spc="-5" dirty="0">
                <a:latin typeface="Trebuchet MS"/>
                <a:cs typeface="Trebuchet MS"/>
              </a:rPr>
              <a:t>Make </a:t>
            </a:r>
            <a:r>
              <a:rPr sz="2000" b="0" dirty="0">
                <a:latin typeface="Trebuchet MS"/>
                <a:cs typeface="Trebuchet MS"/>
              </a:rPr>
              <a:t>false  </a:t>
            </a:r>
            <a:r>
              <a:rPr sz="2000" b="0" spc="-5" dirty="0">
                <a:latin typeface="Trebuchet MS"/>
                <a:cs typeface="Trebuchet MS"/>
              </a:rPr>
              <a:t>statements/promises</a:t>
            </a:r>
            <a:endParaRPr sz="2000">
              <a:latin typeface="Trebuchet MS"/>
              <a:cs typeface="Trebuchet MS"/>
            </a:endParaRPr>
          </a:p>
          <a:p>
            <a:pPr marL="240665" marR="680085" indent="-227965">
              <a:lnSpc>
                <a:spcPct val="80000"/>
              </a:lnSpc>
              <a:spcBef>
                <a:spcPts val="480"/>
              </a:spcBef>
              <a:buSzPct val="50000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z="2000" b="0" spc="-5" dirty="0">
                <a:latin typeface="Trebuchet MS"/>
                <a:cs typeface="Trebuchet MS"/>
              </a:rPr>
              <a:t>Invade the</a:t>
            </a:r>
            <a:r>
              <a:rPr sz="2000" b="0" spc="-105" dirty="0">
                <a:latin typeface="Trebuchet MS"/>
                <a:cs typeface="Trebuchet MS"/>
              </a:rPr>
              <a:t> </a:t>
            </a:r>
            <a:r>
              <a:rPr sz="2000" b="0" dirty="0">
                <a:latin typeface="Trebuchet MS"/>
                <a:cs typeface="Trebuchet MS"/>
              </a:rPr>
              <a:t>personal  space of </a:t>
            </a:r>
            <a:r>
              <a:rPr sz="2000" b="0" spc="-5" dirty="0">
                <a:latin typeface="Trebuchet MS"/>
                <a:cs typeface="Trebuchet MS"/>
              </a:rPr>
              <a:t>the</a:t>
            </a:r>
            <a:r>
              <a:rPr sz="2000" b="0" spc="-125" dirty="0">
                <a:latin typeface="Trebuchet MS"/>
                <a:cs typeface="Trebuchet MS"/>
              </a:rPr>
              <a:t> </a:t>
            </a:r>
            <a:r>
              <a:rPr sz="2000" b="0" dirty="0">
                <a:latin typeface="Trebuchet MS"/>
                <a:cs typeface="Trebuchet MS"/>
              </a:rPr>
              <a:t>person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3330" y="1581793"/>
            <a:ext cx="68954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What </a:t>
            </a:r>
            <a:r>
              <a:rPr sz="3200" dirty="0"/>
              <a:t>happens if </a:t>
            </a:r>
            <a:r>
              <a:rPr sz="3200" spc="-5" dirty="0"/>
              <a:t>an </a:t>
            </a:r>
            <a:r>
              <a:rPr sz="3200" dirty="0"/>
              <a:t>incident</a:t>
            </a:r>
            <a:r>
              <a:rPr sz="3200" spc="-135" dirty="0"/>
              <a:t> </a:t>
            </a:r>
            <a:r>
              <a:rPr sz="3200" dirty="0"/>
              <a:t>occurs?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9097019" y="6890869"/>
            <a:ext cx="245745" cy="24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400" dirty="0">
                <a:latin typeface="Tahoma"/>
                <a:cs typeface="Tahoma"/>
              </a:rPr>
              <a:t>12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25027" y="2505251"/>
            <a:ext cx="715899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55955" indent="-342265">
              <a:lnSpc>
                <a:spcPct val="100000"/>
              </a:lnSpc>
              <a:spcBef>
                <a:spcPts val="10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Reporting </a:t>
            </a:r>
            <a:r>
              <a:rPr sz="2400" dirty="0">
                <a:latin typeface="Trebuchet MS"/>
                <a:cs typeface="Trebuchet MS"/>
              </a:rPr>
              <a:t>– </a:t>
            </a:r>
            <a:r>
              <a:rPr sz="2400" spc="-5" dirty="0">
                <a:latin typeface="Trebuchet MS"/>
                <a:cs typeface="Trebuchet MS"/>
              </a:rPr>
              <a:t>all incidents must be reported to  appropriate parties (employer, police,</a:t>
            </a:r>
            <a:r>
              <a:rPr sz="2400" spc="7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etc.)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Medical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attention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Victims should be informed of their</a:t>
            </a:r>
            <a:r>
              <a:rPr sz="2400" spc="8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rights</a:t>
            </a:r>
            <a:endParaRPr sz="2400">
              <a:latin typeface="Trebuchet MS"/>
              <a:cs typeface="Trebuchet MS"/>
            </a:endParaRPr>
          </a:p>
          <a:p>
            <a:pPr marL="354965" marR="582930" indent="-342265">
              <a:lnSpc>
                <a:spcPct val="10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Work with staff to prevent the situation from  </a:t>
            </a:r>
            <a:r>
              <a:rPr sz="2400" spc="-10" dirty="0">
                <a:latin typeface="Trebuchet MS"/>
                <a:cs typeface="Trebuchet MS"/>
              </a:rPr>
              <a:t>happening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again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Offer stress debriefing/post-traumatic</a:t>
            </a:r>
            <a:r>
              <a:rPr sz="2400" spc="7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counseling</a:t>
            </a:r>
            <a:endParaRPr sz="2400">
              <a:latin typeface="Trebuchet MS"/>
              <a:cs typeface="Trebuchet MS"/>
            </a:endParaRPr>
          </a:p>
          <a:p>
            <a:pPr marL="354965" marR="5080" indent="-342265">
              <a:lnSpc>
                <a:spcPct val="10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Keep victim(s) informed of any investigations and  outcomes.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1203" y="1241966"/>
            <a:ext cx="325945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Sample</a:t>
            </a:r>
            <a:r>
              <a:rPr spc="-85" dirty="0"/>
              <a:t> </a:t>
            </a:r>
            <a:r>
              <a:rPr spc="-5" dirty="0"/>
              <a:t>Quiz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5027" y="2505251"/>
            <a:ext cx="733615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881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78460" algn="l"/>
              </a:tabLst>
            </a:pPr>
            <a:r>
              <a:rPr sz="2400" spc="-5" dirty="0">
                <a:latin typeface="Trebuchet MS"/>
                <a:cs typeface="Trebuchet MS"/>
              </a:rPr>
              <a:t>Legal expenses and property damage due to  workplace violence have an economic impact on  employers.</a:t>
            </a:r>
            <a:endParaRPr sz="2400">
              <a:latin typeface="Trebuchet MS"/>
              <a:cs typeface="Trebuchet MS"/>
            </a:endParaRPr>
          </a:p>
          <a:p>
            <a:pPr marL="926465">
              <a:lnSpc>
                <a:spcPct val="100000"/>
              </a:lnSpc>
              <a:spcBef>
                <a:spcPts val="575"/>
              </a:spcBef>
              <a:tabLst>
                <a:tab pos="2755265" algn="l"/>
              </a:tabLst>
            </a:pPr>
            <a:r>
              <a:rPr sz="2400" spc="-5" dirty="0">
                <a:latin typeface="Trebuchet MS"/>
                <a:cs typeface="Trebuchet MS"/>
              </a:rPr>
              <a:t>TRUE	FALSE</a:t>
            </a:r>
            <a:endParaRPr sz="2400">
              <a:latin typeface="Trebuchet MS"/>
              <a:cs typeface="Trebuchet MS"/>
            </a:endParaRPr>
          </a:p>
          <a:p>
            <a:pPr marL="378460" marR="1158240" indent="-378460">
              <a:lnSpc>
                <a:spcPct val="120000"/>
              </a:lnSpc>
              <a:buAutoNum type="arabicPeriod" startAt="2"/>
              <a:tabLst>
                <a:tab pos="378460" algn="l"/>
                <a:tab pos="2754630" algn="l"/>
              </a:tabLst>
            </a:pPr>
            <a:r>
              <a:rPr sz="2400" spc="-5" dirty="0">
                <a:latin typeface="Trebuchet MS"/>
                <a:cs typeface="Trebuchet MS"/>
              </a:rPr>
              <a:t>Stalking is considered workplace violence.  TRUE	FALSE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378460" algn="l"/>
              </a:tabLst>
            </a:pPr>
            <a:r>
              <a:rPr sz="2400" spc="-5" dirty="0">
                <a:latin typeface="Trebuchet MS"/>
                <a:cs typeface="Trebuchet MS"/>
              </a:rPr>
              <a:t>Only employees who travel for their job, transport  passengers or work late at night or early in the  morning are at risk of workplace</a:t>
            </a:r>
            <a:r>
              <a:rPr sz="2400" spc="5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violence.</a:t>
            </a:r>
            <a:endParaRPr sz="2400">
              <a:latin typeface="Trebuchet MS"/>
              <a:cs typeface="Trebuchet MS"/>
            </a:endParaRPr>
          </a:p>
          <a:p>
            <a:pPr marL="926465">
              <a:lnSpc>
                <a:spcPct val="100000"/>
              </a:lnSpc>
              <a:spcBef>
                <a:spcPts val="575"/>
              </a:spcBef>
              <a:tabLst>
                <a:tab pos="2755265" algn="l"/>
              </a:tabLst>
            </a:pPr>
            <a:r>
              <a:rPr sz="2400" spc="-5" dirty="0">
                <a:latin typeface="Trebuchet MS"/>
                <a:cs typeface="Trebuchet MS"/>
              </a:rPr>
              <a:t>TRUE	FALSE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38136" y="3778194"/>
            <a:ext cx="224012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24420" y="3766002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2860" y="4572"/>
                </a:lnTo>
                <a:lnTo>
                  <a:pt x="44196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4196" y="25908"/>
                </a:moveTo>
                <a:lnTo>
                  <a:pt x="22860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4196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1538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24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8584" y="249920"/>
                </a:lnTo>
                <a:lnTo>
                  <a:pt x="206063" y="228584"/>
                </a:lnTo>
                <a:lnTo>
                  <a:pt x="44196" y="228584"/>
                </a:lnTo>
                <a:lnTo>
                  <a:pt x="22860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720" y="27432"/>
                </a:moveTo>
                <a:lnTo>
                  <a:pt x="44196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720" y="27432"/>
                </a:lnTo>
                <a:close/>
              </a:path>
              <a:path w="250189" h="254635">
                <a:moveTo>
                  <a:pt x="44196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6872"/>
                </a:lnTo>
                <a:lnTo>
                  <a:pt x="44196" y="228584"/>
                </a:lnTo>
                <a:close/>
              </a:path>
              <a:path w="250189" h="254635">
                <a:moveTo>
                  <a:pt x="25908" y="246872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1538"/>
                </a:lnTo>
                <a:lnTo>
                  <a:pt x="22860" y="249920"/>
                </a:lnTo>
                <a:lnTo>
                  <a:pt x="25908" y="246872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720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244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4196" y="228584"/>
                </a:lnTo>
                <a:lnTo>
                  <a:pt x="4724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454" y="27432"/>
                </a:moveTo>
                <a:lnTo>
                  <a:pt x="45720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454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24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454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7728" y="228584"/>
                </a:lnTo>
                <a:lnTo>
                  <a:pt x="237728" y="240776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84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846" y="225536"/>
                </a:lnTo>
                <a:lnTo>
                  <a:pt x="206063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7728" y="29379"/>
                </a:moveTo>
                <a:lnTo>
                  <a:pt x="237728" y="25908"/>
                </a:lnTo>
                <a:lnTo>
                  <a:pt x="206063" y="25908"/>
                </a:lnTo>
                <a:lnTo>
                  <a:pt x="204454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7728" y="29379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7728" y="25908"/>
                </a:lnTo>
                <a:lnTo>
                  <a:pt x="237728" y="29379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7728" y="228584"/>
                </a:moveTo>
                <a:lnTo>
                  <a:pt x="206063" y="228584"/>
                </a:lnTo>
                <a:lnTo>
                  <a:pt x="224012" y="245589"/>
                </a:lnTo>
                <a:lnTo>
                  <a:pt x="224012" y="240776"/>
                </a:lnTo>
                <a:lnTo>
                  <a:pt x="237728" y="228584"/>
                </a:lnTo>
                <a:close/>
              </a:path>
              <a:path w="250189" h="254635">
                <a:moveTo>
                  <a:pt x="237728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7728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7728" y="240776"/>
                </a:moveTo>
                <a:lnTo>
                  <a:pt x="237728" y="228584"/>
                </a:lnTo>
                <a:lnTo>
                  <a:pt x="224012" y="240776"/>
                </a:lnTo>
                <a:lnTo>
                  <a:pt x="224012" y="245589"/>
                </a:lnTo>
                <a:lnTo>
                  <a:pt x="228584" y="249920"/>
                </a:lnTo>
                <a:lnTo>
                  <a:pt x="237728" y="240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7263" y="3778194"/>
            <a:ext cx="224012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85071" y="3766002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8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4" y="228584"/>
                </a:lnTo>
                <a:lnTo>
                  <a:pt x="224012" y="246872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1538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72"/>
                </a:lnTo>
                <a:lnTo>
                  <a:pt x="227060" y="249920"/>
                </a:lnTo>
                <a:lnTo>
                  <a:pt x="236204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38136" y="4654433"/>
            <a:ext cx="224012" cy="2285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24420" y="4642241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2860" y="4572"/>
                </a:lnTo>
                <a:lnTo>
                  <a:pt x="44192" y="25892"/>
                </a:lnTo>
                <a:lnTo>
                  <a:pt x="206067" y="25892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4192" y="25892"/>
                </a:moveTo>
                <a:lnTo>
                  <a:pt x="22860" y="4572"/>
                </a:lnTo>
                <a:lnTo>
                  <a:pt x="4572" y="21336"/>
                </a:lnTo>
                <a:lnTo>
                  <a:pt x="13716" y="30982"/>
                </a:lnTo>
                <a:lnTo>
                  <a:pt x="13716" y="25892"/>
                </a:lnTo>
                <a:lnTo>
                  <a:pt x="25908" y="12192"/>
                </a:lnTo>
                <a:lnTo>
                  <a:pt x="25908" y="25892"/>
                </a:lnTo>
                <a:lnTo>
                  <a:pt x="44192" y="25892"/>
                </a:lnTo>
                <a:close/>
              </a:path>
              <a:path w="250189" h="254635">
                <a:moveTo>
                  <a:pt x="25908" y="210620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20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185"/>
                </a:lnTo>
                <a:lnTo>
                  <a:pt x="4572" y="233141"/>
                </a:lnTo>
                <a:lnTo>
                  <a:pt x="13716" y="241523"/>
                </a:lnTo>
                <a:lnTo>
                  <a:pt x="13716" y="228569"/>
                </a:lnTo>
                <a:lnTo>
                  <a:pt x="28956" y="228569"/>
                </a:lnTo>
                <a:lnTo>
                  <a:pt x="28956" y="220949"/>
                </a:lnTo>
                <a:lnTo>
                  <a:pt x="33528" y="225521"/>
                </a:lnTo>
                <a:lnTo>
                  <a:pt x="4724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8584" y="249905"/>
                </a:lnTo>
                <a:lnTo>
                  <a:pt x="206067" y="228572"/>
                </a:lnTo>
                <a:lnTo>
                  <a:pt x="44192" y="228572"/>
                </a:lnTo>
                <a:lnTo>
                  <a:pt x="22860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892"/>
                </a:moveTo>
                <a:lnTo>
                  <a:pt x="25908" y="12192"/>
                </a:lnTo>
                <a:lnTo>
                  <a:pt x="13716" y="25892"/>
                </a:lnTo>
                <a:lnTo>
                  <a:pt x="25908" y="25892"/>
                </a:lnTo>
                <a:close/>
              </a:path>
              <a:path w="250189" h="254635">
                <a:moveTo>
                  <a:pt x="45717" y="27416"/>
                </a:moveTo>
                <a:lnTo>
                  <a:pt x="44196" y="25896"/>
                </a:lnTo>
                <a:lnTo>
                  <a:pt x="13716" y="25892"/>
                </a:lnTo>
                <a:lnTo>
                  <a:pt x="13716" y="30982"/>
                </a:lnTo>
                <a:lnTo>
                  <a:pt x="28956" y="47061"/>
                </a:lnTo>
                <a:lnTo>
                  <a:pt x="28956" y="33512"/>
                </a:lnTo>
                <a:lnTo>
                  <a:pt x="33528" y="27416"/>
                </a:lnTo>
                <a:lnTo>
                  <a:pt x="45717" y="27416"/>
                </a:lnTo>
                <a:close/>
              </a:path>
              <a:path w="250189" h="254635">
                <a:moveTo>
                  <a:pt x="44196" y="228569"/>
                </a:moveTo>
                <a:lnTo>
                  <a:pt x="13716" y="228569"/>
                </a:lnTo>
                <a:lnTo>
                  <a:pt x="25908" y="240761"/>
                </a:lnTo>
                <a:lnTo>
                  <a:pt x="25908" y="246857"/>
                </a:lnTo>
                <a:lnTo>
                  <a:pt x="44196" y="228569"/>
                </a:lnTo>
                <a:close/>
              </a:path>
              <a:path w="250189" h="254635">
                <a:moveTo>
                  <a:pt x="25908" y="246857"/>
                </a:moveTo>
                <a:lnTo>
                  <a:pt x="25908" y="240761"/>
                </a:lnTo>
                <a:lnTo>
                  <a:pt x="13716" y="228569"/>
                </a:lnTo>
                <a:lnTo>
                  <a:pt x="13716" y="241523"/>
                </a:lnTo>
                <a:lnTo>
                  <a:pt x="22860" y="249905"/>
                </a:lnTo>
                <a:lnTo>
                  <a:pt x="25908" y="246857"/>
                </a:lnTo>
                <a:close/>
              </a:path>
              <a:path w="250189" h="254635">
                <a:moveTo>
                  <a:pt x="50292" y="31988"/>
                </a:moveTo>
                <a:lnTo>
                  <a:pt x="45717" y="27416"/>
                </a:lnTo>
                <a:lnTo>
                  <a:pt x="33528" y="27416"/>
                </a:lnTo>
                <a:lnTo>
                  <a:pt x="28956" y="33512"/>
                </a:lnTo>
                <a:lnTo>
                  <a:pt x="28956" y="47061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5">
                <a:moveTo>
                  <a:pt x="50292" y="44180"/>
                </a:moveTo>
                <a:lnTo>
                  <a:pt x="50292" y="31988"/>
                </a:lnTo>
                <a:lnTo>
                  <a:pt x="32004" y="50276"/>
                </a:lnTo>
                <a:lnTo>
                  <a:pt x="28956" y="47061"/>
                </a:lnTo>
                <a:lnTo>
                  <a:pt x="28956" y="207402"/>
                </a:lnTo>
                <a:lnTo>
                  <a:pt x="32004" y="204185"/>
                </a:lnTo>
                <a:lnTo>
                  <a:pt x="41148" y="213329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5">
                <a:moveTo>
                  <a:pt x="47244" y="225521"/>
                </a:moveTo>
                <a:lnTo>
                  <a:pt x="33528" y="225521"/>
                </a:lnTo>
                <a:lnTo>
                  <a:pt x="28956" y="220949"/>
                </a:lnTo>
                <a:lnTo>
                  <a:pt x="28956" y="228569"/>
                </a:lnTo>
                <a:lnTo>
                  <a:pt x="44196" y="228569"/>
                </a:lnTo>
                <a:lnTo>
                  <a:pt x="47244" y="225521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37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37"/>
                </a:lnTo>
                <a:lnTo>
                  <a:pt x="53340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48" y="201137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40" y="225521"/>
                </a:moveTo>
                <a:lnTo>
                  <a:pt x="53340" y="213329"/>
                </a:lnTo>
                <a:lnTo>
                  <a:pt x="41148" y="201137"/>
                </a:lnTo>
                <a:lnTo>
                  <a:pt x="41148" y="213329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40" y="225521"/>
                </a:lnTo>
                <a:close/>
              </a:path>
              <a:path w="250189" h="254635">
                <a:moveTo>
                  <a:pt x="204457" y="27416"/>
                </a:moveTo>
                <a:lnTo>
                  <a:pt x="45717" y="27416"/>
                </a:lnTo>
                <a:lnTo>
                  <a:pt x="50292" y="31988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4457" y="27416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24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12"/>
                </a:lnTo>
                <a:lnTo>
                  <a:pt x="216392" y="27416"/>
                </a:lnTo>
                <a:lnTo>
                  <a:pt x="204457" y="27416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02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84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7728" y="228569"/>
                </a:lnTo>
                <a:lnTo>
                  <a:pt x="237728" y="240761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84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84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846" y="225521"/>
                </a:lnTo>
                <a:lnTo>
                  <a:pt x="206063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7728" y="29375"/>
                </a:moveTo>
                <a:lnTo>
                  <a:pt x="237728" y="25892"/>
                </a:lnTo>
                <a:lnTo>
                  <a:pt x="206063" y="25896"/>
                </a:lnTo>
                <a:lnTo>
                  <a:pt x="204457" y="27416"/>
                </a:lnTo>
                <a:lnTo>
                  <a:pt x="216392" y="27416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7728" y="29375"/>
                </a:lnTo>
                <a:close/>
              </a:path>
              <a:path w="250189" h="254635">
                <a:moveTo>
                  <a:pt x="237728" y="228569"/>
                </a:moveTo>
                <a:lnTo>
                  <a:pt x="206063" y="228569"/>
                </a:lnTo>
                <a:lnTo>
                  <a:pt x="224012" y="245574"/>
                </a:lnTo>
                <a:lnTo>
                  <a:pt x="224012" y="240761"/>
                </a:lnTo>
                <a:lnTo>
                  <a:pt x="237728" y="228569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7" y="25892"/>
                </a:lnTo>
                <a:lnTo>
                  <a:pt x="224012" y="25892"/>
                </a:lnTo>
                <a:lnTo>
                  <a:pt x="224012" y="12192"/>
                </a:lnTo>
                <a:lnTo>
                  <a:pt x="237728" y="25892"/>
                </a:lnTo>
                <a:lnTo>
                  <a:pt x="237728" y="29375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7728" y="25892"/>
                </a:moveTo>
                <a:lnTo>
                  <a:pt x="224012" y="12192"/>
                </a:lnTo>
                <a:lnTo>
                  <a:pt x="224012" y="25892"/>
                </a:lnTo>
                <a:lnTo>
                  <a:pt x="237728" y="2589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20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7728" y="240761"/>
                </a:moveTo>
                <a:lnTo>
                  <a:pt x="237728" y="228569"/>
                </a:lnTo>
                <a:lnTo>
                  <a:pt x="224012" y="240761"/>
                </a:lnTo>
                <a:lnTo>
                  <a:pt x="224012" y="245574"/>
                </a:lnTo>
                <a:lnTo>
                  <a:pt x="228584" y="249905"/>
                </a:lnTo>
                <a:lnTo>
                  <a:pt x="237728" y="2407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17075" y="4654433"/>
            <a:ext cx="224012" cy="2285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04883" y="4642241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20" h="254635">
                <a:moveTo>
                  <a:pt x="248381" y="248381"/>
                </a:moveTo>
                <a:lnTo>
                  <a:pt x="248381" y="6096"/>
                </a:lnTo>
                <a:lnTo>
                  <a:pt x="242300" y="0"/>
                </a:lnTo>
                <a:lnTo>
                  <a:pt x="4572" y="0"/>
                </a:lnTo>
                <a:lnTo>
                  <a:pt x="0" y="6096"/>
                </a:lnTo>
                <a:lnTo>
                  <a:pt x="0" y="248381"/>
                </a:lnTo>
                <a:lnTo>
                  <a:pt x="3048" y="252445"/>
                </a:lnTo>
                <a:lnTo>
                  <a:pt x="3048" y="21336"/>
                </a:lnTo>
                <a:lnTo>
                  <a:pt x="21336" y="4572"/>
                </a:lnTo>
                <a:lnTo>
                  <a:pt x="42668" y="25892"/>
                </a:lnTo>
                <a:lnTo>
                  <a:pt x="205728" y="25892"/>
                </a:lnTo>
                <a:lnTo>
                  <a:pt x="227060" y="4572"/>
                </a:lnTo>
                <a:lnTo>
                  <a:pt x="245333" y="21336"/>
                </a:lnTo>
                <a:lnTo>
                  <a:pt x="245333" y="251437"/>
                </a:lnTo>
                <a:lnTo>
                  <a:pt x="248381" y="248381"/>
                </a:lnTo>
                <a:close/>
              </a:path>
              <a:path w="248920" h="254635">
                <a:moveTo>
                  <a:pt x="42668" y="25892"/>
                </a:moveTo>
                <a:lnTo>
                  <a:pt x="21336" y="4572"/>
                </a:lnTo>
                <a:lnTo>
                  <a:pt x="3048" y="21336"/>
                </a:lnTo>
                <a:lnTo>
                  <a:pt x="12192" y="30982"/>
                </a:lnTo>
                <a:lnTo>
                  <a:pt x="12192" y="25892"/>
                </a:lnTo>
                <a:lnTo>
                  <a:pt x="24384" y="12192"/>
                </a:lnTo>
                <a:lnTo>
                  <a:pt x="24384" y="25892"/>
                </a:lnTo>
                <a:lnTo>
                  <a:pt x="42668" y="25892"/>
                </a:lnTo>
                <a:close/>
              </a:path>
              <a:path w="248920" h="254635">
                <a:moveTo>
                  <a:pt x="24384" y="210620"/>
                </a:moveTo>
                <a:lnTo>
                  <a:pt x="24384" y="43845"/>
                </a:lnTo>
                <a:lnTo>
                  <a:pt x="3048" y="21336"/>
                </a:lnTo>
                <a:lnTo>
                  <a:pt x="3048" y="233141"/>
                </a:lnTo>
                <a:lnTo>
                  <a:pt x="24384" y="210620"/>
                </a:lnTo>
                <a:close/>
              </a:path>
              <a:path w="248920" h="254635">
                <a:moveTo>
                  <a:pt x="48768" y="222473"/>
                </a:moveTo>
                <a:lnTo>
                  <a:pt x="30480" y="204185"/>
                </a:lnTo>
                <a:lnTo>
                  <a:pt x="3048" y="233141"/>
                </a:lnTo>
                <a:lnTo>
                  <a:pt x="12192" y="241523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5521"/>
                </a:lnTo>
                <a:lnTo>
                  <a:pt x="45720" y="225521"/>
                </a:lnTo>
                <a:lnTo>
                  <a:pt x="48768" y="222473"/>
                </a:lnTo>
                <a:close/>
              </a:path>
              <a:path w="248920" h="254635">
                <a:moveTo>
                  <a:pt x="245333" y="251437"/>
                </a:moveTo>
                <a:lnTo>
                  <a:pt x="245333" y="233141"/>
                </a:lnTo>
                <a:lnTo>
                  <a:pt x="227060" y="249905"/>
                </a:lnTo>
                <a:lnTo>
                  <a:pt x="205728" y="228572"/>
                </a:lnTo>
                <a:lnTo>
                  <a:pt x="42668" y="228572"/>
                </a:lnTo>
                <a:lnTo>
                  <a:pt x="21336" y="249905"/>
                </a:lnTo>
                <a:lnTo>
                  <a:pt x="3048" y="233141"/>
                </a:lnTo>
                <a:lnTo>
                  <a:pt x="3048" y="252445"/>
                </a:lnTo>
                <a:lnTo>
                  <a:pt x="4572" y="254477"/>
                </a:lnTo>
                <a:lnTo>
                  <a:pt x="242300" y="254477"/>
                </a:lnTo>
                <a:lnTo>
                  <a:pt x="245333" y="251437"/>
                </a:lnTo>
                <a:close/>
              </a:path>
              <a:path w="248920" h="254635">
                <a:moveTo>
                  <a:pt x="24384" y="25892"/>
                </a:moveTo>
                <a:lnTo>
                  <a:pt x="24384" y="12192"/>
                </a:lnTo>
                <a:lnTo>
                  <a:pt x="12192" y="25892"/>
                </a:lnTo>
                <a:lnTo>
                  <a:pt x="24384" y="25892"/>
                </a:lnTo>
                <a:close/>
              </a:path>
              <a:path w="248920" h="254635">
                <a:moveTo>
                  <a:pt x="44193" y="27416"/>
                </a:moveTo>
                <a:lnTo>
                  <a:pt x="42672" y="25896"/>
                </a:lnTo>
                <a:lnTo>
                  <a:pt x="12192" y="25892"/>
                </a:lnTo>
                <a:lnTo>
                  <a:pt x="12192" y="30982"/>
                </a:lnTo>
                <a:lnTo>
                  <a:pt x="27432" y="47061"/>
                </a:lnTo>
                <a:lnTo>
                  <a:pt x="27432" y="33512"/>
                </a:lnTo>
                <a:lnTo>
                  <a:pt x="33528" y="27416"/>
                </a:lnTo>
                <a:lnTo>
                  <a:pt x="44193" y="27416"/>
                </a:lnTo>
                <a:close/>
              </a:path>
              <a:path w="248920" h="254635">
                <a:moveTo>
                  <a:pt x="42672" y="228569"/>
                </a:moveTo>
                <a:lnTo>
                  <a:pt x="12192" y="228569"/>
                </a:lnTo>
                <a:lnTo>
                  <a:pt x="24384" y="240761"/>
                </a:lnTo>
                <a:lnTo>
                  <a:pt x="24384" y="246857"/>
                </a:lnTo>
                <a:lnTo>
                  <a:pt x="42672" y="228569"/>
                </a:lnTo>
                <a:close/>
              </a:path>
              <a:path w="248920" h="254635">
                <a:moveTo>
                  <a:pt x="24384" y="246857"/>
                </a:moveTo>
                <a:lnTo>
                  <a:pt x="24384" y="240761"/>
                </a:lnTo>
                <a:lnTo>
                  <a:pt x="12192" y="228569"/>
                </a:lnTo>
                <a:lnTo>
                  <a:pt x="12192" y="241523"/>
                </a:lnTo>
                <a:lnTo>
                  <a:pt x="21336" y="249905"/>
                </a:lnTo>
                <a:lnTo>
                  <a:pt x="24384" y="246857"/>
                </a:lnTo>
                <a:close/>
              </a:path>
              <a:path w="248920" h="254635">
                <a:moveTo>
                  <a:pt x="48768" y="31988"/>
                </a:moveTo>
                <a:lnTo>
                  <a:pt x="44193" y="27416"/>
                </a:lnTo>
                <a:lnTo>
                  <a:pt x="33528" y="27416"/>
                </a:lnTo>
                <a:lnTo>
                  <a:pt x="27432" y="33512"/>
                </a:lnTo>
                <a:lnTo>
                  <a:pt x="27432" y="47061"/>
                </a:lnTo>
                <a:lnTo>
                  <a:pt x="30480" y="50276"/>
                </a:lnTo>
                <a:lnTo>
                  <a:pt x="48768" y="31988"/>
                </a:lnTo>
                <a:close/>
              </a:path>
              <a:path w="248920" h="254635">
                <a:moveTo>
                  <a:pt x="48768" y="45196"/>
                </a:moveTo>
                <a:lnTo>
                  <a:pt x="48768" y="31988"/>
                </a:lnTo>
                <a:lnTo>
                  <a:pt x="30480" y="50276"/>
                </a:lnTo>
                <a:lnTo>
                  <a:pt x="27432" y="47061"/>
                </a:lnTo>
                <a:lnTo>
                  <a:pt x="27432" y="207402"/>
                </a:lnTo>
                <a:lnTo>
                  <a:pt x="30480" y="204185"/>
                </a:lnTo>
                <a:lnTo>
                  <a:pt x="39624" y="213329"/>
                </a:lnTo>
                <a:lnTo>
                  <a:pt x="39624" y="53324"/>
                </a:lnTo>
                <a:lnTo>
                  <a:pt x="48768" y="45196"/>
                </a:lnTo>
                <a:close/>
              </a:path>
              <a:path w="248920" h="254635">
                <a:moveTo>
                  <a:pt x="45720" y="225521"/>
                </a:moveTo>
                <a:lnTo>
                  <a:pt x="33528" y="225521"/>
                </a:lnTo>
                <a:lnTo>
                  <a:pt x="27432" y="220949"/>
                </a:lnTo>
                <a:lnTo>
                  <a:pt x="27432" y="228569"/>
                </a:lnTo>
                <a:lnTo>
                  <a:pt x="42672" y="228569"/>
                </a:lnTo>
                <a:lnTo>
                  <a:pt x="45720" y="225521"/>
                </a:lnTo>
                <a:close/>
              </a:path>
              <a:path w="248920" h="254635">
                <a:moveTo>
                  <a:pt x="53340" y="53324"/>
                </a:moveTo>
                <a:lnTo>
                  <a:pt x="53340" y="41132"/>
                </a:lnTo>
                <a:lnTo>
                  <a:pt x="39624" y="53324"/>
                </a:lnTo>
                <a:lnTo>
                  <a:pt x="53340" y="53324"/>
                </a:lnTo>
                <a:close/>
              </a:path>
              <a:path w="248920" h="254635">
                <a:moveTo>
                  <a:pt x="53340" y="201137"/>
                </a:moveTo>
                <a:lnTo>
                  <a:pt x="53340" y="53324"/>
                </a:lnTo>
                <a:lnTo>
                  <a:pt x="39624" y="53324"/>
                </a:lnTo>
                <a:lnTo>
                  <a:pt x="39624" y="201137"/>
                </a:lnTo>
                <a:lnTo>
                  <a:pt x="53340" y="201137"/>
                </a:lnTo>
                <a:close/>
              </a:path>
              <a:path w="248920" h="254635">
                <a:moveTo>
                  <a:pt x="207248" y="201137"/>
                </a:moveTo>
                <a:lnTo>
                  <a:pt x="39624" y="201137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5056" y="225521"/>
                </a:lnTo>
                <a:lnTo>
                  <a:pt x="195056" y="213329"/>
                </a:lnTo>
                <a:lnTo>
                  <a:pt x="207248" y="201137"/>
                </a:lnTo>
                <a:close/>
              </a:path>
              <a:path w="248920" h="254635">
                <a:moveTo>
                  <a:pt x="53340" y="225521"/>
                </a:moveTo>
                <a:lnTo>
                  <a:pt x="53340" y="213329"/>
                </a:lnTo>
                <a:lnTo>
                  <a:pt x="39624" y="201137"/>
                </a:lnTo>
                <a:lnTo>
                  <a:pt x="39624" y="213329"/>
                </a:lnTo>
                <a:lnTo>
                  <a:pt x="48768" y="222473"/>
                </a:lnTo>
                <a:lnTo>
                  <a:pt x="48768" y="225521"/>
                </a:lnTo>
                <a:lnTo>
                  <a:pt x="53340" y="225521"/>
                </a:lnTo>
                <a:close/>
              </a:path>
              <a:path w="248920" h="254635">
                <a:moveTo>
                  <a:pt x="204203" y="27416"/>
                </a:moveTo>
                <a:lnTo>
                  <a:pt x="44193" y="27416"/>
                </a:lnTo>
                <a:lnTo>
                  <a:pt x="48768" y="31988"/>
                </a:lnTo>
                <a:lnTo>
                  <a:pt x="48768" y="45196"/>
                </a:lnTo>
                <a:lnTo>
                  <a:pt x="53340" y="41132"/>
                </a:lnTo>
                <a:lnTo>
                  <a:pt x="53340" y="53324"/>
                </a:lnTo>
                <a:lnTo>
                  <a:pt x="195056" y="53324"/>
                </a:lnTo>
                <a:lnTo>
                  <a:pt x="195056" y="41132"/>
                </a:lnTo>
                <a:lnTo>
                  <a:pt x="199628" y="45704"/>
                </a:lnTo>
                <a:lnTo>
                  <a:pt x="199628" y="31988"/>
                </a:lnTo>
                <a:lnTo>
                  <a:pt x="204203" y="27416"/>
                </a:lnTo>
                <a:close/>
              </a:path>
              <a:path w="248920" h="254635">
                <a:moveTo>
                  <a:pt x="48768" y="225521"/>
                </a:moveTo>
                <a:lnTo>
                  <a:pt x="48768" y="222473"/>
                </a:lnTo>
                <a:lnTo>
                  <a:pt x="45720" y="225521"/>
                </a:lnTo>
                <a:lnTo>
                  <a:pt x="48768" y="225521"/>
                </a:lnTo>
                <a:close/>
              </a:path>
              <a:path w="248920" h="254635">
                <a:moveTo>
                  <a:pt x="207248" y="53324"/>
                </a:moveTo>
                <a:lnTo>
                  <a:pt x="195056" y="41132"/>
                </a:lnTo>
                <a:lnTo>
                  <a:pt x="195056" y="53324"/>
                </a:lnTo>
                <a:lnTo>
                  <a:pt x="207248" y="53324"/>
                </a:lnTo>
                <a:close/>
              </a:path>
              <a:path w="248920" h="254635">
                <a:moveTo>
                  <a:pt x="207248" y="201137"/>
                </a:moveTo>
                <a:lnTo>
                  <a:pt x="207248" y="53324"/>
                </a:lnTo>
                <a:lnTo>
                  <a:pt x="195056" y="53324"/>
                </a:lnTo>
                <a:lnTo>
                  <a:pt x="195056" y="201137"/>
                </a:lnTo>
                <a:lnTo>
                  <a:pt x="207248" y="201137"/>
                </a:lnTo>
                <a:close/>
              </a:path>
              <a:path w="248920" h="254635">
                <a:moveTo>
                  <a:pt x="207248" y="214160"/>
                </a:moveTo>
                <a:lnTo>
                  <a:pt x="207248" y="201137"/>
                </a:lnTo>
                <a:lnTo>
                  <a:pt x="195056" y="213329"/>
                </a:lnTo>
                <a:lnTo>
                  <a:pt x="195056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7248" y="214160"/>
                </a:lnTo>
                <a:close/>
              </a:path>
              <a:path w="248920" h="254635">
                <a:moveTo>
                  <a:pt x="220964" y="45704"/>
                </a:moveTo>
                <a:lnTo>
                  <a:pt x="220964" y="33512"/>
                </a:lnTo>
                <a:lnTo>
                  <a:pt x="214868" y="27416"/>
                </a:lnTo>
                <a:lnTo>
                  <a:pt x="204203" y="27416"/>
                </a:lnTo>
                <a:lnTo>
                  <a:pt x="199628" y="31988"/>
                </a:lnTo>
                <a:lnTo>
                  <a:pt x="216392" y="50276"/>
                </a:lnTo>
                <a:lnTo>
                  <a:pt x="220964" y="45704"/>
                </a:lnTo>
                <a:close/>
              </a:path>
              <a:path w="248920" h="254635">
                <a:moveTo>
                  <a:pt x="220964" y="208759"/>
                </a:moveTo>
                <a:lnTo>
                  <a:pt x="220964" y="45704"/>
                </a:lnTo>
                <a:lnTo>
                  <a:pt x="216392" y="50276"/>
                </a:lnTo>
                <a:lnTo>
                  <a:pt x="199628" y="31988"/>
                </a:lnTo>
                <a:lnTo>
                  <a:pt x="199628" y="45704"/>
                </a:lnTo>
                <a:lnTo>
                  <a:pt x="207248" y="53324"/>
                </a:lnTo>
                <a:lnTo>
                  <a:pt x="207248" y="214160"/>
                </a:lnTo>
                <a:lnTo>
                  <a:pt x="216392" y="204185"/>
                </a:lnTo>
                <a:lnTo>
                  <a:pt x="220964" y="208759"/>
                </a:lnTo>
                <a:close/>
              </a:path>
              <a:path w="248920" h="254635">
                <a:moveTo>
                  <a:pt x="245333" y="233141"/>
                </a:moveTo>
                <a:lnTo>
                  <a:pt x="216392" y="204185"/>
                </a:lnTo>
                <a:lnTo>
                  <a:pt x="199628" y="222473"/>
                </a:lnTo>
                <a:lnTo>
                  <a:pt x="202676" y="225521"/>
                </a:lnTo>
                <a:lnTo>
                  <a:pt x="214868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1516"/>
                </a:lnTo>
                <a:lnTo>
                  <a:pt x="245333" y="233141"/>
                </a:lnTo>
                <a:close/>
              </a:path>
              <a:path w="248920" h="254635">
                <a:moveTo>
                  <a:pt x="20267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676" y="225521"/>
                </a:lnTo>
                <a:close/>
              </a:path>
              <a:path w="248920" h="254635">
                <a:moveTo>
                  <a:pt x="220964" y="228569"/>
                </a:moveTo>
                <a:lnTo>
                  <a:pt x="220964" y="220949"/>
                </a:lnTo>
                <a:lnTo>
                  <a:pt x="214868" y="225521"/>
                </a:lnTo>
                <a:lnTo>
                  <a:pt x="202676" y="225521"/>
                </a:lnTo>
                <a:lnTo>
                  <a:pt x="205724" y="228569"/>
                </a:lnTo>
                <a:lnTo>
                  <a:pt x="220964" y="228569"/>
                </a:lnTo>
                <a:close/>
              </a:path>
              <a:path w="248920" h="254635">
                <a:moveTo>
                  <a:pt x="236204" y="30464"/>
                </a:moveTo>
                <a:lnTo>
                  <a:pt x="236204" y="25892"/>
                </a:lnTo>
                <a:lnTo>
                  <a:pt x="205724" y="25896"/>
                </a:lnTo>
                <a:lnTo>
                  <a:pt x="204203" y="27416"/>
                </a:lnTo>
                <a:lnTo>
                  <a:pt x="214868" y="27416"/>
                </a:lnTo>
                <a:lnTo>
                  <a:pt x="220964" y="33512"/>
                </a:lnTo>
                <a:lnTo>
                  <a:pt x="220964" y="45704"/>
                </a:lnTo>
                <a:lnTo>
                  <a:pt x="236204" y="30464"/>
                </a:lnTo>
                <a:close/>
              </a:path>
              <a:path w="248920" h="254635">
                <a:moveTo>
                  <a:pt x="236204" y="228569"/>
                </a:moveTo>
                <a:lnTo>
                  <a:pt x="205724" y="228569"/>
                </a:lnTo>
                <a:lnTo>
                  <a:pt x="224012" y="246857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48920" h="254635">
                <a:moveTo>
                  <a:pt x="245333" y="21336"/>
                </a:moveTo>
                <a:lnTo>
                  <a:pt x="227060" y="4572"/>
                </a:lnTo>
                <a:lnTo>
                  <a:pt x="205728" y="25892"/>
                </a:lnTo>
                <a:lnTo>
                  <a:pt x="224012" y="25892"/>
                </a:lnTo>
                <a:lnTo>
                  <a:pt x="224012" y="12192"/>
                </a:lnTo>
                <a:lnTo>
                  <a:pt x="236204" y="25892"/>
                </a:lnTo>
                <a:lnTo>
                  <a:pt x="236204" y="30464"/>
                </a:lnTo>
                <a:lnTo>
                  <a:pt x="245333" y="21336"/>
                </a:lnTo>
                <a:close/>
              </a:path>
              <a:path w="248920" h="254635">
                <a:moveTo>
                  <a:pt x="236204" y="25892"/>
                </a:moveTo>
                <a:lnTo>
                  <a:pt x="224012" y="12192"/>
                </a:lnTo>
                <a:lnTo>
                  <a:pt x="224012" y="25892"/>
                </a:lnTo>
                <a:lnTo>
                  <a:pt x="236204" y="25892"/>
                </a:lnTo>
                <a:close/>
              </a:path>
              <a:path w="248920" h="254635">
                <a:moveTo>
                  <a:pt x="245333" y="233141"/>
                </a:moveTo>
                <a:lnTo>
                  <a:pt x="245333" y="21336"/>
                </a:lnTo>
                <a:lnTo>
                  <a:pt x="224012" y="42656"/>
                </a:lnTo>
                <a:lnTo>
                  <a:pt x="224012" y="211809"/>
                </a:lnTo>
                <a:lnTo>
                  <a:pt x="245333" y="233141"/>
                </a:lnTo>
                <a:close/>
              </a:path>
              <a:path w="248920" h="254635">
                <a:moveTo>
                  <a:pt x="236204" y="241516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97263" y="6254496"/>
            <a:ext cx="224012" cy="2285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85071" y="6242304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2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32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200"/>
                </a:lnTo>
                <a:lnTo>
                  <a:pt x="4572" y="233141"/>
                </a:lnTo>
                <a:lnTo>
                  <a:pt x="12192" y="240761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5521"/>
                </a:lnTo>
                <a:lnTo>
                  <a:pt x="4707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7060" y="249905"/>
                </a:lnTo>
                <a:lnTo>
                  <a:pt x="205724" y="228569"/>
                </a:lnTo>
                <a:lnTo>
                  <a:pt x="43857" y="228569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69"/>
                </a:moveTo>
                <a:lnTo>
                  <a:pt x="12192" y="228569"/>
                </a:lnTo>
                <a:lnTo>
                  <a:pt x="25908" y="240761"/>
                </a:lnTo>
                <a:lnTo>
                  <a:pt x="25908" y="245574"/>
                </a:lnTo>
                <a:lnTo>
                  <a:pt x="43857" y="228569"/>
                </a:lnTo>
                <a:close/>
              </a:path>
              <a:path w="250189" h="254635">
                <a:moveTo>
                  <a:pt x="25908" y="245574"/>
                </a:moveTo>
                <a:lnTo>
                  <a:pt x="25908" y="240761"/>
                </a:lnTo>
                <a:lnTo>
                  <a:pt x="12192" y="228569"/>
                </a:lnTo>
                <a:lnTo>
                  <a:pt x="12192" y="240761"/>
                </a:lnTo>
                <a:lnTo>
                  <a:pt x="21336" y="249905"/>
                </a:lnTo>
                <a:lnTo>
                  <a:pt x="25908" y="245574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4"/>
                </a:lnTo>
                <a:lnTo>
                  <a:pt x="32004" y="204200"/>
                </a:lnTo>
                <a:lnTo>
                  <a:pt x="41148" y="213337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21"/>
                </a:moveTo>
                <a:lnTo>
                  <a:pt x="33528" y="225521"/>
                </a:lnTo>
                <a:lnTo>
                  <a:pt x="27432" y="220949"/>
                </a:lnTo>
                <a:lnTo>
                  <a:pt x="27432" y="228569"/>
                </a:lnTo>
                <a:lnTo>
                  <a:pt x="43857" y="228569"/>
                </a:lnTo>
                <a:lnTo>
                  <a:pt x="47074" y="225521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21"/>
                </a:moveTo>
                <a:lnTo>
                  <a:pt x="53340" y="213329"/>
                </a:lnTo>
                <a:lnTo>
                  <a:pt x="41148" y="201152"/>
                </a:lnTo>
                <a:lnTo>
                  <a:pt x="41148" y="213337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40" y="225521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07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37"/>
                </a:moveTo>
                <a:lnTo>
                  <a:pt x="208772" y="201152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37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6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37"/>
                </a:lnTo>
                <a:lnTo>
                  <a:pt x="217916" y="204200"/>
                </a:lnTo>
                <a:lnTo>
                  <a:pt x="220964" y="207416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200"/>
                </a:lnTo>
                <a:lnTo>
                  <a:pt x="199628" y="222473"/>
                </a:lnTo>
                <a:lnTo>
                  <a:pt x="20267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1523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67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67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676" y="225521"/>
                </a:lnTo>
                <a:lnTo>
                  <a:pt x="205724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5724" y="228569"/>
                </a:lnTo>
                <a:lnTo>
                  <a:pt x="224012" y="246857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2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6204" y="241523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38136" y="6254496"/>
            <a:ext cx="224012" cy="228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24420" y="6242304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2860" y="4572"/>
                </a:lnTo>
                <a:lnTo>
                  <a:pt x="44196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4196" y="25908"/>
                </a:moveTo>
                <a:lnTo>
                  <a:pt x="22860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4196" y="25908"/>
                </a:lnTo>
                <a:close/>
              </a:path>
              <a:path w="250189" h="254635">
                <a:moveTo>
                  <a:pt x="25908" y="210632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32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200"/>
                </a:lnTo>
                <a:lnTo>
                  <a:pt x="4572" y="233141"/>
                </a:lnTo>
                <a:lnTo>
                  <a:pt x="13716" y="241523"/>
                </a:lnTo>
                <a:lnTo>
                  <a:pt x="13716" y="228569"/>
                </a:lnTo>
                <a:lnTo>
                  <a:pt x="28956" y="228569"/>
                </a:lnTo>
                <a:lnTo>
                  <a:pt x="28956" y="220949"/>
                </a:lnTo>
                <a:lnTo>
                  <a:pt x="33528" y="225521"/>
                </a:lnTo>
                <a:lnTo>
                  <a:pt x="4724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8584" y="249905"/>
                </a:lnTo>
                <a:lnTo>
                  <a:pt x="206063" y="228569"/>
                </a:lnTo>
                <a:lnTo>
                  <a:pt x="44196" y="228569"/>
                </a:lnTo>
                <a:lnTo>
                  <a:pt x="22860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720" y="27432"/>
                </a:moveTo>
                <a:lnTo>
                  <a:pt x="44196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720" y="27432"/>
                </a:lnTo>
                <a:close/>
              </a:path>
              <a:path w="250189" h="254635">
                <a:moveTo>
                  <a:pt x="44196" y="228569"/>
                </a:moveTo>
                <a:lnTo>
                  <a:pt x="13716" y="228569"/>
                </a:lnTo>
                <a:lnTo>
                  <a:pt x="25908" y="240761"/>
                </a:lnTo>
                <a:lnTo>
                  <a:pt x="25908" y="246857"/>
                </a:lnTo>
                <a:lnTo>
                  <a:pt x="44196" y="228569"/>
                </a:lnTo>
                <a:close/>
              </a:path>
              <a:path w="250189" h="254635">
                <a:moveTo>
                  <a:pt x="25908" y="246857"/>
                </a:moveTo>
                <a:lnTo>
                  <a:pt x="25908" y="240761"/>
                </a:lnTo>
                <a:lnTo>
                  <a:pt x="13716" y="228569"/>
                </a:lnTo>
                <a:lnTo>
                  <a:pt x="13716" y="241523"/>
                </a:lnTo>
                <a:lnTo>
                  <a:pt x="22860" y="249905"/>
                </a:lnTo>
                <a:lnTo>
                  <a:pt x="25908" y="246857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720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6"/>
                </a:lnTo>
                <a:lnTo>
                  <a:pt x="32004" y="204200"/>
                </a:lnTo>
                <a:lnTo>
                  <a:pt x="41148" y="213337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244" y="225521"/>
                </a:moveTo>
                <a:lnTo>
                  <a:pt x="33528" y="225521"/>
                </a:lnTo>
                <a:lnTo>
                  <a:pt x="28956" y="220949"/>
                </a:lnTo>
                <a:lnTo>
                  <a:pt x="28956" y="228569"/>
                </a:lnTo>
                <a:lnTo>
                  <a:pt x="44196" y="228569"/>
                </a:lnTo>
                <a:lnTo>
                  <a:pt x="47244" y="225521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21"/>
                </a:moveTo>
                <a:lnTo>
                  <a:pt x="53340" y="213329"/>
                </a:lnTo>
                <a:lnTo>
                  <a:pt x="41148" y="201152"/>
                </a:lnTo>
                <a:lnTo>
                  <a:pt x="41148" y="213337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40" y="225521"/>
                </a:lnTo>
                <a:close/>
              </a:path>
              <a:path w="250189" h="254635">
                <a:moveTo>
                  <a:pt x="204454" y="27432"/>
                </a:moveTo>
                <a:lnTo>
                  <a:pt x="45720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454" y="27432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24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37"/>
                </a:moveTo>
                <a:lnTo>
                  <a:pt x="208772" y="201152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37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454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6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37"/>
                </a:lnTo>
                <a:lnTo>
                  <a:pt x="217916" y="204200"/>
                </a:lnTo>
                <a:lnTo>
                  <a:pt x="220964" y="207416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200"/>
                </a:lnTo>
                <a:lnTo>
                  <a:pt x="199628" y="222473"/>
                </a:lnTo>
                <a:lnTo>
                  <a:pt x="20284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7728" y="228569"/>
                </a:lnTo>
                <a:lnTo>
                  <a:pt x="237728" y="240761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84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84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846" y="225521"/>
                </a:lnTo>
                <a:lnTo>
                  <a:pt x="206063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7728" y="29379"/>
                </a:moveTo>
                <a:lnTo>
                  <a:pt x="237728" y="25908"/>
                </a:lnTo>
                <a:lnTo>
                  <a:pt x="206063" y="25908"/>
                </a:lnTo>
                <a:lnTo>
                  <a:pt x="204454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7728" y="29379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7728" y="25908"/>
                </a:lnTo>
                <a:lnTo>
                  <a:pt x="237728" y="29379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7728" y="228569"/>
                </a:moveTo>
                <a:lnTo>
                  <a:pt x="206063" y="228569"/>
                </a:lnTo>
                <a:lnTo>
                  <a:pt x="224012" y="245574"/>
                </a:lnTo>
                <a:lnTo>
                  <a:pt x="224012" y="240761"/>
                </a:lnTo>
                <a:lnTo>
                  <a:pt x="237728" y="228569"/>
                </a:lnTo>
                <a:close/>
              </a:path>
              <a:path w="250189" h="254635">
                <a:moveTo>
                  <a:pt x="237728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7728" y="25908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2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7728" y="240761"/>
                </a:moveTo>
                <a:lnTo>
                  <a:pt x="237728" y="228569"/>
                </a:lnTo>
                <a:lnTo>
                  <a:pt x="224012" y="240761"/>
                </a:lnTo>
                <a:lnTo>
                  <a:pt x="224012" y="245574"/>
                </a:lnTo>
                <a:lnTo>
                  <a:pt x="228584" y="249905"/>
                </a:lnTo>
                <a:lnTo>
                  <a:pt x="237728" y="2407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097019" y="6890869"/>
            <a:ext cx="245745" cy="24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400" dirty="0">
                <a:latin typeface="Tahoma"/>
                <a:cs typeface="Tahoma"/>
              </a:rPr>
              <a:t>13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6630">
              <a:lnSpc>
                <a:spcPct val="100000"/>
              </a:lnSpc>
              <a:spcBef>
                <a:spcPts val="100"/>
              </a:spcBef>
            </a:pPr>
            <a:r>
              <a:rPr dirty="0"/>
              <a:t>Sample </a:t>
            </a:r>
            <a:r>
              <a:rPr spc="-5" dirty="0"/>
              <a:t>Quiz</a:t>
            </a:r>
            <a:r>
              <a:rPr spc="-85" dirty="0"/>
              <a:t> </a:t>
            </a:r>
            <a:r>
              <a:rPr sz="2800" spc="-5" dirty="0"/>
              <a:t>(cont.)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1840" marR="5080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1174115" algn="l"/>
              </a:tabLst>
            </a:pPr>
            <a:r>
              <a:rPr spc="-5" dirty="0"/>
              <a:t>To </a:t>
            </a:r>
            <a:r>
              <a:rPr spc="-10" dirty="0"/>
              <a:t>minimize violence </a:t>
            </a:r>
            <a:r>
              <a:rPr spc="-5" dirty="0"/>
              <a:t>you should not put  your </a:t>
            </a:r>
            <a:r>
              <a:rPr spc="-10" dirty="0"/>
              <a:t>hands </a:t>
            </a:r>
            <a:r>
              <a:rPr spc="-5" dirty="0"/>
              <a:t>on your </a:t>
            </a:r>
            <a:r>
              <a:rPr spc="-10" dirty="0"/>
              <a:t>hips </a:t>
            </a:r>
            <a:r>
              <a:rPr spc="-5" dirty="0"/>
              <a:t>or </a:t>
            </a:r>
            <a:r>
              <a:rPr spc="-10" dirty="0"/>
              <a:t>attempt to bargain  with the</a:t>
            </a:r>
            <a:r>
              <a:rPr spc="20" dirty="0"/>
              <a:t> </a:t>
            </a:r>
            <a:r>
              <a:rPr spc="-5" dirty="0"/>
              <a:t>aggressor.</a:t>
            </a:r>
          </a:p>
          <a:p>
            <a:pPr marL="1665605">
              <a:lnSpc>
                <a:spcPct val="100000"/>
              </a:lnSpc>
              <a:spcBef>
                <a:spcPts val="670"/>
              </a:spcBef>
              <a:tabLst>
                <a:tab pos="4408170" algn="l"/>
              </a:tabLst>
            </a:pPr>
            <a:r>
              <a:rPr spc="-5" dirty="0"/>
              <a:t>TRUE	</a:t>
            </a:r>
            <a:r>
              <a:rPr spc="-10" dirty="0"/>
              <a:t>FALSE</a:t>
            </a:r>
          </a:p>
          <a:p>
            <a:pPr marL="739140"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751840" marR="210185">
              <a:lnSpc>
                <a:spcPct val="100000"/>
              </a:lnSpc>
              <a:buAutoNum type="arabicPeriod" startAt="5"/>
              <a:tabLst>
                <a:tab pos="1174115" algn="l"/>
              </a:tabLst>
            </a:pPr>
            <a:r>
              <a:rPr spc="-10" dirty="0"/>
              <a:t>Talking to </a:t>
            </a:r>
            <a:r>
              <a:rPr spc="-5" dirty="0"/>
              <a:t>oneself could be a </a:t>
            </a:r>
            <a:r>
              <a:rPr spc="-10" dirty="0"/>
              <a:t>warning sign  </a:t>
            </a:r>
            <a:r>
              <a:rPr spc="-5" dirty="0"/>
              <a:t>for </a:t>
            </a:r>
            <a:r>
              <a:rPr spc="-10" dirty="0"/>
              <a:t>potentially violent</a:t>
            </a:r>
            <a:r>
              <a:rPr spc="45" dirty="0"/>
              <a:t> </a:t>
            </a:r>
            <a:r>
              <a:rPr spc="-10" dirty="0"/>
              <a:t>behavior.</a:t>
            </a:r>
          </a:p>
          <a:p>
            <a:pPr marL="1665605">
              <a:lnSpc>
                <a:spcPct val="100000"/>
              </a:lnSpc>
              <a:spcBef>
                <a:spcPts val="675"/>
              </a:spcBef>
              <a:tabLst>
                <a:tab pos="4408805" algn="l"/>
              </a:tabLst>
            </a:pPr>
            <a:r>
              <a:rPr spc="-5" dirty="0"/>
              <a:t>TRUE	</a:t>
            </a:r>
            <a:r>
              <a:rPr spc="-10" dirty="0"/>
              <a:t>FALSE</a:t>
            </a:r>
          </a:p>
        </p:txBody>
      </p:sp>
      <p:sp>
        <p:nvSpPr>
          <p:cNvPr id="4" name="object 4"/>
          <p:cNvSpPr/>
          <p:nvPr/>
        </p:nvSpPr>
        <p:spPr>
          <a:xfrm>
            <a:off x="2338136" y="3968679"/>
            <a:ext cx="224012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24420" y="3956487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2860" y="4572"/>
                </a:lnTo>
                <a:lnTo>
                  <a:pt x="44196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4196" y="25908"/>
                </a:moveTo>
                <a:lnTo>
                  <a:pt x="22860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4196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1538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24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8584" y="249920"/>
                </a:lnTo>
                <a:lnTo>
                  <a:pt x="206063" y="228584"/>
                </a:lnTo>
                <a:lnTo>
                  <a:pt x="44196" y="228584"/>
                </a:lnTo>
                <a:lnTo>
                  <a:pt x="22860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720" y="27432"/>
                </a:moveTo>
                <a:lnTo>
                  <a:pt x="44196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720" y="27432"/>
                </a:lnTo>
                <a:close/>
              </a:path>
              <a:path w="250189" h="254635">
                <a:moveTo>
                  <a:pt x="44196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6872"/>
                </a:lnTo>
                <a:lnTo>
                  <a:pt x="44196" y="228584"/>
                </a:lnTo>
                <a:close/>
              </a:path>
              <a:path w="250189" h="254635">
                <a:moveTo>
                  <a:pt x="25908" y="246872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1538"/>
                </a:lnTo>
                <a:lnTo>
                  <a:pt x="22860" y="249920"/>
                </a:lnTo>
                <a:lnTo>
                  <a:pt x="25908" y="246872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720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244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4196" y="228584"/>
                </a:lnTo>
                <a:lnTo>
                  <a:pt x="4724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454" y="27432"/>
                </a:moveTo>
                <a:lnTo>
                  <a:pt x="45720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454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24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454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7728" y="228584"/>
                </a:lnTo>
                <a:lnTo>
                  <a:pt x="237728" y="240776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84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846" y="225536"/>
                </a:lnTo>
                <a:lnTo>
                  <a:pt x="206063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7728" y="29379"/>
                </a:moveTo>
                <a:lnTo>
                  <a:pt x="237728" y="25908"/>
                </a:lnTo>
                <a:lnTo>
                  <a:pt x="206063" y="25908"/>
                </a:lnTo>
                <a:lnTo>
                  <a:pt x="204454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7728" y="29379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7728" y="25908"/>
                </a:lnTo>
                <a:lnTo>
                  <a:pt x="237728" y="29379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7728" y="228584"/>
                </a:moveTo>
                <a:lnTo>
                  <a:pt x="206063" y="228584"/>
                </a:lnTo>
                <a:lnTo>
                  <a:pt x="224012" y="245589"/>
                </a:lnTo>
                <a:lnTo>
                  <a:pt x="224012" y="240776"/>
                </a:lnTo>
                <a:lnTo>
                  <a:pt x="237728" y="228584"/>
                </a:lnTo>
                <a:close/>
              </a:path>
              <a:path w="250189" h="254635">
                <a:moveTo>
                  <a:pt x="237728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7728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7728" y="240776"/>
                </a:moveTo>
                <a:lnTo>
                  <a:pt x="237728" y="228584"/>
                </a:lnTo>
                <a:lnTo>
                  <a:pt x="224012" y="240776"/>
                </a:lnTo>
                <a:lnTo>
                  <a:pt x="224012" y="245589"/>
                </a:lnTo>
                <a:lnTo>
                  <a:pt x="228584" y="249920"/>
                </a:lnTo>
                <a:lnTo>
                  <a:pt x="237728" y="240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35387" y="3980870"/>
            <a:ext cx="224012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3195" y="3967155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2860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2860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2860"/>
                </a:lnTo>
                <a:lnTo>
                  <a:pt x="12192" y="30480"/>
                </a:lnTo>
                <a:lnTo>
                  <a:pt x="12192" y="25908"/>
                </a:lnTo>
                <a:lnTo>
                  <a:pt x="25908" y="13716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1820"/>
                </a:moveTo>
                <a:lnTo>
                  <a:pt x="25908" y="44196"/>
                </a:lnTo>
                <a:lnTo>
                  <a:pt x="4572" y="22860"/>
                </a:lnTo>
                <a:lnTo>
                  <a:pt x="4572" y="233156"/>
                </a:lnTo>
                <a:lnTo>
                  <a:pt x="25908" y="211820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5724"/>
                </a:lnTo>
                <a:lnTo>
                  <a:pt x="4572" y="233156"/>
                </a:lnTo>
                <a:lnTo>
                  <a:pt x="12192" y="241469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7060"/>
                </a:lnTo>
                <a:lnTo>
                  <a:pt x="45720" y="227060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7060" y="251444"/>
                </a:lnTo>
                <a:lnTo>
                  <a:pt x="205403" y="228584"/>
                </a:lnTo>
                <a:lnTo>
                  <a:pt x="44196" y="228584"/>
                </a:lnTo>
                <a:lnTo>
                  <a:pt x="21336" y="251444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3716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7074" y="28956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30480"/>
                </a:lnTo>
                <a:lnTo>
                  <a:pt x="27432" y="45720"/>
                </a:lnTo>
                <a:lnTo>
                  <a:pt x="27432" y="35052"/>
                </a:lnTo>
                <a:lnTo>
                  <a:pt x="33528" y="28956"/>
                </a:lnTo>
                <a:lnTo>
                  <a:pt x="47074" y="28956"/>
                </a:lnTo>
                <a:close/>
              </a:path>
              <a:path w="250189" h="254635">
                <a:moveTo>
                  <a:pt x="44196" y="228584"/>
                </a:moveTo>
                <a:lnTo>
                  <a:pt x="12192" y="228584"/>
                </a:lnTo>
                <a:lnTo>
                  <a:pt x="25908" y="242300"/>
                </a:lnTo>
                <a:lnTo>
                  <a:pt x="25908" y="246872"/>
                </a:lnTo>
                <a:lnTo>
                  <a:pt x="44196" y="228584"/>
                </a:lnTo>
                <a:close/>
              </a:path>
              <a:path w="250189" h="254635">
                <a:moveTo>
                  <a:pt x="25908" y="246872"/>
                </a:moveTo>
                <a:lnTo>
                  <a:pt x="25908" y="242300"/>
                </a:lnTo>
                <a:lnTo>
                  <a:pt x="12192" y="228584"/>
                </a:lnTo>
                <a:lnTo>
                  <a:pt x="12192" y="241469"/>
                </a:lnTo>
                <a:lnTo>
                  <a:pt x="21336" y="251444"/>
                </a:lnTo>
                <a:lnTo>
                  <a:pt x="25908" y="246872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7074" y="28956"/>
                </a:lnTo>
                <a:lnTo>
                  <a:pt x="33528" y="28956"/>
                </a:lnTo>
                <a:lnTo>
                  <a:pt x="27432" y="35052"/>
                </a:lnTo>
                <a:lnTo>
                  <a:pt x="27432" y="45720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720"/>
                </a:lnTo>
                <a:lnTo>
                  <a:pt x="27432" y="210296"/>
                </a:lnTo>
                <a:lnTo>
                  <a:pt x="32004" y="205724"/>
                </a:lnTo>
                <a:lnTo>
                  <a:pt x="41148" y="214106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5720" y="227060"/>
                </a:moveTo>
                <a:lnTo>
                  <a:pt x="33528" y="227060"/>
                </a:lnTo>
                <a:lnTo>
                  <a:pt x="27432" y="220964"/>
                </a:lnTo>
                <a:lnTo>
                  <a:pt x="27432" y="228584"/>
                </a:lnTo>
                <a:lnTo>
                  <a:pt x="44196" y="228584"/>
                </a:lnTo>
                <a:lnTo>
                  <a:pt x="45720" y="227060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7060"/>
                </a:lnTo>
                <a:lnTo>
                  <a:pt x="196580" y="227060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7060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4106"/>
                </a:lnTo>
                <a:lnTo>
                  <a:pt x="50292" y="222488"/>
                </a:lnTo>
                <a:lnTo>
                  <a:pt x="50292" y="227060"/>
                </a:lnTo>
                <a:lnTo>
                  <a:pt x="53340" y="227060"/>
                </a:lnTo>
                <a:close/>
              </a:path>
              <a:path w="250189" h="254635">
                <a:moveTo>
                  <a:pt x="50292" y="227060"/>
                </a:moveTo>
                <a:lnTo>
                  <a:pt x="50292" y="222488"/>
                </a:lnTo>
                <a:lnTo>
                  <a:pt x="45720" y="227060"/>
                </a:lnTo>
                <a:lnTo>
                  <a:pt x="50292" y="227060"/>
                </a:lnTo>
                <a:close/>
              </a:path>
              <a:path w="250189" h="254635">
                <a:moveTo>
                  <a:pt x="202676" y="28956"/>
                </a:moveTo>
                <a:lnTo>
                  <a:pt x="47074" y="28956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2676" y="2895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4106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7060"/>
                </a:lnTo>
                <a:lnTo>
                  <a:pt x="199628" y="227060"/>
                </a:lnTo>
                <a:lnTo>
                  <a:pt x="199628" y="222488"/>
                </a:lnTo>
                <a:lnTo>
                  <a:pt x="208772" y="214106"/>
                </a:lnTo>
                <a:close/>
              </a:path>
              <a:path w="250189" h="254635">
                <a:moveTo>
                  <a:pt x="220964" y="47244"/>
                </a:moveTo>
                <a:lnTo>
                  <a:pt x="220964" y="35052"/>
                </a:lnTo>
                <a:lnTo>
                  <a:pt x="216392" y="28956"/>
                </a:lnTo>
                <a:lnTo>
                  <a:pt x="202676" y="28956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244"/>
                </a:lnTo>
                <a:close/>
              </a:path>
              <a:path w="250189" h="254635">
                <a:moveTo>
                  <a:pt x="220964" y="208772"/>
                </a:moveTo>
                <a:lnTo>
                  <a:pt x="220964" y="4724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4106"/>
                </a:lnTo>
                <a:lnTo>
                  <a:pt x="217916" y="205724"/>
                </a:lnTo>
                <a:lnTo>
                  <a:pt x="220964" y="208772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5724"/>
                </a:lnTo>
                <a:lnTo>
                  <a:pt x="199628" y="222488"/>
                </a:lnTo>
                <a:lnTo>
                  <a:pt x="203960" y="227060"/>
                </a:lnTo>
                <a:lnTo>
                  <a:pt x="216392" y="227060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2300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3960" y="227060"/>
                </a:moveTo>
                <a:lnTo>
                  <a:pt x="199628" y="222488"/>
                </a:lnTo>
                <a:lnTo>
                  <a:pt x="199628" y="227060"/>
                </a:lnTo>
                <a:lnTo>
                  <a:pt x="203960" y="227060"/>
                </a:lnTo>
                <a:close/>
              </a:path>
              <a:path w="250189" h="254635">
                <a:moveTo>
                  <a:pt x="236204" y="32004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2676" y="28956"/>
                </a:lnTo>
                <a:lnTo>
                  <a:pt x="216392" y="28956"/>
                </a:lnTo>
                <a:lnTo>
                  <a:pt x="220964" y="35052"/>
                </a:lnTo>
                <a:lnTo>
                  <a:pt x="220964" y="47244"/>
                </a:lnTo>
                <a:lnTo>
                  <a:pt x="236204" y="32004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7060"/>
                </a:lnTo>
                <a:lnTo>
                  <a:pt x="203960" y="227060"/>
                </a:lnTo>
                <a:lnTo>
                  <a:pt x="205403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403" y="228584"/>
                </a:lnTo>
                <a:lnTo>
                  <a:pt x="224012" y="248227"/>
                </a:lnTo>
                <a:lnTo>
                  <a:pt x="224012" y="242300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45348" y="22860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3716"/>
                </a:lnTo>
                <a:lnTo>
                  <a:pt x="236204" y="25908"/>
                </a:lnTo>
                <a:lnTo>
                  <a:pt x="236204" y="32004"/>
                </a:lnTo>
                <a:lnTo>
                  <a:pt x="245348" y="22860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3716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2860"/>
                </a:lnTo>
                <a:lnTo>
                  <a:pt x="224012" y="44196"/>
                </a:lnTo>
                <a:lnTo>
                  <a:pt x="224012" y="211820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2300"/>
                </a:moveTo>
                <a:lnTo>
                  <a:pt x="236204" y="228584"/>
                </a:lnTo>
                <a:lnTo>
                  <a:pt x="224012" y="242300"/>
                </a:lnTo>
                <a:lnTo>
                  <a:pt x="224012" y="248227"/>
                </a:lnTo>
                <a:lnTo>
                  <a:pt x="227060" y="251444"/>
                </a:lnTo>
                <a:lnTo>
                  <a:pt x="236204" y="24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5387" y="5949711"/>
            <a:ext cx="224012" cy="228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3195" y="5937534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20"/>
                </a:lnTo>
                <a:lnTo>
                  <a:pt x="21336" y="4572"/>
                </a:lnTo>
                <a:lnTo>
                  <a:pt x="43853" y="25892"/>
                </a:lnTo>
                <a:lnTo>
                  <a:pt x="205728" y="25892"/>
                </a:lnTo>
                <a:lnTo>
                  <a:pt x="227060" y="4572"/>
                </a:lnTo>
                <a:lnTo>
                  <a:pt x="245348" y="21320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3" y="25892"/>
                </a:moveTo>
                <a:lnTo>
                  <a:pt x="21336" y="4572"/>
                </a:lnTo>
                <a:lnTo>
                  <a:pt x="4572" y="21320"/>
                </a:lnTo>
                <a:lnTo>
                  <a:pt x="12192" y="29364"/>
                </a:lnTo>
                <a:lnTo>
                  <a:pt x="12192" y="25892"/>
                </a:lnTo>
                <a:lnTo>
                  <a:pt x="25908" y="12176"/>
                </a:lnTo>
                <a:lnTo>
                  <a:pt x="25908" y="25892"/>
                </a:lnTo>
                <a:lnTo>
                  <a:pt x="43853" y="25892"/>
                </a:lnTo>
                <a:close/>
              </a:path>
              <a:path w="250189" h="254635">
                <a:moveTo>
                  <a:pt x="25908" y="210620"/>
                </a:moveTo>
                <a:lnTo>
                  <a:pt x="25908" y="43842"/>
                </a:lnTo>
                <a:lnTo>
                  <a:pt x="4572" y="21320"/>
                </a:lnTo>
                <a:lnTo>
                  <a:pt x="4572" y="233141"/>
                </a:lnTo>
                <a:lnTo>
                  <a:pt x="25908" y="210620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185"/>
                </a:lnTo>
                <a:lnTo>
                  <a:pt x="4572" y="233141"/>
                </a:lnTo>
                <a:lnTo>
                  <a:pt x="12192" y="240761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5521"/>
                </a:lnTo>
                <a:lnTo>
                  <a:pt x="4707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7060" y="249905"/>
                </a:lnTo>
                <a:lnTo>
                  <a:pt x="205728" y="228572"/>
                </a:lnTo>
                <a:lnTo>
                  <a:pt x="43853" y="228572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892"/>
                </a:moveTo>
                <a:lnTo>
                  <a:pt x="25908" y="12176"/>
                </a:lnTo>
                <a:lnTo>
                  <a:pt x="12192" y="25892"/>
                </a:lnTo>
                <a:lnTo>
                  <a:pt x="25908" y="25892"/>
                </a:lnTo>
                <a:close/>
              </a:path>
              <a:path w="250189" h="254635">
                <a:moveTo>
                  <a:pt x="45463" y="27416"/>
                </a:moveTo>
                <a:lnTo>
                  <a:pt x="43857" y="25896"/>
                </a:lnTo>
                <a:lnTo>
                  <a:pt x="12192" y="25892"/>
                </a:lnTo>
                <a:lnTo>
                  <a:pt x="12192" y="29364"/>
                </a:lnTo>
                <a:lnTo>
                  <a:pt x="27432" y="45450"/>
                </a:lnTo>
                <a:lnTo>
                  <a:pt x="27432" y="33512"/>
                </a:lnTo>
                <a:lnTo>
                  <a:pt x="33528" y="27416"/>
                </a:lnTo>
                <a:lnTo>
                  <a:pt x="45463" y="27416"/>
                </a:lnTo>
                <a:close/>
              </a:path>
              <a:path w="250189" h="254635">
                <a:moveTo>
                  <a:pt x="43857" y="228569"/>
                </a:moveTo>
                <a:lnTo>
                  <a:pt x="12192" y="228569"/>
                </a:lnTo>
                <a:lnTo>
                  <a:pt x="25908" y="240761"/>
                </a:lnTo>
                <a:lnTo>
                  <a:pt x="25908" y="245574"/>
                </a:lnTo>
                <a:lnTo>
                  <a:pt x="43857" y="228569"/>
                </a:lnTo>
                <a:close/>
              </a:path>
              <a:path w="250189" h="254635">
                <a:moveTo>
                  <a:pt x="25908" y="245574"/>
                </a:moveTo>
                <a:lnTo>
                  <a:pt x="25908" y="240761"/>
                </a:lnTo>
                <a:lnTo>
                  <a:pt x="12192" y="228569"/>
                </a:lnTo>
                <a:lnTo>
                  <a:pt x="12192" y="240761"/>
                </a:lnTo>
                <a:lnTo>
                  <a:pt x="21336" y="249905"/>
                </a:lnTo>
                <a:lnTo>
                  <a:pt x="25908" y="245574"/>
                </a:lnTo>
                <a:close/>
              </a:path>
              <a:path w="250189" h="254635">
                <a:moveTo>
                  <a:pt x="50292" y="31988"/>
                </a:moveTo>
                <a:lnTo>
                  <a:pt x="45463" y="27416"/>
                </a:lnTo>
                <a:lnTo>
                  <a:pt x="33528" y="27416"/>
                </a:lnTo>
                <a:lnTo>
                  <a:pt x="27432" y="33512"/>
                </a:lnTo>
                <a:lnTo>
                  <a:pt x="27432" y="45450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5">
                <a:moveTo>
                  <a:pt x="50292" y="44180"/>
                </a:moveTo>
                <a:lnTo>
                  <a:pt x="50292" y="31988"/>
                </a:lnTo>
                <a:lnTo>
                  <a:pt x="32004" y="50276"/>
                </a:lnTo>
                <a:lnTo>
                  <a:pt x="27432" y="45450"/>
                </a:lnTo>
                <a:lnTo>
                  <a:pt x="27432" y="209011"/>
                </a:lnTo>
                <a:lnTo>
                  <a:pt x="32004" y="204185"/>
                </a:lnTo>
                <a:lnTo>
                  <a:pt x="41148" y="213329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5">
                <a:moveTo>
                  <a:pt x="47074" y="225521"/>
                </a:moveTo>
                <a:lnTo>
                  <a:pt x="33528" y="225521"/>
                </a:lnTo>
                <a:lnTo>
                  <a:pt x="27432" y="220949"/>
                </a:lnTo>
                <a:lnTo>
                  <a:pt x="27432" y="228569"/>
                </a:lnTo>
                <a:lnTo>
                  <a:pt x="43857" y="228569"/>
                </a:lnTo>
                <a:lnTo>
                  <a:pt x="47074" y="225521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37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37"/>
                </a:lnTo>
                <a:lnTo>
                  <a:pt x="53340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48" y="201137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40" y="225521"/>
                </a:moveTo>
                <a:lnTo>
                  <a:pt x="53340" y="213329"/>
                </a:lnTo>
                <a:lnTo>
                  <a:pt x="41148" y="201137"/>
                </a:lnTo>
                <a:lnTo>
                  <a:pt x="41148" y="213329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40" y="225521"/>
                </a:lnTo>
                <a:close/>
              </a:path>
              <a:path w="250189" h="254635">
                <a:moveTo>
                  <a:pt x="204203" y="27416"/>
                </a:moveTo>
                <a:lnTo>
                  <a:pt x="45463" y="27416"/>
                </a:lnTo>
                <a:lnTo>
                  <a:pt x="50292" y="31988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4203" y="27416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07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59"/>
                </a:moveTo>
                <a:lnTo>
                  <a:pt x="220964" y="33512"/>
                </a:lnTo>
                <a:lnTo>
                  <a:pt x="216392" y="27416"/>
                </a:lnTo>
                <a:lnTo>
                  <a:pt x="204203" y="27416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059"/>
                </a:lnTo>
                <a:close/>
              </a:path>
              <a:path w="250189" h="254635">
                <a:moveTo>
                  <a:pt x="220964" y="207402"/>
                </a:moveTo>
                <a:lnTo>
                  <a:pt x="220964" y="47059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67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1523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67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67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676" y="225521"/>
                </a:lnTo>
                <a:lnTo>
                  <a:pt x="205724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72"/>
                </a:moveTo>
                <a:lnTo>
                  <a:pt x="236204" y="25892"/>
                </a:lnTo>
                <a:lnTo>
                  <a:pt x="205724" y="25896"/>
                </a:lnTo>
                <a:lnTo>
                  <a:pt x="204203" y="27416"/>
                </a:lnTo>
                <a:lnTo>
                  <a:pt x="216392" y="27416"/>
                </a:lnTo>
                <a:lnTo>
                  <a:pt x="220964" y="33512"/>
                </a:lnTo>
                <a:lnTo>
                  <a:pt x="220964" y="47059"/>
                </a:lnTo>
                <a:lnTo>
                  <a:pt x="236204" y="30972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5724" y="228569"/>
                </a:lnTo>
                <a:lnTo>
                  <a:pt x="224012" y="246857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45348" y="21320"/>
                </a:moveTo>
                <a:lnTo>
                  <a:pt x="227060" y="4572"/>
                </a:lnTo>
                <a:lnTo>
                  <a:pt x="205728" y="25892"/>
                </a:lnTo>
                <a:lnTo>
                  <a:pt x="224012" y="25892"/>
                </a:lnTo>
                <a:lnTo>
                  <a:pt x="224012" y="12176"/>
                </a:lnTo>
                <a:lnTo>
                  <a:pt x="236204" y="25892"/>
                </a:lnTo>
                <a:lnTo>
                  <a:pt x="236204" y="30972"/>
                </a:lnTo>
                <a:lnTo>
                  <a:pt x="245348" y="21320"/>
                </a:lnTo>
                <a:close/>
              </a:path>
              <a:path w="250189" h="254635">
                <a:moveTo>
                  <a:pt x="236204" y="25892"/>
                </a:moveTo>
                <a:lnTo>
                  <a:pt x="224012" y="12176"/>
                </a:lnTo>
                <a:lnTo>
                  <a:pt x="224012" y="25892"/>
                </a:lnTo>
                <a:lnTo>
                  <a:pt x="236204" y="2589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20"/>
                </a:lnTo>
                <a:lnTo>
                  <a:pt x="224012" y="43842"/>
                </a:lnTo>
                <a:lnTo>
                  <a:pt x="224012" y="210620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6204" y="241523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24420" y="5957331"/>
            <a:ext cx="249920" cy="252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097019" y="6890869"/>
            <a:ext cx="245745" cy="24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z="1400" dirty="0">
                <a:latin typeface="Tahoma"/>
                <a:cs typeface="Tahoma"/>
              </a:rPr>
              <a:t>14</a:t>
            </a:fld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6732" y="2314768"/>
            <a:ext cx="7285990" cy="3865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" marR="5080" indent="-24765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rebuchet MS"/>
                <a:cs typeface="Trebuchet MS"/>
              </a:rPr>
              <a:t>TSCS is committed to </a:t>
            </a:r>
            <a:r>
              <a:rPr sz="2800" spc="-5" dirty="0">
                <a:latin typeface="Trebuchet MS"/>
                <a:cs typeface="Trebuchet MS"/>
              </a:rPr>
              <a:t>providing </a:t>
            </a:r>
            <a:r>
              <a:rPr sz="2800" spc="-10" dirty="0">
                <a:latin typeface="Trebuchet MS"/>
                <a:cs typeface="Trebuchet MS"/>
              </a:rPr>
              <a:t>its </a:t>
            </a:r>
            <a:r>
              <a:rPr sz="2800" spc="-5" dirty="0">
                <a:latin typeface="Trebuchet MS"/>
                <a:cs typeface="Trebuchet MS"/>
              </a:rPr>
              <a:t>employees  </a:t>
            </a:r>
            <a:r>
              <a:rPr sz="2800" spc="-10" dirty="0">
                <a:latin typeface="Trebuchet MS"/>
                <a:cs typeface="Trebuchet MS"/>
              </a:rPr>
              <a:t>with </a:t>
            </a:r>
            <a:r>
              <a:rPr sz="2800" spc="-5" dirty="0">
                <a:latin typeface="Trebuchet MS"/>
                <a:cs typeface="Trebuchet MS"/>
              </a:rPr>
              <a:t>a workplace </a:t>
            </a:r>
            <a:r>
              <a:rPr sz="2800" spc="-10" dirty="0">
                <a:latin typeface="Trebuchet MS"/>
                <a:cs typeface="Trebuchet MS"/>
              </a:rPr>
              <a:t>that is </a:t>
            </a:r>
            <a:r>
              <a:rPr sz="2800" spc="-5" dirty="0">
                <a:latin typeface="Trebuchet MS"/>
                <a:cs typeface="Trebuchet MS"/>
              </a:rPr>
              <a:t>free of all </a:t>
            </a:r>
            <a:r>
              <a:rPr sz="2800" spc="-10" dirty="0">
                <a:latin typeface="Trebuchet MS"/>
                <a:cs typeface="Trebuchet MS"/>
              </a:rPr>
              <a:t>acts </a:t>
            </a:r>
            <a:r>
              <a:rPr sz="2800" spc="-5" dirty="0">
                <a:latin typeface="Trebuchet MS"/>
                <a:cs typeface="Trebuchet MS"/>
              </a:rPr>
              <a:t>of  </a:t>
            </a:r>
            <a:r>
              <a:rPr sz="2800" spc="-10" dirty="0">
                <a:latin typeface="Trebuchet MS"/>
                <a:cs typeface="Trebuchet MS"/>
              </a:rPr>
              <a:t>violence </a:t>
            </a:r>
            <a:r>
              <a:rPr sz="2800" spc="-5" dirty="0">
                <a:latin typeface="Trebuchet MS"/>
                <a:cs typeface="Trebuchet MS"/>
              </a:rPr>
              <a:t>or aggression </a:t>
            </a:r>
            <a:r>
              <a:rPr sz="2800" spc="-10" dirty="0">
                <a:latin typeface="Trebuchet MS"/>
                <a:cs typeface="Trebuchet MS"/>
              </a:rPr>
              <a:t>toward any  </a:t>
            </a:r>
            <a:r>
              <a:rPr sz="2800" spc="-5" dirty="0">
                <a:latin typeface="Trebuchet MS"/>
                <a:cs typeface="Trebuchet MS"/>
              </a:rPr>
              <a:t>employee(s), or </a:t>
            </a:r>
            <a:r>
              <a:rPr sz="2800" spc="-10" dirty="0">
                <a:latin typeface="Trebuchet MS"/>
                <a:cs typeface="Trebuchet MS"/>
              </a:rPr>
              <a:t>client(s) </a:t>
            </a:r>
            <a:r>
              <a:rPr sz="2800" spc="-5" dirty="0">
                <a:latin typeface="Trebuchet MS"/>
                <a:cs typeface="Trebuchet MS"/>
              </a:rPr>
              <a:t>of </a:t>
            </a:r>
            <a:r>
              <a:rPr sz="2800" spc="-10" dirty="0">
                <a:latin typeface="Trebuchet MS"/>
                <a:cs typeface="Trebuchet MS"/>
              </a:rPr>
              <a:t>TSCS. </a:t>
            </a:r>
            <a:r>
              <a:rPr sz="2800" spc="-5" dirty="0">
                <a:latin typeface="Trebuchet MS"/>
                <a:cs typeface="Trebuchet MS"/>
              </a:rPr>
              <a:t>Our  </a:t>
            </a:r>
            <a:r>
              <a:rPr sz="2800" spc="-10" dirty="0">
                <a:latin typeface="Trebuchet MS"/>
                <a:cs typeface="Trebuchet MS"/>
              </a:rPr>
              <a:t>management will </a:t>
            </a:r>
            <a:r>
              <a:rPr sz="2800" spc="-5" dirty="0">
                <a:latin typeface="Trebuchet MS"/>
                <a:cs typeface="Trebuchet MS"/>
              </a:rPr>
              <a:t>not </a:t>
            </a:r>
            <a:r>
              <a:rPr sz="2800" spc="-10" dirty="0">
                <a:latin typeface="Trebuchet MS"/>
                <a:cs typeface="Trebuchet MS"/>
              </a:rPr>
              <a:t>tolerate any acts </a:t>
            </a:r>
            <a:r>
              <a:rPr sz="2800" spc="-5" dirty="0">
                <a:latin typeface="Trebuchet MS"/>
                <a:cs typeface="Trebuchet MS"/>
              </a:rPr>
              <a:t>or  </a:t>
            </a:r>
            <a:r>
              <a:rPr sz="2800" spc="-10" dirty="0">
                <a:latin typeface="Trebuchet MS"/>
                <a:cs typeface="Trebuchet MS"/>
              </a:rPr>
              <a:t>action </a:t>
            </a:r>
            <a:r>
              <a:rPr sz="2800" spc="-5" dirty="0">
                <a:latin typeface="Trebuchet MS"/>
                <a:cs typeface="Trebuchet MS"/>
              </a:rPr>
              <a:t>on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-5" dirty="0">
                <a:latin typeface="Trebuchet MS"/>
                <a:cs typeface="Trebuchet MS"/>
              </a:rPr>
              <a:t>part of </a:t>
            </a:r>
            <a:r>
              <a:rPr sz="2800" spc="-10" dirty="0">
                <a:latin typeface="Trebuchet MS"/>
                <a:cs typeface="Trebuchet MS"/>
              </a:rPr>
              <a:t>its </a:t>
            </a:r>
            <a:r>
              <a:rPr sz="2800" spc="-5" dirty="0">
                <a:latin typeface="Trebuchet MS"/>
                <a:cs typeface="Trebuchet MS"/>
              </a:rPr>
              <a:t>employees </a:t>
            </a:r>
            <a:r>
              <a:rPr sz="2800" spc="-10" dirty="0">
                <a:latin typeface="Trebuchet MS"/>
                <a:cs typeface="Trebuchet MS"/>
              </a:rPr>
              <a:t>that  violate the intent </a:t>
            </a:r>
            <a:r>
              <a:rPr sz="2800" spc="-5" dirty="0">
                <a:latin typeface="Trebuchet MS"/>
                <a:cs typeface="Trebuchet MS"/>
              </a:rPr>
              <a:t>of </a:t>
            </a:r>
            <a:r>
              <a:rPr sz="2800" spc="-10" dirty="0">
                <a:latin typeface="Trebuchet MS"/>
                <a:cs typeface="Trebuchet MS"/>
              </a:rPr>
              <a:t>this </a:t>
            </a:r>
            <a:r>
              <a:rPr sz="2800" spc="-5" dirty="0">
                <a:latin typeface="Trebuchet MS"/>
                <a:cs typeface="Trebuchet MS"/>
              </a:rPr>
              <a:t>policy. </a:t>
            </a:r>
            <a:r>
              <a:rPr sz="2800" spc="-10" dirty="0">
                <a:latin typeface="Trebuchet MS"/>
                <a:cs typeface="Trebuchet MS"/>
              </a:rPr>
              <a:t>Any  violations </a:t>
            </a:r>
            <a:r>
              <a:rPr sz="2800" spc="-5" dirty="0">
                <a:latin typeface="Trebuchet MS"/>
                <a:cs typeface="Trebuchet MS"/>
              </a:rPr>
              <a:t>of </a:t>
            </a:r>
            <a:r>
              <a:rPr sz="2800" spc="-10" dirty="0">
                <a:latin typeface="Trebuchet MS"/>
                <a:cs typeface="Trebuchet MS"/>
              </a:rPr>
              <a:t>this </a:t>
            </a:r>
            <a:r>
              <a:rPr sz="2800" spc="-5" dirty="0">
                <a:latin typeface="Trebuchet MS"/>
                <a:cs typeface="Trebuchet MS"/>
              </a:rPr>
              <a:t>policy </a:t>
            </a:r>
            <a:r>
              <a:rPr sz="2800" spc="-10" dirty="0">
                <a:latin typeface="Trebuchet MS"/>
                <a:cs typeface="Trebuchet MS"/>
              </a:rPr>
              <a:t>will </a:t>
            </a:r>
            <a:r>
              <a:rPr sz="2800" spc="-5" dirty="0">
                <a:latin typeface="Trebuchet MS"/>
                <a:cs typeface="Trebuchet MS"/>
              </a:rPr>
              <a:t>be dealt </a:t>
            </a:r>
            <a:r>
              <a:rPr sz="2800" spc="-10" dirty="0">
                <a:latin typeface="Trebuchet MS"/>
                <a:cs typeface="Trebuchet MS"/>
              </a:rPr>
              <a:t>with  </a:t>
            </a:r>
            <a:r>
              <a:rPr sz="2800" spc="-5" dirty="0">
                <a:latin typeface="Trebuchet MS"/>
                <a:cs typeface="Trebuchet MS"/>
              </a:rPr>
              <a:t>seriously </a:t>
            </a:r>
            <a:r>
              <a:rPr sz="2800" spc="-10" dirty="0">
                <a:latin typeface="Trebuchet MS"/>
                <a:cs typeface="Trebuchet MS"/>
              </a:rPr>
              <a:t>and</a:t>
            </a:r>
            <a:r>
              <a:rPr sz="2800" spc="1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expeditiously.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4215" y="1394354"/>
            <a:ext cx="56362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Scope of the</a:t>
            </a:r>
            <a:r>
              <a:rPr spc="-110" dirty="0"/>
              <a:t> </a:t>
            </a:r>
            <a:r>
              <a:rPr spc="-5" dirty="0"/>
              <a:t>Problem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725027" y="2502212"/>
            <a:ext cx="7175500" cy="2659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97205" indent="-342265">
              <a:lnSpc>
                <a:spcPct val="100000"/>
              </a:lnSpc>
              <a:spcBef>
                <a:spcPts val="100"/>
              </a:spcBef>
              <a:buClr>
                <a:srgbClr val="3232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rebuchet MS"/>
                <a:cs typeface="Trebuchet MS"/>
              </a:rPr>
              <a:t>There are over 2 </a:t>
            </a:r>
            <a:r>
              <a:rPr sz="3200" spc="-5" dirty="0">
                <a:latin typeface="Trebuchet MS"/>
                <a:cs typeface="Trebuchet MS"/>
              </a:rPr>
              <a:t>million victims of  </a:t>
            </a:r>
            <a:r>
              <a:rPr sz="3200" dirty="0">
                <a:latin typeface="Trebuchet MS"/>
                <a:cs typeface="Trebuchet MS"/>
              </a:rPr>
              <a:t>workplace </a:t>
            </a:r>
            <a:r>
              <a:rPr sz="3200" spc="-5" dirty="0">
                <a:latin typeface="Trebuchet MS"/>
                <a:cs typeface="Trebuchet MS"/>
              </a:rPr>
              <a:t>violence</a:t>
            </a:r>
            <a:r>
              <a:rPr sz="3200" spc="-30" dirty="0">
                <a:latin typeface="Trebuchet MS"/>
                <a:cs typeface="Trebuchet MS"/>
              </a:rPr>
              <a:t> </a:t>
            </a:r>
            <a:r>
              <a:rPr sz="3200" dirty="0">
                <a:latin typeface="Trebuchet MS"/>
                <a:cs typeface="Trebuchet MS"/>
              </a:rPr>
              <a:t>year</a:t>
            </a:r>
            <a:endParaRPr sz="3200">
              <a:latin typeface="Trebuchet MS"/>
              <a:cs typeface="Trebuchet MS"/>
            </a:endParaRPr>
          </a:p>
          <a:p>
            <a:pPr marL="354965" marR="5080" indent="-342265">
              <a:lnSpc>
                <a:spcPct val="100000"/>
              </a:lnSpc>
              <a:spcBef>
                <a:spcPts val="770"/>
              </a:spcBef>
              <a:buClr>
                <a:srgbClr val="3232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latin typeface="Trebuchet MS"/>
                <a:cs typeface="Trebuchet MS"/>
              </a:rPr>
              <a:t>Homicide is </a:t>
            </a:r>
            <a:r>
              <a:rPr sz="3200" dirty="0">
                <a:latin typeface="Trebuchet MS"/>
                <a:cs typeface="Trebuchet MS"/>
              </a:rPr>
              <a:t>the </a:t>
            </a:r>
            <a:r>
              <a:rPr sz="3200" spc="-5" dirty="0">
                <a:latin typeface="Trebuchet MS"/>
                <a:cs typeface="Trebuchet MS"/>
              </a:rPr>
              <a:t>second </a:t>
            </a:r>
            <a:r>
              <a:rPr sz="3200" dirty="0">
                <a:latin typeface="Trebuchet MS"/>
                <a:cs typeface="Trebuchet MS"/>
              </a:rPr>
              <a:t>leading </a:t>
            </a:r>
            <a:r>
              <a:rPr sz="3200" spc="-5" dirty="0">
                <a:latin typeface="Trebuchet MS"/>
                <a:cs typeface="Trebuchet MS"/>
              </a:rPr>
              <a:t>cause  of </a:t>
            </a:r>
            <a:r>
              <a:rPr sz="3200" dirty="0">
                <a:latin typeface="Trebuchet MS"/>
                <a:cs typeface="Trebuchet MS"/>
              </a:rPr>
              <a:t>job-related</a:t>
            </a:r>
            <a:r>
              <a:rPr sz="3200" spc="-15" dirty="0">
                <a:latin typeface="Trebuchet MS"/>
                <a:cs typeface="Trebuchet MS"/>
              </a:rPr>
              <a:t> </a:t>
            </a:r>
            <a:r>
              <a:rPr sz="3200" dirty="0">
                <a:latin typeface="Trebuchet MS"/>
                <a:cs typeface="Trebuchet MS"/>
              </a:rPr>
              <a:t>deaths</a:t>
            </a:r>
            <a:endParaRPr sz="32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lr>
                <a:srgbClr val="3232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latin typeface="Trebuchet MS"/>
                <a:cs typeface="Trebuchet MS"/>
              </a:rPr>
              <a:t>Anyone can </a:t>
            </a:r>
            <a:r>
              <a:rPr sz="3200" dirty="0">
                <a:latin typeface="Trebuchet MS"/>
                <a:cs typeface="Trebuchet MS"/>
              </a:rPr>
              <a:t>be a</a:t>
            </a:r>
            <a:r>
              <a:rPr sz="3200" spc="-10" dirty="0">
                <a:latin typeface="Trebuchet MS"/>
                <a:cs typeface="Trebuchet MS"/>
              </a:rPr>
              <a:t> </a:t>
            </a:r>
            <a:r>
              <a:rPr sz="3200" spc="-5" dirty="0">
                <a:latin typeface="Trebuchet MS"/>
                <a:cs typeface="Trebuchet MS"/>
              </a:rPr>
              <a:t>victim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4560" y="1581793"/>
            <a:ext cx="76371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Economic Impact </a:t>
            </a:r>
            <a:r>
              <a:rPr sz="3200" spc="-5" dirty="0"/>
              <a:t>of </a:t>
            </a:r>
            <a:r>
              <a:rPr sz="3200" dirty="0"/>
              <a:t>Workplace</a:t>
            </a:r>
            <a:r>
              <a:rPr sz="3200" spc="-125" dirty="0"/>
              <a:t> </a:t>
            </a:r>
            <a:r>
              <a:rPr sz="3200" spc="-5" dirty="0"/>
              <a:t>Violence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725027" y="2468676"/>
            <a:ext cx="7034530" cy="386587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186055" indent="-342265">
              <a:lnSpc>
                <a:spcPts val="2590"/>
              </a:lnSpc>
              <a:spcBef>
                <a:spcPts val="42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There are nearly </a:t>
            </a:r>
            <a:r>
              <a:rPr sz="2400" dirty="0">
                <a:latin typeface="Trebuchet MS"/>
                <a:cs typeface="Trebuchet MS"/>
              </a:rPr>
              <a:t>2 </a:t>
            </a:r>
            <a:r>
              <a:rPr sz="2400" spc="-5" dirty="0">
                <a:latin typeface="Trebuchet MS"/>
                <a:cs typeface="Trebuchet MS"/>
              </a:rPr>
              <a:t>million victims of workplace  violence each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year.</a:t>
            </a:r>
            <a:endParaRPr sz="2400">
              <a:latin typeface="Trebuchet MS"/>
              <a:cs typeface="Trebuchet MS"/>
            </a:endParaRPr>
          </a:p>
          <a:p>
            <a:pPr marL="354965" marR="5080" indent="-342265">
              <a:lnSpc>
                <a:spcPts val="2590"/>
              </a:lnSpc>
              <a:spcBef>
                <a:spcPts val="58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Out of those </a:t>
            </a:r>
            <a:r>
              <a:rPr sz="2400" dirty="0">
                <a:latin typeface="Trebuchet MS"/>
                <a:cs typeface="Trebuchet MS"/>
              </a:rPr>
              <a:t>2 </a:t>
            </a:r>
            <a:r>
              <a:rPr sz="2400" spc="-5" dirty="0">
                <a:latin typeface="Trebuchet MS"/>
                <a:cs typeface="Trebuchet MS"/>
              </a:rPr>
              <a:t>million, about 500,000 employees  were off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work.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5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Over </a:t>
            </a:r>
            <a:r>
              <a:rPr sz="2400" dirty="0">
                <a:latin typeface="Trebuchet MS"/>
                <a:cs typeface="Trebuchet MS"/>
              </a:rPr>
              <a:t>$50 </a:t>
            </a:r>
            <a:r>
              <a:rPr sz="2400" spc="-5" dirty="0">
                <a:latin typeface="Trebuchet MS"/>
                <a:cs typeface="Trebuchet MS"/>
              </a:rPr>
              <a:t>million dollars in lost</a:t>
            </a:r>
            <a:r>
              <a:rPr sz="2400" spc="6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wages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Legal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expenses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Property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damage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8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Diminished public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image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Costs for increased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security</a:t>
            </a:r>
            <a:endParaRPr sz="2400">
              <a:latin typeface="Trebuchet MS"/>
              <a:cs typeface="Trebuchet MS"/>
            </a:endParaRPr>
          </a:p>
          <a:p>
            <a:pPr marL="1237615">
              <a:lnSpc>
                <a:spcPct val="100000"/>
              </a:lnSpc>
              <a:spcBef>
                <a:spcPts val="285"/>
              </a:spcBef>
              <a:tabLst>
                <a:tab pos="2775585" algn="l"/>
              </a:tabLst>
            </a:pPr>
            <a:r>
              <a:rPr sz="2400" spc="-5" dirty="0">
                <a:latin typeface="Trebuchet MS"/>
                <a:cs typeface="Trebuchet MS"/>
              </a:rPr>
              <a:t>Total	Billions of dollars per</a:t>
            </a:r>
            <a:r>
              <a:rPr sz="2400" spc="7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year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54289" y="5950485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7436" y="0"/>
                </a:lnTo>
              </a:path>
            </a:pathLst>
          </a:custGeom>
          <a:ln w="106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5230" y="1519312"/>
            <a:ext cx="6973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Examples </a:t>
            </a:r>
            <a:r>
              <a:rPr sz="3600" dirty="0"/>
              <a:t>of </a:t>
            </a:r>
            <a:r>
              <a:rPr sz="3600" spc="-5" dirty="0"/>
              <a:t>Workplace</a:t>
            </a:r>
            <a:r>
              <a:rPr sz="3600" spc="-15" dirty="0"/>
              <a:t> </a:t>
            </a:r>
            <a:r>
              <a:rPr sz="3600" spc="-5" dirty="0"/>
              <a:t>Violence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37803" y="2474771"/>
            <a:ext cx="3279140" cy="386587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322580" indent="-342265">
              <a:lnSpc>
                <a:spcPts val="2590"/>
              </a:lnSpc>
              <a:spcBef>
                <a:spcPts val="42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Possession of </a:t>
            </a:r>
            <a:r>
              <a:rPr sz="2400" dirty="0">
                <a:latin typeface="Trebuchet MS"/>
                <a:cs typeface="Trebuchet MS"/>
              </a:rPr>
              <a:t>a  </a:t>
            </a:r>
            <a:r>
              <a:rPr sz="2400" spc="-5" dirty="0">
                <a:latin typeface="Trebuchet MS"/>
                <a:cs typeface="Trebuchet MS"/>
              </a:rPr>
              <a:t>weapon on TSCS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or  client</a:t>
            </a:r>
            <a:r>
              <a:rPr sz="240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premises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54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Shootings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8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10" dirty="0">
                <a:latin typeface="Trebuchet MS"/>
                <a:cs typeface="Trebuchet MS"/>
              </a:rPr>
              <a:t>Stabbings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Rapes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Beatings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8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Suicide/near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suicides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Psychological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trauma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8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Verbal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harassment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7095" y="2468676"/>
            <a:ext cx="3416935" cy="39757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448945" indent="-342265">
              <a:lnSpc>
                <a:spcPts val="2590"/>
              </a:lnSpc>
              <a:spcBef>
                <a:spcPts val="42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Threats or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obscene  phone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calls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54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Intimidation</a:t>
            </a:r>
            <a:endParaRPr sz="2400">
              <a:latin typeface="Trebuchet MS"/>
              <a:cs typeface="Trebuchet MS"/>
            </a:endParaRPr>
          </a:p>
          <a:p>
            <a:pPr marL="354965" marR="523240" indent="-342265">
              <a:lnSpc>
                <a:spcPts val="2590"/>
              </a:lnSpc>
              <a:spcBef>
                <a:spcPts val="61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Harassment of any  nature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5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Stalking</a:t>
            </a:r>
            <a:endParaRPr sz="2400">
              <a:latin typeface="Trebuchet MS"/>
              <a:cs typeface="Trebuchet MS"/>
            </a:endParaRPr>
          </a:p>
          <a:p>
            <a:pPr marL="354965" marR="5080" indent="-342265">
              <a:lnSpc>
                <a:spcPts val="2590"/>
              </a:lnSpc>
              <a:spcBef>
                <a:spcPts val="61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Any other actions that  threaten the physical  well being of TSCS  employees, or clients  and their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families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0160" y="1394354"/>
            <a:ext cx="33401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Am </a:t>
            </a:r>
            <a:r>
              <a:rPr dirty="0"/>
              <a:t>I at</a:t>
            </a:r>
            <a:r>
              <a:rPr spc="-75" dirty="0"/>
              <a:t> </a:t>
            </a:r>
            <a:r>
              <a:rPr spc="-5" dirty="0"/>
              <a:t>Risk?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067902" y="2505251"/>
            <a:ext cx="3266440" cy="2292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rebuchet MS"/>
                <a:cs typeface="Trebuchet MS"/>
              </a:rPr>
              <a:t>Unfortunately everyone  is at risk when it comes  to workplace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violence.</a:t>
            </a:r>
            <a:endParaRPr sz="2400">
              <a:latin typeface="Trebuchet MS"/>
              <a:cs typeface="Trebuchet MS"/>
            </a:endParaRPr>
          </a:p>
          <a:p>
            <a:pPr marL="12700" marR="692150" algn="just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Trebuchet MS"/>
                <a:cs typeface="Trebuchet MS"/>
              </a:rPr>
              <a:t>Some examples of  those who are at </a:t>
            </a:r>
            <a:r>
              <a:rPr sz="2400" dirty="0">
                <a:latin typeface="Trebuchet MS"/>
                <a:cs typeface="Trebuchet MS"/>
              </a:rPr>
              <a:t>a  </a:t>
            </a:r>
            <a:r>
              <a:rPr sz="2400" spc="-5" dirty="0">
                <a:latin typeface="Trebuchet MS"/>
                <a:cs typeface="Trebuchet MS"/>
              </a:rPr>
              <a:t>greater risk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are: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7095" y="2505251"/>
            <a:ext cx="3408679" cy="397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74700" indent="-342265">
              <a:lnSpc>
                <a:spcPct val="100000"/>
              </a:lnSpc>
              <a:spcBef>
                <a:spcPts val="100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Late night/early  morning</a:t>
            </a:r>
            <a:r>
              <a:rPr sz="2400" spc="-6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workers</a:t>
            </a:r>
            <a:endParaRPr sz="2400">
              <a:latin typeface="Trebuchet MS"/>
              <a:cs typeface="Trebuchet MS"/>
            </a:endParaRPr>
          </a:p>
          <a:p>
            <a:pPr marL="354965" marR="52705" indent="-342265">
              <a:lnSpc>
                <a:spcPct val="10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Employees who travel  for their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job</a:t>
            </a:r>
            <a:endParaRPr sz="2400">
              <a:latin typeface="Trebuchet MS"/>
              <a:cs typeface="Trebuchet MS"/>
            </a:endParaRPr>
          </a:p>
          <a:p>
            <a:pPr marL="354965" marR="5080" indent="-342265">
              <a:lnSpc>
                <a:spcPct val="10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Workers who  exchange/carry larger  amounts of money</a:t>
            </a:r>
            <a:endParaRPr sz="2400">
              <a:latin typeface="Trebuchet MS"/>
              <a:cs typeface="Trebuchet MS"/>
            </a:endParaRPr>
          </a:p>
          <a:p>
            <a:pPr marL="354965" marR="53340" indent="-342265">
              <a:lnSpc>
                <a:spcPct val="10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Transport passengers,  goods or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services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Community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workers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5702" y="1519312"/>
            <a:ext cx="7231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Warning Signs </a:t>
            </a:r>
            <a:r>
              <a:rPr sz="3600" dirty="0"/>
              <a:t>of </a:t>
            </a:r>
            <a:r>
              <a:rPr sz="3600" spc="-5" dirty="0"/>
              <a:t>Violent</a:t>
            </a:r>
            <a:r>
              <a:rPr sz="3600" spc="-10" dirty="0"/>
              <a:t> </a:t>
            </a:r>
            <a:r>
              <a:rPr sz="3600" spc="-5" dirty="0"/>
              <a:t>Behavior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725027" y="2476292"/>
            <a:ext cx="3583940" cy="386651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4965" marR="427990" indent="-342265">
              <a:lnSpc>
                <a:spcPts val="2160"/>
              </a:lnSpc>
              <a:spcBef>
                <a:spcPts val="375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Sudden </a:t>
            </a:r>
            <a:r>
              <a:rPr sz="2000" dirty="0">
                <a:latin typeface="Trebuchet MS"/>
                <a:cs typeface="Trebuchet MS"/>
              </a:rPr>
              <a:t>and persistent  complaining about</a:t>
            </a:r>
            <a:r>
              <a:rPr sz="2000" spc="-15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being  treated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unfairly</a:t>
            </a:r>
            <a:endParaRPr sz="2000">
              <a:latin typeface="Trebuchet MS"/>
              <a:cs typeface="Trebuchet MS"/>
            </a:endParaRPr>
          </a:p>
          <a:p>
            <a:pPr marL="354965" marR="815340" indent="-342265">
              <a:lnSpc>
                <a:spcPts val="216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Blaming of others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for  personal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problems</a:t>
            </a:r>
            <a:endParaRPr sz="2000">
              <a:latin typeface="Trebuchet MS"/>
              <a:cs typeface="Trebuchet MS"/>
            </a:endParaRPr>
          </a:p>
          <a:p>
            <a:pPr marL="354965" marR="81280" indent="-342265">
              <a:lnSpc>
                <a:spcPts val="216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Sudden </a:t>
            </a:r>
            <a:r>
              <a:rPr sz="2000" dirty="0">
                <a:latin typeface="Trebuchet MS"/>
                <a:cs typeface="Trebuchet MS"/>
              </a:rPr>
              <a:t>change in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behavior,  </a:t>
            </a:r>
            <a:r>
              <a:rPr sz="2000" spc="-5" dirty="0">
                <a:latin typeface="Trebuchet MS"/>
                <a:cs typeface="Trebuchet MS"/>
              </a:rPr>
              <a:t>deterioration </a:t>
            </a:r>
            <a:r>
              <a:rPr sz="2000" dirty="0">
                <a:latin typeface="Trebuchet MS"/>
                <a:cs typeface="Trebuchet MS"/>
              </a:rPr>
              <a:t>in job  </a:t>
            </a:r>
            <a:r>
              <a:rPr sz="2000" spc="-5" dirty="0">
                <a:latin typeface="Trebuchet MS"/>
                <a:cs typeface="Trebuchet MS"/>
              </a:rPr>
              <a:t>performance</a:t>
            </a:r>
            <a:endParaRPr sz="2000">
              <a:latin typeface="Trebuchet MS"/>
              <a:cs typeface="Trebuchet MS"/>
            </a:endParaRPr>
          </a:p>
          <a:p>
            <a:pPr marL="354965" marR="5080" indent="-342265">
              <a:lnSpc>
                <a:spcPts val="216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Statement that he </a:t>
            </a:r>
            <a:r>
              <a:rPr sz="2000" dirty="0">
                <a:latin typeface="Trebuchet MS"/>
                <a:cs typeface="Trebuchet MS"/>
              </a:rPr>
              <a:t>or she  would </a:t>
            </a:r>
            <a:r>
              <a:rPr sz="2000" spc="-5" dirty="0">
                <a:latin typeface="Trebuchet MS"/>
                <a:cs typeface="Trebuchet MS"/>
              </a:rPr>
              <a:t>like </a:t>
            </a:r>
            <a:r>
              <a:rPr sz="2000" dirty="0">
                <a:latin typeface="Trebuchet MS"/>
                <a:cs typeface="Trebuchet MS"/>
              </a:rPr>
              <a:t>something bad</a:t>
            </a:r>
            <a:r>
              <a:rPr sz="2000" spc="-15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to  happen to </a:t>
            </a:r>
            <a:r>
              <a:rPr sz="2000" dirty="0">
                <a:latin typeface="Trebuchet MS"/>
                <a:cs typeface="Trebuchet MS"/>
              </a:rPr>
              <a:t>supervisor or  </a:t>
            </a:r>
            <a:r>
              <a:rPr sz="2000" spc="-5" dirty="0">
                <a:latin typeface="Trebuchet MS"/>
                <a:cs typeface="Trebuchet MS"/>
              </a:rPr>
              <a:t>another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co-worker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Paranoid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behavior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7095" y="2476292"/>
            <a:ext cx="3616325" cy="398843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4965" marR="1264285" indent="-342265">
              <a:lnSpc>
                <a:spcPts val="2160"/>
              </a:lnSpc>
              <a:spcBef>
                <a:spcPts val="375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Sudden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increased  absenteeism</a:t>
            </a:r>
            <a:endParaRPr sz="2000">
              <a:latin typeface="Trebuchet MS"/>
              <a:cs typeface="Trebuchet MS"/>
            </a:endParaRPr>
          </a:p>
          <a:p>
            <a:pPr marL="354965" marR="879475" indent="-342265">
              <a:lnSpc>
                <a:spcPts val="216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Increased demand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of  supervisor’s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time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Alcohol or </a:t>
            </a:r>
            <a:r>
              <a:rPr sz="2000" spc="-5" dirty="0">
                <a:latin typeface="Trebuchet MS"/>
                <a:cs typeface="Trebuchet MS"/>
              </a:rPr>
              <a:t>drug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abuse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Talking to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oneself</a:t>
            </a:r>
            <a:endParaRPr sz="2000">
              <a:latin typeface="Trebuchet MS"/>
              <a:cs typeface="Trebuchet MS"/>
            </a:endParaRPr>
          </a:p>
          <a:p>
            <a:pPr marL="354965" marR="1043305" indent="-342265">
              <a:lnSpc>
                <a:spcPts val="2160"/>
              </a:lnSpc>
              <a:spcBef>
                <a:spcPts val="515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Instability </a:t>
            </a:r>
            <a:r>
              <a:rPr sz="2000" dirty="0">
                <a:latin typeface="Trebuchet MS"/>
                <a:cs typeface="Trebuchet MS"/>
              </a:rPr>
              <a:t>in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family  </a:t>
            </a:r>
            <a:r>
              <a:rPr sz="2000" spc="-5" dirty="0">
                <a:latin typeface="Trebuchet MS"/>
                <a:cs typeface="Trebuchet MS"/>
              </a:rPr>
              <a:t>relationships</a:t>
            </a:r>
            <a:endParaRPr sz="2000">
              <a:latin typeface="Trebuchet MS"/>
              <a:cs typeface="Trebuchet MS"/>
            </a:endParaRPr>
          </a:p>
          <a:p>
            <a:pPr marL="354965" marR="5080" indent="-342265">
              <a:lnSpc>
                <a:spcPts val="216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Financial problems  combined </a:t>
            </a:r>
            <a:r>
              <a:rPr sz="2000" spc="-5" dirty="0">
                <a:latin typeface="Trebuchet MS"/>
                <a:cs typeface="Trebuchet MS"/>
              </a:rPr>
              <a:t>with </a:t>
            </a:r>
            <a:r>
              <a:rPr sz="2000" dirty="0">
                <a:latin typeface="Trebuchet MS"/>
                <a:cs typeface="Trebuchet MS"/>
              </a:rPr>
              <a:t>not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receiving  a raise or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promotion</a:t>
            </a:r>
            <a:endParaRPr sz="2000">
              <a:latin typeface="Trebuchet MS"/>
              <a:cs typeface="Trebuchet MS"/>
            </a:endParaRPr>
          </a:p>
          <a:p>
            <a:pPr marL="354965" marR="202565" indent="-342265">
              <a:lnSpc>
                <a:spcPts val="2160"/>
              </a:lnSpc>
              <a:spcBef>
                <a:spcPts val="475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Poor relationships </a:t>
            </a:r>
            <a:r>
              <a:rPr sz="2000" spc="-5" dirty="0">
                <a:latin typeface="Trebuchet MS"/>
                <a:cs typeface="Trebuchet MS"/>
              </a:rPr>
              <a:t>with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co-  workers or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management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8000" y="1094151"/>
            <a:ext cx="642683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7940" marR="5080" indent="-2555875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Warning Signs of </a:t>
            </a:r>
            <a:r>
              <a:rPr sz="3200" dirty="0"/>
              <a:t>Violent </a:t>
            </a:r>
            <a:r>
              <a:rPr sz="3200" spc="-5" dirty="0"/>
              <a:t>Behavior  </a:t>
            </a:r>
            <a:r>
              <a:rPr sz="3200" dirty="0"/>
              <a:t>(cont.)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725027" y="2506771"/>
            <a:ext cx="3631565" cy="3561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54635" indent="-342265">
              <a:lnSpc>
                <a:spcPct val="100000"/>
              </a:lnSpc>
              <a:spcBef>
                <a:spcPts val="10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Sexually </a:t>
            </a:r>
            <a:r>
              <a:rPr sz="2000" dirty="0">
                <a:latin typeface="Trebuchet MS"/>
                <a:cs typeface="Trebuchet MS"/>
              </a:rPr>
              <a:t>harassing, or  obsessing about a co-  worker: </a:t>
            </a:r>
            <a:r>
              <a:rPr sz="2000" spc="-5" dirty="0">
                <a:latin typeface="Trebuchet MS"/>
                <a:cs typeface="Trebuchet MS"/>
              </a:rPr>
              <a:t>sending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unwanted  </a:t>
            </a:r>
            <a:r>
              <a:rPr sz="2000" dirty="0">
                <a:latin typeface="Trebuchet MS"/>
                <a:cs typeface="Trebuchet MS"/>
              </a:rPr>
              <a:t>gifts, notes, </a:t>
            </a:r>
            <a:r>
              <a:rPr sz="2000" spc="-5" dirty="0">
                <a:latin typeface="Trebuchet MS"/>
                <a:cs typeface="Trebuchet MS"/>
              </a:rPr>
              <a:t>unwanted  calling,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stalking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History of violent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behavior</a:t>
            </a:r>
            <a:endParaRPr sz="2000">
              <a:latin typeface="Trebuchet MS"/>
              <a:cs typeface="Trebuchet MS"/>
            </a:endParaRPr>
          </a:p>
          <a:p>
            <a:pPr marL="354965" marR="269875" indent="-342265">
              <a:lnSpc>
                <a:spcPct val="10000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Previous </a:t>
            </a:r>
            <a:r>
              <a:rPr sz="2000" spc="-5" dirty="0">
                <a:latin typeface="Trebuchet MS"/>
                <a:cs typeface="Trebuchet MS"/>
              </a:rPr>
              <a:t>threats, </a:t>
            </a:r>
            <a:r>
              <a:rPr sz="2000" dirty="0">
                <a:latin typeface="Trebuchet MS"/>
                <a:cs typeface="Trebuchet MS"/>
              </a:rPr>
              <a:t>direct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or  </a:t>
            </a:r>
            <a:r>
              <a:rPr sz="2000" spc="-5" dirty="0">
                <a:latin typeface="Trebuchet MS"/>
                <a:cs typeface="Trebuchet MS"/>
              </a:rPr>
              <a:t>indirect</a:t>
            </a:r>
            <a:endParaRPr sz="2000">
              <a:latin typeface="Trebuchet MS"/>
              <a:cs typeface="Trebuchet MS"/>
            </a:endParaRPr>
          </a:p>
          <a:p>
            <a:pPr marL="354965" marR="5080" indent="-342265">
              <a:lnSpc>
                <a:spcPct val="10000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Presenting </a:t>
            </a:r>
            <a:r>
              <a:rPr sz="2000" dirty="0">
                <a:latin typeface="Trebuchet MS"/>
                <a:cs typeface="Trebuchet MS"/>
              </a:rPr>
              <a:t>and </a:t>
            </a:r>
            <a:r>
              <a:rPr sz="2000" spc="-5" dirty="0">
                <a:latin typeface="Trebuchet MS"/>
                <a:cs typeface="Trebuchet MS"/>
              </a:rPr>
              <a:t>talking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about  </a:t>
            </a:r>
            <a:r>
              <a:rPr sz="2000" spc="-5" dirty="0">
                <a:latin typeface="Trebuchet MS"/>
                <a:cs typeface="Trebuchet MS"/>
              </a:rPr>
              <a:t>reading </a:t>
            </a:r>
            <a:r>
              <a:rPr sz="2000" dirty="0">
                <a:latin typeface="Trebuchet MS"/>
                <a:cs typeface="Trebuchet MS"/>
              </a:rPr>
              <a:t>material </a:t>
            </a:r>
            <a:r>
              <a:rPr sz="2000" spc="-5" dirty="0">
                <a:latin typeface="Trebuchet MS"/>
                <a:cs typeface="Trebuchet MS"/>
              </a:rPr>
              <a:t>that </a:t>
            </a:r>
            <a:r>
              <a:rPr sz="2000" dirty="0">
                <a:latin typeface="Trebuchet MS"/>
                <a:cs typeface="Trebuchet MS"/>
              </a:rPr>
              <a:t>is  violent in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nature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7095" y="2445824"/>
            <a:ext cx="3573145" cy="3805554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4965" marR="480695" indent="-342265">
              <a:lnSpc>
                <a:spcPct val="80000"/>
              </a:lnSpc>
              <a:spcBef>
                <a:spcPts val="5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Carrying a concealed  </a:t>
            </a:r>
            <a:r>
              <a:rPr sz="2000" spc="-5" dirty="0">
                <a:latin typeface="Trebuchet MS"/>
                <a:cs typeface="Trebuchet MS"/>
              </a:rPr>
              <a:t>weapon, </a:t>
            </a:r>
            <a:r>
              <a:rPr sz="2000" dirty="0">
                <a:latin typeface="Trebuchet MS"/>
                <a:cs typeface="Trebuchet MS"/>
              </a:rPr>
              <a:t>or flashing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one  around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Quiet seething,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sullenness</a:t>
            </a:r>
            <a:endParaRPr sz="2000">
              <a:latin typeface="Trebuchet MS"/>
              <a:cs typeface="Trebuchet MS"/>
            </a:endParaRPr>
          </a:p>
          <a:p>
            <a:pPr marL="354965" marR="166370" indent="-342265">
              <a:lnSpc>
                <a:spcPct val="8000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Refusal </a:t>
            </a:r>
            <a:r>
              <a:rPr sz="2000" spc="-5" dirty="0">
                <a:latin typeface="Trebuchet MS"/>
                <a:cs typeface="Trebuchet MS"/>
              </a:rPr>
              <a:t>to </a:t>
            </a:r>
            <a:r>
              <a:rPr sz="2000" dirty="0">
                <a:latin typeface="Trebuchet MS"/>
                <a:cs typeface="Trebuchet MS"/>
              </a:rPr>
              <a:t>accept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criticism  about job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performance</a:t>
            </a:r>
            <a:endParaRPr sz="2000">
              <a:latin typeface="Trebuchet MS"/>
              <a:cs typeface="Trebuchet MS"/>
            </a:endParaRPr>
          </a:p>
          <a:p>
            <a:pPr marL="354965" marR="783590" indent="-342265">
              <a:lnSpc>
                <a:spcPct val="8000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Sudden </a:t>
            </a:r>
            <a:r>
              <a:rPr sz="2000" dirty="0">
                <a:latin typeface="Trebuchet MS"/>
                <a:cs typeface="Trebuchet MS"/>
              </a:rPr>
              <a:t>mood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swings,  depression</a:t>
            </a:r>
            <a:endParaRPr sz="2000">
              <a:latin typeface="Trebuchet MS"/>
              <a:cs typeface="Trebuchet MS"/>
            </a:endParaRPr>
          </a:p>
          <a:p>
            <a:pPr marL="354965" marR="329565" indent="-342265">
              <a:lnSpc>
                <a:spcPct val="8000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Sudden </a:t>
            </a:r>
            <a:r>
              <a:rPr sz="2000" dirty="0">
                <a:latin typeface="Trebuchet MS"/>
                <a:cs typeface="Trebuchet MS"/>
              </a:rPr>
              <a:t>refusal </a:t>
            </a:r>
            <a:r>
              <a:rPr sz="2000" spc="-5" dirty="0">
                <a:latin typeface="Trebuchet MS"/>
                <a:cs typeface="Trebuchet MS"/>
              </a:rPr>
              <a:t>to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comply  </a:t>
            </a:r>
            <a:r>
              <a:rPr sz="2000" spc="-5" dirty="0">
                <a:latin typeface="Trebuchet MS"/>
                <a:cs typeface="Trebuchet MS"/>
              </a:rPr>
              <a:t>with rules </a:t>
            </a:r>
            <a:r>
              <a:rPr sz="2000" dirty="0">
                <a:latin typeface="Trebuchet MS"/>
                <a:cs typeface="Trebuchet MS"/>
              </a:rPr>
              <a:t>or refusal </a:t>
            </a:r>
            <a:r>
              <a:rPr sz="2000" spc="-5" dirty="0">
                <a:latin typeface="Trebuchet MS"/>
                <a:cs typeface="Trebuchet MS"/>
              </a:rPr>
              <a:t>to  </a:t>
            </a:r>
            <a:r>
              <a:rPr sz="2000" dirty="0">
                <a:latin typeface="Trebuchet MS"/>
                <a:cs typeface="Trebuchet MS"/>
              </a:rPr>
              <a:t>perform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duties</a:t>
            </a:r>
            <a:endParaRPr sz="2000">
              <a:latin typeface="Trebuchet MS"/>
              <a:cs typeface="Trebuchet MS"/>
            </a:endParaRPr>
          </a:p>
          <a:p>
            <a:pPr marL="354965" marR="5080" indent="-342265" algn="just">
              <a:lnSpc>
                <a:spcPct val="80000"/>
              </a:lnSpc>
              <a:spcBef>
                <a:spcPts val="480"/>
              </a:spcBef>
              <a:buClr>
                <a:srgbClr val="3232CC"/>
              </a:buClr>
              <a:buSzPct val="60000"/>
              <a:buFont typeface="Wingdings"/>
              <a:buChar char=""/>
              <a:tabLst>
                <a:tab pos="355600" algn="l"/>
              </a:tabLst>
            </a:pPr>
            <a:r>
              <a:rPr sz="2000" spc="-5" dirty="0">
                <a:latin typeface="Trebuchet MS"/>
                <a:cs typeface="Trebuchet MS"/>
              </a:rPr>
              <a:t>Inability to </a:t>
            </a:r>
            <a:r>
              <a:rPr sz="2000" dirty="0">
                <a:latin typeface="Trebuchet MS"/>
                <a:cs typeface="Trebuchet MS"/>
              </a:rPr>
              <a:t>control feelings,  outbursts of rage,</a:t>
            </a:r>
            <a:r>
              <a:rPr sz="2000" spc="-1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swearing,  slamming doors,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etc.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6248" y="1394354"/>
            <a:ext cx="42900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Protect</a:t>
            </a:r>
            <a:r>
              <a:rPr spc="-114" dirty="0"/>
              <a:t> </a:t>
            </a:r>
            <a:r>
              <a:rPr dirty="0"/>
              <a:t>Yourself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725027" y="2432112"/>
            <a:ext cx="7494270" cy="44145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389890" indent="-342265">
              <a:lnSpc>
                <a:spcPct val="80000"/>
              </a:lnSpc>
              <a:spcBef>
                <a:spcPts val="6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Zero tolerance policy </a:t>
            </a:r>
            <a:r>
              <a:rPr sz="2400" dirty="0">
                <a:latin typeface="Trebuchet MS"/>
                <a:cs typeface="Trebuchet MS"/>
              </a:rPr>
              <a:t>– </a:t>
            </a:r>
            <a:r>
              <a:rPr sz="2400" spc="-5" dirty="0">
                <a:latin typeface="Trebuchet MS"/>
                <a:cs typeface="Trebuchet MS"/>
              </a:rPr>
              <a:t>TSCS has </a:t>
            </a: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5" dirty="0">
                <a:latin typeface="Trebuchet MS"/>
                <a:cs typeface="Trebuchet MS"/>
              </a:rPr>
              <a:t>zero tolerance  policy when it comes to Workplace</a:t>
            </a:r>
            <a:r>
              <a:rPr sz="2400" spc="6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Violence.</a:t>
            </a:r>
            <a:endParaRPr sz="2400">
              <a:latin typeface="Trebuchet MS"/>
              <a:cs typeface="Trebuchet MS"/>
            </a:endParaRPr>
          </a:p>
          <a:p>
            <a:pPr marL="354965" marR="457200" indent="-342265">
              <a:lnSpc>
                <a:spcPct val="8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Staff education </a:t>
            </a:r>
            <a:r>
              <a:rPr sz="2400" dirty="0">
                <a:latin typeface="Trebuchet MS"/>
                <a:cs typeface="Trebuchet MS"/>
              </a:rPr>
              <a:t>– </a:t>
            </a:r>
            <a:r>
              <a:rPr sz="2400" spc="-5" dirty="0">
                <a:latin typeface="Trebuchet MS"/>
                <a:cs typeface="Trebuchet MS"/>
              </a:rPr>
              <a:t>staff training is on-going (share  with your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staff)</a:t>
            </a:r>
            <a:endParaRPr sz="2400">
              <a:latin typeface="Trebuchet MS"/>
              <a:cs typeface="Trebuchet MS"/>
            </a:endParaRPr>
          </a:p>
          <a:p>
            <a:pPr marL="354965" marR="5080" indent="-342265">
              <a:lnSpc>
                <a:spcPct val="8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Secure the workplace </a:t>
            </a:r>
            <a:r>
              <a:rPr sz="2400" dirty="0">
                <a:latin typeface="Trebuchet MS"/>
                <a:cs typeface="Trebuchet MS"/>
              </a:rPr>
              <a:t>– </a:t>
            </a:r>
            <a:r>
              <a:rPr sz="2400" spc="-5" dirty="0">
                <a:latin typeface="Trebuchet MS"/>
                <a:cs typeface="Trebuchet MS"/>
              </a:rPr>
              <a:t>keep unneeded doors closed  and locked when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possible</a:t>
            </a:r>
            <a:endParaRPr sz="2400">
              <a:latin typeface="Trebuchet MS"/>
              <a:cs typeface="Trebuchet MS"/>
            </a:endParaRPr>
          </a:p>
          <a:p>
            <a:pPr marL="354965" marR="1170940" indent="-342265">
              <a:lnSpc>
                <a:spcPct val="8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Trebuchet MS"/>
                <a:cs typeface="Trebuchet MS"/>
              </a:rPr>
              <a:t>Do </a:t>
            </a:r>
            <a:r>
              <a:rPr sz="2400" spc="-5" dirty="0">
                <a:latin typeface="Trebuchet MS"/>
                <a:cs typeface="Trebuchet MS"/>
              </a:rPr>
              <a:t>not share </a:t>
            </a:r>
            <a:r>
              <a:rPr sz="2400" dirty="0">
                <a:latin typeface="Trebuchet MS"/>
                <a:cs typeface="Trebuchet MS"/>
              </a:rPr>
              <a:t>ID </a:t>
            </a:r>
            <a:r>
              <a:rPr sz="2400" spc="-10" dirty="0">
                <a:latin typeface="Trebuchet MS"/>
                <a:cs typeface="Trebuchet MS"/>
              </a:rPr>
              <a:t>badges </a:t>
            </a:r>
            <a:r>
              <a:rPr sz="2400" spc="-5" dirty="0">
                <a:latin typeface="Trebuchet MS"/>
                <a:cs typeface="Trebuchet MS"/>
              </a:rPr>
              <a:t>(or security codes-if  applicable) with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others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Report unescorted visitors to the</a:t>
            </a:r>
            <a:r>
              <a:rPr sz="2400" spc="8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administration</a:t>
            </a:r>
            <a:endParaRPr sz="2400">
              <a:latin typeface="Trebuchet MS"/>
              <a:cs typeface="Trebuchet MS"/>
            </a:endParaRPr>
          </a:p>
          <a:p>
            <a:pPr marL="354965" marR="582930" indent="-342265">
              <a:lnSpc>
                <a:spcPct val="80000"/>
              </a:lnSpc>
              <a:spcBef>
                <a:spcPts val="575"/>
              </a:spcBef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Report burned out or </a:t>
            </a:r>
            <a:r>
              <a:rPr sz="2400" spc="-10" dirty="0">
                <a:latin typeface="Trebuchet MS"/>
                <a:cs typeface="Trebuchet MS"/>
              </a:rPr>
              <a:t>inadequate </a:t>
            </a:r>
            <a:r>
              <a:rPr sz="2400" spc="-5" dirty="0">
                <a:latin typeface="Trebuchet MS"/>
                <a:cs typeface="Trebuchet MS"/>
              </a:rPr>
              <a:t>lighting to the  TSCS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administration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Trebuchet MS"/>
                <a:cs typeface="Trebuchet MS"/>
              </a:rPr>
              <a:t>Use </a:t>
            </a:r>
            <a:r>
              <a:rPr sz="2400" spc="-5" dirty="0">
                <a:latin typeface="Trebuchet MS"/>
                <a:cs typeface="Trebuchet MS"/>
              </a:rPr>
              <a:t>the </a:t>
            </a:r>
            <a:r>
              <a:rPr sz="2400" spc="-10" dirty="0">
                <a:latin typeface="Trebuchet MS"/>
                <a:cs typeface="Trebuchet MS"/>
              </a:rPr>
              <a:t>buddy </a:t>
            </a:r>
            <a:r>
              <a:rPr sz="2400" spc="-5" dirty="0">
                <a:latin typeface="Trebuchet MS"/>
                <a:cs typeface="Trebuchet MS"/>
              </a:rPr>
              <a:t>system </a:t>
            </a:r>
            <a:r>
              <a:rPr sz="2400" dirty="0">
                <a:latin typeface="Trebuchet MS"/>
                <a:cs typeface="Trebuchet MS"/>
              </a:rPr>
              <a:t>– </a:t>
            </a:r>
            <a:r>
              <a:rPr sz="2400" spc="-5" dirty="0">
                <a:latin typeface="Trebuchet MS"/>
                <a:cs typeface="Trebuchet MS"/>
              </a:rPr>
              <a:t>try not to be</a:t>
            </a:r>
            <a:r>
              <a:rPr sz="2400" spc="8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alone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buClr>
                <a:srgbClr val="3232CC"/>
              </a:buClr>
              <a:buSzPct val="5833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rebuchet MS"/>
                <a:cs typeface="Trebuchet MS"/>
              </a:rPr>
              <a:t>Carry </a:t>
            </a: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5" dirty="0">
                <a:latin typeface="Trebuchet MS"/>
                <a:cs typeface="Trebuchet MS"/>
              </a:rPr>
              <a:t>cell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phone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828</Words>
  <Application>Microsoft Office PowerPoint</Application>
  <PresentationFormat>Custom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Tahoma</vt:lpstr>
      <vt:lpstr>Times New Roman</vt:lpstr>
      <vt:lpstr>Trebuchet MS</vt:lpstr>
      <vt:lpstr>Verdana</vt:lpstr>
      <vt:lpstr>Wingdings</vt:lpstr>
      <vt:lpstr>Office Theme</vt:lpstr>
      <vt:lpstr>WORKPLACE VIOLENCE</vt:lpstr>
      <vt:lpstr>PowerPoint Presentation</vt:lpstr>
      <vt:lpstr>Scope of the Problem</vt:lpstr>
      <vt:lpstr>Economic Impact of Workplace Violence</vt:lpstr>
      <vt:lpstr>Examples of Workplace Violence</vt:lpstr>
      <vt:lpstr>Am I at Risk?</vt:lpstr>
      <vt:lpstr>Warning Signs of Violent Behavior</vt:lpstr>
      <vt:lpstr>Warning Signs of Violent Behavior  (cont.)</vt:lpstr>
      <vt:lpstr>Protect Yourself</vt:lpstr>
      <vt:lpstr>Protect Yourself (cont.)</vt:lpstr>
      <vt:lpstr>Personal conduct to minimize  violence</vt:lpstr>
      <vt:lpstr>What happens if an incident occurs?</vt:lpstr>
      <vt:lpstr>Sample Quiz</vt:lpstr>
      <vt:lpstr>Sample Quiz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- 2015-2016 TSCS WORKPLACE VIOLENCE TRAINING [Compatibility Mode]</dc:title>
  <dc:creator>spop</dc:creator>
  <cp:lastModifiedBy>Chasity Wood</cp:lastModifiedBy>
  <cp:revision>1</cp:revision>
  <dcterms:created xsi:type="dcterms:W3CDTF">2019-06-28T16:31:03Z</dcterms:created>
  <dcterms:modified xsi:type="dcterms:W3CDTF">2019-06-28T16:32:38Z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2015-03-26T00:00:00Z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2019-06-28T00:00:00Z</vt:filetime>
  </property>
</Properties>
</file>