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5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CC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CC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978170" y="1378101"/>
            <a:ext cx="5029200" cy="3810000"/>
          </a:xfrm>
          <a:custGeom>
            <a:avLst/>
            <a:gdLst/>
            <a:ahLst/>
            <a:cxnLst/>
            <a:rect l="l" t="t" r="r" b="b"/>
            <a:pathLst>
              <a:path w="5029200" h="3810000">
                <a:moveTo>
                  <a:pt x="0" y="0"/>
                </a:moveTo>
                <a:lnTo>
                  <a:pt x="0" y="3809680"/>
                </a:lnTo>
                <a:lnTo>
                  <a:pt x="5028788" y="3809680"/>
                </a:lnTo>
                <a:lnTo>
                  <a:pt x="5028788" y="0"/>
                </a:lnTo>
                <a:lnTo>
                  <a:pt x="0" y="0"/>
                </a:lnTo>
                <a:close/>
              </a:path>
            </a:pathLst>
          </a:custGeom>
          <a:solidFill>
            <a:srgbClr val="B9BE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940050" y="1332381"/>
            <a:ext cx="0" cy="3902710"/>
          </a:xfrm>
          <a:custGeom>
            <a:avLst/>
            <a:gdLst/>
            <a:ahLst/>
            <a:cxnLst/>
            <a:rect l="l" t="t" r="r" b="b"/>
            <a:pathLst>
              <a:path h="3902710">
                <a:moveTo>
                  <a:pt x="0" y="0"/>
                </a:moveTo>
                <a:lnTo>
                  <a:pt x="0" y="3902634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947670" y="1340001"/>
            <a:ext cx="5091430" cy="0"/>
          </a:xfrm>
          <a:custGeom>
            <a:avLst/>
            <a:gdLst/>
            <a:ahLst/>
            <a:cxnLst/>
            <a:rect l="l" t="t" r="r" b="b"/>
            <a:pathLst>
              <a:path w="5091430">
                <a:moveTo>
                  <a:pt x="0" y="0"/>
                </a:moveTo>
                <a:lnTo>
                  <a:pt x="509143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046719" y="1332381"/>
            <a:ext cx="0" cy="3902710"/>
          </a:xfrm>
          <a:custGeom>
            <a:avLst/>
            <a:gdLst/>
            <a:ahLst/>
            <a:cxnLst/>
            <a:rect l="l" t="t" r="r" b="b"/>
            <a:pathLst>
              <a:path h="3902710">
                <a:moveTo>
                  <a:pt x="0" y="0"/>
                </a:moveTo>
                <a:lnTo>
                  <a:pt x="0" y="3902634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947690" y="5227396"/>
            <a:ext cx="5091430" cy="0"/>
          </a:xfrm>
          <a:custGeom>
            <a:avLst/>
            <a:gdLst/>
            <a:ahLst/>
            <a:cxnLst/>
            <a:rect l="l" t="t" r="r" b="b"/>
            <a:pathLst>
              <a:path w="5091430">
                <a:moveTo>
                  <a:pt x="0" y="0"/>
                </a:moveTo>
                <a:lnTo>
                  <a:pt x="5091257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978785" y="1362861"/>
            <a:ext cx="0" cy="3841750"/>
          </a:xfrm>
          <a:custGeom>
            <a:avLst/>
            <a:gdLst/>
            <a:ahLst/>
            <a:cxnLst/>
            <a:rect l="l" t="t" r="r" b="b"/>
            <a:pathLst>
              <a:path h="3841750">
                <a:moveTo>
                  <a:pt x="0" y="0"/>
                </a:moveTo>
                <a:lnTo>
                  <a:pt x="0" y="3841674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994660" y="1378860"/>
            <a:ext cx="4997450" cy="0"/>
          </a:xfrm>
          <a:custGeom>
            <a:avLst/>
            <a:gdLst/>
            <a:ahLst/>
            <a:cxnLst/>
            <a:rect l="l" t="t" r="r" b="b"/>
            <a:pathLst>
              <a:path w="4997450">
                <a:moveTo>
                  <a:pt x="0" y="0"/>
                </a:moveTo>
                <a:lnTo>
                  <a:pt x="4997450" y="0"/>
                </a:lnTo>
              </a:path>
            </a:pathLst>
          </a:custGeom>
          <a:ln w="319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007984" y="1362861"/>
            <a:ext cx="0" cy="3841750"/>
          </a:xfrm>
          <a:custGeom>
            <a:avLst/>
            <a:gdLst/>
            <a:ahLst/>
            <a:cxnLst/>
            <a:rect l="l" t="t" r="r" b="b"/>
            <a:pathLst>
              <a:path h="3841750">
                <a:moveTo>
                  <a:pt x="0" y="0"/>
                </a:moveTo>
                <a:lnTo>
                  <a:pt x="0" y="3841674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994934" y="5188534"/>
            <a:ext cx="4996815" cy="0"/>
          </a:xfrm>
          <a:custGeom>
            <a:avLst/>
            <a:gdLst/>
            <a:ahLst/>
            <a:cxnLst/>
            <a:rect l="l" t="t" r="r" b="b"/>
            <a:pathLst>
              <a:path w="4996815">
                <a:moveTo>
                  <a:pt x="0" y="0"/>
                </a:moveTo>
                <a:lnTo>
                  <a:pt x="4996769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017520" y="1410099"/>
            <a:ext cx="0" cy="3747770"/>
          </a:xfrm>
          <a:custGeom>
            <a:avLst/>
            <a:gdLst/>
            <a:ahLst/>
            <a:cxnLst/>
            <a:rect l="l" t="t" r="r" b="b"/>
            <a:pathLst>
              <a:path h="3747770">
                <a:moveTo>
                  <a:pt x="0" y="0"/>
                </a:moveTo>
                <a:lnTo>
                  <a:pt x="0" y="3747208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025139" y="1417719"/>
            <a:ext cx="4936490" cy="0"/>
          </a:xfrm>
          <a:custGeom>
            <a:avLst/>
            <a:gdLst/>
            <a:ahLst/>
            <a:cxnLst/>
            <a:rect l="l" t="t" r="r" b="b"/>
            <a:pathLst>
              <a:path w="4936490">
                <a:moveTo>
                  <a:pt x="0" y="0"/>
                </a:moveTo>
                <a:lnTo>
                  <a:pt x="493649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7969250" y="1410099"/>
            <a:ext cx="0" cy="3747770"/>
          </a:xfrm>
          <a:custGeom>
            <a:avLst/>
            <a:gdLst/>
            <a:ahLst/>
            <a:cxnLst/>
            <a:rect l="l" t="t" r="r" b="b"/>
            <a:pathLst>
              <a:path h="3747770">
                <a:moveTo>
                  <a:pt x="0" y="0"/>
                </a:moveTo>
                <a:lnTo>
                  <a:pt x="0" y="3747208"/>
                </a:lnTo>
              </a:path>
            </a:pathLst>
          </a:custGeom>
          <a:ln w="152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025399" y="5149687"/>
            <a:ext cx="4935855" cy="0"/>
          </a:xfrm>
          <a:custGeom>
            <a:avLst/>
            <a:gdLst/>
            <a:ahLst/>
            <a:cxnLst/>
            <a:rect l="l" t="t" r="r" b="b"/>
            <a:pathLst>
              <a:path w="4935855">
                <a:moveTo>
                  <a:pt x="0" y="0"/>
                </a:moveTo>
                <a:lnTo>
                  <a:pt x="4935824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2063480" y="4273098"/>
            <a:ext cx="2216444" cy="2364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6406456" y="4125212"/>
            <a:ext cx="2567049" cy="2461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CC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4146" y="728420"/>
            <a:ext cx="795782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rgbClr val="CC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8235" y="1179482"/>
            <a:ext cx="8388985" cy="4293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33392" y="6752410"/>
            <a:ext cx="249554" cy="224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3825">
              <a:lnSpc>
                <a:spcPts val="16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41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jp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jpg"/><Relationship Id="rId8" Type="http://schemas.openxmlformats.org/officeDocument/2006/relationships/image" Target="../media/image9.png"/><Relationship Id="rId51" Type="http://schemas.openxmlformats.org/officeDocument/2006/relationships/image" Target="../media/image5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9" Type="http://schemas.openxmlformats.org/officeDocument/2006/relationships/image" Target="../media/image91.png"/><Relationship Id="rId3" Type="http://schemas.openxmlformats.org/officeDocument/2006/relationships/image" Target="../media/image55.png"/><Relationship Id="rId21" Type="http://schemas.openxmlformats.org/officeDocument/2006/relationships/image" Target="../media/image73.png"/><Relationship Id="rId34" Type="http://schemas.openxmlformats.org/officeDocument/2006/relationships/image" Target="../media/image86.png"/><Relationship Id="rId42" Type="http://schemas.openxmlformats.org/officeDocument/2006/relationships/image" Target="../media/image94.png"/><Relationship Id="rId7" Type="http://schemas.openxmlformats.org/officeDocument/2006/relationships/image" Target="../media/image59.png"/><Relationship Id="rId12" Type="http://schemas.openxmlformats.org/officeDocument/2006/relationships/image" Target="../media/image102.png"/><Relationship Id="rId17" Type="http://schemas.openxmlformats.org/officeDocument/2006/relationships/image" Target="../media/image104.png"/><Relationship Id="rId25" Type="http://schemas.openxmlformats.org/officeDocument/2006/relationships/image" Target="../media/image77.png"/><Relationship Id="rId33" Type="http://schemas.openxmlformats.org/officeDocument/2006/relationships/image" Target="../media/image85.png"/><Relationship Id="rId38" Type="http://schemas.openxmlformats.org/officeDocument/2006/relationships/image" Target="../media/image90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29" Type="http://schemas.openxmlformats.org/officeDocument/2006/relationships/image" Target="../media/image81.png"/><Relationship Id="rId41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1.png"/><Relationship Id="rId24" Type="http://schemas.openxmlformats.org/officeDocument/2006/relationships/image" Target="../media/image76.png"/><Relationship Id="rId32" Type="http://schemas.openxmlformats.org/officeDocument/2006/relationships/image" Target="../media/image107.png"/><Relationship Id="rId37" Type="http://schemas.openxmlformats.org/officeDocument/2006/relationships/image" Target="../media/image89.png"/><Relationship Id="rId40" Type="http://schemas.openxmlformats.org/officeDocument/2006/relationships/image" Target="../media/image92.png"/><Relationship Id="rId5" Type="http://schemas.openxmlformats.org/officeDocument/2006/relationships/image" Target="../media/image57.png"/><Relationship Id="rId15" Type="http://schemas.openxmlformats.org/officeDocument/2006/relationships/image" Target="../media/image103.png"/><Relationship Id="rId23" Type="http://schemas.openxmlformats.org/officeDocument/2006/relationships/image" Target="../media/image75.png"/><Relationship Id="rId28" Type="http://schemas.openxmlformats.org/officeDocument/2006/relationships/image" Target="../media/image106.png"/><Relationship Id="rId36" Type="http://schemas.openxmlformats.org/officeDocument/2006/relationships/image" Target="../media/image88.png"/><Relationship Id="rId10" Type="http://schemas.openxmlformats.org/officeDocument/2006/relationships/image" Target="../media/image100.png"/><Relationship Id="rId19" Type="http://schemas.openxmlformats.org/officeDocument/2006/relationships/image" Target="../media/image105.png"/><Relationship Id="rId31" Type="http://schemas.openxmlformats.org/officeDocument/2006/relationships/image" Target="../media/image83.png"/><Relationship Id="rId44" Type="http://schemas.openxmlformats.org/officeDocument/2006/relationships/image" Target="../media/image96.png"/><Relationship Id="rId4" Type="http://schemas.openxmlformats.org/officeDocument/2006/relationships/image" Target="../media/image97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Relationship Id="rId35" Type="http://schemas.openxmlformats.org/officeDocument/2006/relationships/image" Target="../media/image87.png"/><Relationship Id="rId43" Type="http://schemas.openxmlformats.org/officeDocument/2006/relationships/image" Target="../media/image9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10" Type="http://schemas.openxmlformats.org/officeDocument/2006/relationships/image" Target="../media/image174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9" Type="http://schemas.openxmlformats.org/officeDocument/2006/relationships/image" Target="../media/image91.png"/><Relationship Id="rId3" Type="http://schemas.openxmlformats.org/officeDocument/2006/relationships/image" Target="../media/image55.png"/><Relationship Id="rId21" Type="http://schemas.openxmlformats.org/officeDocument/2006/relationships/image" Target="../media/image73.png"/><Relationship Id="rId34" Type="http://schemas.openxmlformats.org/officeDocument/2006/relationships/image" Target="../media/image86.png"/><Relationship Id="rId42" Type="http://schemas.openxmlformats.org/officeDocument/2006/relationships/image" Target="../media/image94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33" Type="http://schemas.openxmlformats.org/officeDocument/2006/relationships/image" Target="../media/image85.png"/><Relationship Id="rId38" Type="http://schemas.openxmlformats.org/officeDocument/2006/relationships/image" Target="../media/image90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29" Type="http://schemas.openxmlformats.org/officeDocument/2006/relationships/image" Target="../media/image81.png"/><Relationship Id="rId41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32" Type="http://schemas.openxmlformats.org/officeDocument/2006/relationships/image" Target="../media/image84.png"/><Relationship Id="rId37" Type="http://schemas.openxmlformats.org/officeDocument/2006/relationships/image" Target="../media/image89.png"/><Relationship Id="rId40" Type="http://schemas.openxmlformats.org/officeDocument/2006/relationships/image" Target="../media/image92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36" Type="http://schemas.openxmlformats.org/officeDocument/2006/relationships/image" Target="../media/image88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31" Type="http://schemas.openxmlformats.org/officeDocument/2006/relationships/image" Target="../media/image83.png"/><Relationship Id="rId44" Type="http://schemas.openxmlformats.org/officeDocument/2006/relationships/image" Target="../media/image96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Relationship Id="rId35" Type="http://schemas.openxmlformats.org/officeDocument/2006/relationships/image" Target="../media/image87.png"/><Relationship Id="rId43" Type="http://schemas.openxmlformats.org/officeDocument/2006/relationships/image" Target="../media/image9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9" Type="http://schemas.openxmlformats.org/officeDocument/2006/relationships/image" Target="../media/image91.png"/><Relationship Id="rId3" Type="http://schemas.openxmlformats.org/officeDocument/2006/relationships/image" Target="../media/image55.png"/><Relationship Id="rId21" Type="http://schemas.openxmlformats.org/officeDocument/2006/relationships/image" Target="../media/image73.png"/><Relationship Id="rId34" Type="http://schemas.openxmlformats.org/officeDocument/2006/relationships/image" Target="../media/image86.png"/><Relationship Id="rId42" Type="http://schemas.openxmlformats.org/officeDocument/2006/relationships/image" Target="../media/image94.png"/><Relationship Id="rId7" Type="http://schemas.openxmlformats.org/officeDocument/2006/relationships/image" Target="../media/image59.png"/><Relationship Id="rId12" Type="http://schemas.openxmlformats.org/officeDocument/2006/relationships/image" Target="../media/image102.png"/><Relationship Id="rId17" Type="http://schemas.openxmlformats.org/officeDocument/2006/relationships/image" Target="../media/image104.png"/><Relationship Id="rId25" Type="http://schemas.openxmlformats.org/officeDocument/2006/relationships/image" Target="../media/image77.png"/><Relationship Id="rId33" Type="http://schemas.openxmlformats.org/officeDocument/2006/relationships/image" Target="../media/image85.png"/><Relationship Id="rId38" Type="http://schemas.openxmlformats.org/officeDocument/2006/relationships/image" Target="../media/image90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29" Type="http://schemas.openxmlformats.org/officeDocument/2006/relationships/image" Target="../media/image81.png"/><Relationship Id="rId41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1.png"/><Relationship Id="rId24" Type="http://schemas.openxmlformats.org/officeDocument/2006/relationships/image" Target="../media/image76.png"/><Relationship Id="rId32" Type="http://schemas.openxmlformats.org/officeDocument/2006/relationships/image" Target="../media/image107.png"/><Relationship Id="rId37" Type="http://schemas.openxmlformats.org/officeDocument/2006/relationships/image" Target="../media/image89.png"/><Relationship Id="rId40" Type="http://schemas.openxmlformats.org/officeDocument/2006/relationships/image" Target="../media/image92.png"/><Relationship Id="rId5" Type="http://schemas.openxmlformats.org/officeDocument/2006/relationships/image" Target="../media/image57.png"/><Relationship Id="rId15" Type="http://schemas.openxmlformats.org/officeDocument/2006/relationships/image" Target="../media/image103.png"/><Relationship Id="rId23" Type="http://schemas.openxmlformats.org/officeDocument/2006/relationships/image" Target="../media/image75.png"/><Relationship Id="rId28" Type="http://schemas.openxmlformats.org/officeDocument/2006/relationships/image" Target="../media/image106.png"/><Relationship Id="rId36" Type="http://schemas.openxmlformats.org/officeDocument/2006/relationships/image" Target="../media/image88.png"/><Relationship Id="rId10" Type="http://schemas.openxmlformats.org/officeDocument/2006/relationships/image" Target="../media/image100.png"/><Relationship Id="rId19" Type="http://schemas.openxmlformats.org/officeDocument/2006/relationships/image" Target="../media/image105.png"/><Relationship Id="rId31" Type="http://schemas.openxmlformats.org/officeDocument/2006/relationships/image" Target="../media/image83.png"/><Relationship Id="rId44" Type="http://schemas.openxmlformats.org/officeDocument/2006/relationships/image" Target="../media/image96.png"/><Relationship Id="rId4" Type="http://schemas.openxmlformats.org/officeDocument/2006/relationships/image" Target="../media/image97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Relationship Id="rId35" Type="http://schemas.openxmlformats.org/officeDocument/2006/relationships/image" Target="../media/image87.png"/><Relationship Id="rId43" Type="http://schemas.openxmlformats.org/officeDocument/2006/relationships/image" Target="../media/image9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18" Type="http://schemas.openxmlformats.org/officeDocument/2006/relationships/image" Target="../media/image123.png"/><Relationship Id="rId26" Type="http://schemas.openxmlformats.org/officeDocument/2006/relationships/image" Target="../media/image131.png"/><Relationship Id="rId39" Type="http://schemas.openxmlformats.org/officeDocument/2006/relationships/image" Target="../media/image139.png"/><Relationship Id="rId3" Type="http://schemas.openxmlformats.org/officeDocument/2006/relationships/image" Target="../media/image109.png"/><Relationship Id="rId21" Type="http://schemas.openxmlformats.org/officeDocument/2006/relationships/image" Target="../media/image126.png"/><Relationship Id="rId34" Type="http://schemas.openxmlformats.org/officeDocument/2006/relationships/image" Target="../media/image138.png"/><Relationship Id="rId42" Type="http://schemas.openxmlformats.org/officeDocument/2006/relationships/image" Target="../media/image94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17" Type="http://schemas.openxmlformats.org/officeDocument/2006/relationships/image" Target="../media/image122.png"/><Relationship Id="rId25" Type="http://schemas.openxmlformats.org/officeDocument/2006/relationships/image" Target="../media/image130.png"/><Relationship Id="rId33" Type="http://schemas.openxmlformats.org/officeDocument/2006/relationships/image" Target="../media/image137.png"/><Relationship Id="rId38" Type="http://schemas.openxmlformats.org/officeDocument/2006/relationships/image" Target="../media/image90.png"/><Relationship Id="rId2" Type="http://schemas.openxmlformats.org/officeDocument/2006/relationships/image" Target="../media/image108.png"/><Relationship Id="rId16" Type="http://schemas.openxmlformats.org/officeDocument/2006/relationships/image" Target="../media/image121.png"/><Relationship Id="rId20" Type="http://schemas.openxmlformats.org/officeDocument/2006/relationships/image" Target="../media/image125.png"/><Relationship Id="rId29" Type="http://schemas.openxmlformats.org/officeDocument/2006/relationships/image" Target="../media/image133.png"/><Relationship Id="rId41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24" Type="http://schemas.openxmlformats.org/officeDocument/2006/relationships/image" Target="../media/image129.png"/><Relationship Id="rId32" Type="http://schemas.openxmlformats.org/officeDocument/2006/relationships/image" Target="../media/image136.png"/><Relationship Id="rId37" Type="http://schemas.openxmlformats.org/officeDocument/2006/relationships/image" Target="../media/image89.png"/><Relationship Id="rId40" Type="http://schemas.openxmlformats.org/officeDocument/2006/relationships/image" Target="../media/image140.png"/><Relationship Id="rId5" Type="http://schemas.openxmlformats.org/officeDocument/2006/relationships/image" Target="../media/image57.png"/><Relationship Id="rId15" Type="http://schemas.openxmlformats.org/officeDocument/2006/relationships/image" Target="../media/image120.png"/><Relationship Id="rId23" Type="http://schemas.openxmlformats.org/officeDocument/2006/relationships/image" Target="../media/image128.png"/><Relationship Id="rId28" Type="http://schemas.openxmlformats.org/officeDocument/2006/relationships/image" Target="../media/image132.png"/><Relationship Id="rId36" Type="http://schemas.openxmlformats.org/officeDocument/2006/relationships/image" Target="../media/image88.png"/><Relationship Id="rId10" Type="http://schemas.openxmlformats.org/officeDocument/2006/relationships/image" Target="../media/image115.png"/><Relationship Id="rId19" Type="http://schemas.openxmlformats.org/officeDocument/2006/relationships/image" Target="../media/image124.png"/><Relationship Id="rId31" Type="http://schemas.openxmlformats.org/officeDocument/2006/relationships/image" Target="../media/image135.png"/><Relationship Id="rId44" Type="http://schemas.openxmlformats.org/officeDocument/2006/relationships/image" Target="../media/image96.png"/><Relationship Id="rId4" Type="http://schemas.openxmlformats.org/officeDocument/2006/relationships/image" Target="../media/image110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Relationship Id="rId22" Type="http://schemas.openxmlformats.org/officeDocument/2006/relationships/image" Target="../media/image127.png"/><Relationship Id="rId27" Type="http://schemas.openxmlformats.org/officeDocument/2006/relationships/image" Target="../media/image79.png"/><Relationship Id="rId30" Type="http://schemas.openxmlformats.org/officeDocument/2006/relationships/image" Target="../media/image134.png"/><Relationship Id="rId35" Type="http://schemas.openxmlformats.org/officeDocument/2006/relationships/image" Target="../media/image87.png"/><Relationship Id="rId43" Type="http://schemas.openxmlformats.org/officeDocument/2006/relationships/image" Target="../media/image9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18.png"/><Relationship Id="rId18" Type="http://schemas.openxmlformats.org/officeDocument/2006/relationships/image" Target="../media/image123.png"/><Relationship Id="rId26" Type="http://schemas.openxmlformats.org/officeDocument/2006/relationships/image" Target="../media/image131.png"/><Relationship Id="rId39" Type="http://schemas.openxmlformats.org/officeDocument/2006/relationships/image" Target="../media/image139.png"/><Relationship Id="rId3" Type="http://schemas.openxmlformats.org/officeDocument/2006/relationships/image" Target="../media/image109.png"/><Relationship Id="rId21" Type="http://schemas.openxmlformats.org/officeDocument/2006/relationships/image" Target="../media/image126.png"/><Relationship Id="rId34" Type="http://schemas.openxmlformats.org/officeDocument/2006/relationships/image" Target="../media/image138.png"/><Relationship Id="rId42" Type="http://schemas.openxmlformats.org/officeDocument/2006/relationships/image" Target="../media/image94.png"/><Relationship Id="rId7" Type="http://schemas.openxmlformats.org/officeDocument/2006/relationships/image" Target="../media/image112.png"/><Relationship Id="rId12" Type="http://schemas.openxmlformats.org/officeDocument/2006/relationships/image" Target="../media/image146.png"/><Relationship Id="rId17" Type="http://schemas.openxmlformats.org/officeDocument/2006/relationships/image" Target="../media/image148.png"/><Relationship Id="rId25" Type="http://schemas.openxmlformats.org/officeDocument/2006/relationships/image" Target="../media/image130.png"/><Relationship Id="rId33" Type="http://schemas.openxmlformats.org/officeDocument/2006/relationships/image" Target="../media/image137.png"/><Relationship Id="rId38" Type="http://schemas.openxmlformats.org/officeDocument/2006/relationships/image" Target="../media/image90.png"/><Relationship Id="rId2" Type="http://schemas.openxmlformats.org/officeDocument/2006/relationships/image" Target="../media/image108.png"/><Relationship Id="rId16" Type="http://schemas.openxmlformats.org/officeDocument/2006/relationships/image" Target="../media/image121.png"/><Relationship Id="rId20" Type="http://schemas.openxmlformats.org/officeDocument/2006/relationships/image" Target="../media/image125.png"/><Relationship Id="rId29" Type="http://schemas.openxmlformats.org/officeDocument/2006/relationships/image" Target="../media/image133.png"/><Relationship Id="rId41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11" Type="http://schemas.openxmlformats.org/officeDocument/2006/relationships/image" Target="../media/image145.png"/><Relationship Id="rId24" Type="http://schemas.openxmlformats.org/officeDocument/2006/relationships/image" Target="../media/image129.png"/><Relationship Id="rId32" Type="http://schemas.openxmlformats.org/officeDocument/2006/relationships/image" Target="../media/image151.png"/><Relationship Id="rId37" Type="http://schemas.openxmlformats.org/officeDocument/2006/relationships/image" Target="../media/image89.png"/><Relationship Id="rId40" Type="http://schemas.openxmlformats.org/officeDocument/2006/relationships/image" Target="../media/image140.png"/><Relationship Id="rId5" Type="http://schemas.openxmlformats.org/officeDocument/2006/relationships/image" Target="../media/image57.png"/><Relationship Id="rId15" Type="http://schemas.openxmlformats.org/officeDocument/2006/relationships/image" Target="../media/image147.png"/><Relationship Id="rId23" Type="http://schemas.openxmlformats.org/officeDocument/2006/relationships/image" Target="../media/image128.png"/><Relationship Id="rId28" Type="http://schemas.openxmlformats.org/officeDocument/2006/relationships/image" Target="../media/image150.png"/><Relationship Id="rId36" Type="http://schemas.openxmlformats.org/officeDocument/2006/relationships/image" Target="../media/image88.png"/><Relationship Id="rId10" Type="http://schemas.openxmlformats.org/officeDocument/2006/relationships/image" Target="../media/image144.png"/><Relationship Id="rId19" Type="http://schemas.openxmlformats.org/officeDocument/2006/relationships/image" Target="../media/image149.png"/><Relationship Id="rId31" Type="http://schemas.openxmlformats.org/officeDocument/2006/relationships/image" Target="../media/image135.png"/><Relationship Id="rId44" Type="http://schemas.openxmlformats.org/officeDocument/2006/relationships/image" Target="../media/image96.png"/><Relationship Id="rId4" Type="http://schemas.openxmlformats.org/officeDocument/2006/relationships/image" Target="../media/image110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Relationship Id="rId22" Type="http://schemas.openxmlformats.org/officeDocument/2006/relationships/image" Target="../media/image127.png"/><Relationship Id="rId27" Type="http://schemas.openxmlformats.org/officeDocument/2006/relationships/image" Target="../media/image79.png"/><Relationship Id="rId30" Type="http://schemas.openxmlformats.org/officeDocument/2006/relationships/image" Target="../media/image134.png"/><Relationship Id="rId35" Type="http://schemas.openxmlformats.org/officeDocument/2006/relationships/image" Target="../media/image87.png"/><Relationship Id="rId43" Type="http://schemas.openxmlformats.org/officeDocument/2006/relationships/image" Target="../media/image9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9" Type="http://schemas.openxmlformats.org/officeDocument/2006/relationships/image" Target="../media/image91.png"/><Relationship Id="rId3" Type="http://schemas.openxmlformats.org/officeDocument/2006/relationships/image" Target="../media/image55.png"/><Relationship Id="rId21" Type="http://schemas.openxmlformats.org/officeDocument/2006/relationships/image" Target="../media/image73.png"/><Relationship Id="rId34" Type="http://schemas.openxmlformats.org/officeDocument/2006/relationships/image" Target="../media/image86.png"/><Relationship Id="rId42" Type="http://schemas.openxmlformats.org/officeDocument/2006/relationships/image" Target="../media/image94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5" Type="http://schemas.openxmlformats.org/officeDocument/2006/relationships/image" Target="../media/image77.png"/><Relationship Id="rId33" Type="http://schemas.openxmlformats.org/officeDocument/2006/relationships/image" Target="../media/image85.png"/><Relationship Id="rId38" Type="http://schemas.openxmlformats.org/officeDocument/2006/relationships/image" Target="../media/image90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29" Type="http://schemas.openxmlformats.org/officeDocument/2006/relationships/image" Target="../media/image81.png"/><Relationship Id="rId41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24" Type="http://schemas.openxmlformats.org/officeDocument/2006/relationships/image" Target="../media/image76.png"/><Relationship Id="rId32" Type="http://schemas.openxmlformats.org/officeDocument/2006/relationships/image" Target="../media/image84.png"/><Relationship Id="rId37" Type="http://schemas.openxmlformats.org/officeDocument/2006/relationships/image" Target="../media/image89.png"/><Relationship Id="rId40" Type="http://schemas.openxmlformats.org/officeDocument/2006/relationships/image" Target="../media/image92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23" Type="http://schemas.openxmlformats.org/officeDocument/2006/relationships/image" Target="../media/image75.png"/><Relationship Id="rId28" Type="http://schemas.openxmlformats.org/officeDocument/2006/relationships/image" Target="../media/image152.png"/><Relationship Id="rId36" Type="http://schemas.openxmlformats.org/officeDocument/2006/relationships/image" Target="../media/image88.png"/><Relationship Id="rId10" Type="http://schemas.openxmlformats.org/officeDocument/2006/relationships/image" Target="../media/image62.png"/><Relationship Id="rId19" Type="http://schemas.openxmlformats.org/officeDocument/2006/relationships/image" Target="../media/image71.png"/><Relationship Id="rId31" Type="http://schemas.openxmlformats.org/officeDocument/2006/relationships/image" Target="../media/image83.png"/><Relationship Id="rId44" Type="http://schemas.openxmlformats.org/officeDocument/2006/relationships/image" Target="../media/image96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Relationship Id="rId35" Type="http://schemas.openxmlformats.org/officeDocument/2006/relationships/image" Target="../media/image87.png"/><Relationship Id="rId43" Type="http://schemas.openxmlformats.org/officeDocument/2006/relationships/image" Target="../media/image9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9" Type="http://schemas.openxmlformats.org/officeDocument/2006/relationships/image" Target="../media/image91.png"/><Relationship Id="rId3" Type="http://schemas.openxmlformats.org/officeDocument/2006/relationships/image" Target="../media/image55.png"/><Relationship Id="rId21" Type="http://schemas.openxmlformats.org/officeDocument/2006/relationships/image" Target="../media/image73.png"/><Relationship Id="rId34" Type="http://schemas.openxmlformats.org/officeDocument/2006/relationships/image" Target="../media/image86.png"/><Relationship Id="rId42" Type="http://schemas.openxmlformats.org/officeDocument/2006/relationships/image" Target="../media/image94.png"/><Relationship Id="rId7" Type="http://schemas.openxmlformats.org/officeDocument/2006/relationships/image" Target="../media/image59.png"/><Relationship Id="rId12" Type="http://schemas.openxmlformats.org/officeDocument/2006/relationships/image" Target="../media/image102.png"/><Relationship Id="rId17" Type="http://schemas.openxmlformats.org/officeDocument/2006/relationships/image" Target="../media/image104.png"/><Relationship Id="rId25" Type="http://schemas.openxmlformats.org/officeDocument/2006/relationships/image" Target="../media/image77.png"/><Relationship Id="rId33" Type="http://schemas.openxmlformats.org/officeDocument/2006/relationships/image" Target="../media/image85.png"/><Relationship Id="rId38" Type="http://schemas.openxmlformats.org/officeDocument/2006/relationships/image" Target="../media/image90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29" Type="http://schemas.openxmlformats.org/officeDocument/2006/relationships/image" Target="../media/image81.png"/><Relationship Id="rId41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1.png"/><Relationship Id="rId24" Type="http://schemas.openxmlformats.org/officeDocument/2006/relationships/image" Target="../media/image76.png"/><Relationship Id="rId32" Type="http://schemas.openxmlformats.org/officeDocument/2006/relationships/image" Target="../media/image107.png"/><Relationship Id="rId37" Type="http://schemas.openxmlformats.org/officeDocument/2006/relationships/image" Target="../media/image89.png"/><Relationship Id="rId40" Type="http://schemas.openxmlformats.org/officeDocument/2006/relationships/image" Target="../media/image92.png"/><Relationship Id="rId5" Type="http://schemas.openxmlformats.org/officeDocument/2006/relationships/image" Target="../media/image57.png"/><Relationship Id="rId15" Type="http://schemas.openxmlformats.org/officeDocument/2006/relationships/image" Target="../media/image103.png"/><Relationship Id="rId23" Type="http://schemas.openxmlformats.org/officeDocument/2006/relationships/image" Target="../media/image75.png"/><Relationship Id="rId28" Type="http://schemas.openxmlformats.org/officeDocument/2006/relationships/image" Target="../media/image106.png"/><Relationship Id="rId36" Type="http://schemas.openxmlformats.org/officeDocument/2006/relationships/image" Target="../media/image88.png"/><Relationship Id="rId10" Type="http://schemas.openxmlformats.org/officeDocument/2006/relationships/image" Target="../media/image100.png"/><Relationship Id="rId19" Type="http://schemas.openxmlformats.org/officeDocument/2006/relationships/image" Target="../media/image105.png"/><Relationship Id="rId31" Type="http://schemas.openxmlformats.org/officeDocument/2006/relationships/image" Target="../media/image83.png"/><Relationship Id="rId44" Type="http://schemas.openxmlformats.org/officeDocument/2006/relationships/image" Target="../media/image96.png"/><Relationship Id="rId4" Type="http://schemas.openxmlformats.org/officeDocument/2006/relationships/image" Target="../media/image97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Relationship Id="rId35" Type="http://schemas.openxmlformats.org/officeDocument/2006/relationships/image" Target="../media/image87.png"/><Relationship Id="rId43" Type="http://schemas.openxmlformats.org/officeDocument/2006/relationships/image" Target="../media/image9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26" Type="http://schemas.openxmlformats.org/officeDocument/2006/relationships/image" Target="../media/image78.png"/><Relationship Id="rId39" Type="http://schemas.openxmlformats.org/officeDocument/2006/relationships/image" Target="../media/image91.png"/><Relationship Id="rId3" Type="http://schemas.openxmlformats.org/officeDocument/2006/relationships/image" Target="../media/image55.png"/><Relationship Id="rId21" Type="http://schemas.openxmlformats.org/officeDocument/2006/relationships/image" Target="../media/image73.png"/><Relationship Id="rId34" Type="http://schemas.openxmlformats.org/officeDocument/2006/relationships/image" Target="../media/image86.png"/><Relationship Id="rId42" Type="http://schemas.openxmlformats.org/officeDocument/2006/relationships/image" Target="../media/image94.png"/><Relationship Id="rId7" Type="http://schemas.openxmlformats.org/officeDocument/2006/relationships/image" Target="../media/image59.png"/><Relationship Id="rId12" Type="http://schemas.openxmlformats.org/officeDocument/2006/relationships/image" Target="../media/image102.png"/><Relationship Id="rId17" Type="http://schemas.openxmlformats.org/officeDocument/2006/relationships/image" Target="../media/image104.png"/><Relationship Id="rId25" Type="http://schemas.openxmlformats.org/officeDocument/2006/relationships/image" Target="../media/image77.png"/><Relationship Id="rId33" Type="http://schemas.openxmlformats.org/officeDocument/2006/relationships/image" Target="../media/image85.png"/><Relationship Id="rId38" Type="http://schemas.openxmlformats.org/officeDocument/2006/relationships/image" Target="../media/image90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29" Type="http://schemas.openxmlformats.org/officeDocument/2006/relationships/image" Target="../media/image81.png"/><Relationship Id="rId41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1.png"/><Relationship Id="rId24" Type="http://schemas.openxmlformats.org/officeDocument/2006/relationships/image" Target="../media/image76.png"/><Relationship Id="rId32" Type="http://schemas.openxmlformats.org/officeDocument/2006/relationships/image" Target="../media/image107.png"/><Relationship Id="rId37" Type="http://schemas.openxmlformats.org/officeDocument/2006/relationships/image" Target="../media/image89.png"/><Relationship Id="rId40" Type="http://schemas.openxmlformats.org/officeDocument/2006/relationships/image" Target="../media/image92.png"/><Relationship Id="rId5" Type="http://schemas.openxmlformats.org/officeDocument/2006/relationships/image" Target="../media/image57.png"/><Relationship Id="rId15" Type="http://schemas.openxmlformats.org/officeDocument/2006/relationships/image" Target="../media/image103.png"/><Relationship Id="rId23" Type="http://schemas.openxmlformats.org/officeDocument/2006/relationships/image" Target="../media/image75.png"/><Relationship Id="rId28" Type="http://schemas.openxmlformats.org/officeDocument/2006/relationships/image" Target="../media/image106.png"/><Relationship Id="rId36" Type="http://schemas.openxmlformats.org/officeDocument/2006/relationships/image" Target="../media/image88.png"/><Relationship Id="rId10" Type="http://schemas.openxmlformats.org/officeDocument/2006/relationships/image" Target="../media/image100.png"/><Relationship Id="rId19" Type="http://schemas.openxmlformats.org/officeDocument/2006/relationships/image" Target="../media/image105.png"/><Relationship Id="rId31" Type="http://schemas.openxmlformats.org/officeDocument/2006/relationships/image" Target="../media/image83.png"/><Relationship Id="rId44" Type="http://schemas.openxmlformats.org/officeDocument/2006/relationships/image" Target="../media/image96.png"/><Relationship Id="rId4" Type="http://schemas.openxmlformats.org/officeDocument/2006/relationships/image" Target="../media/image97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74.png"/><Relationship Id="rId27" Type="http://schemas.openxmlformats.org/officeDocument/2006/relationships/image" Target="../media/image79.png"/><Relationship Id="rId30" Type="http://schemas.openxmlformats.org/officeDocument/2006/relationships/image" Target="../media/image82.png"/><Relationship Id="rId35" Type="http://schemas.openxmlformats.org/officeDocument/2006/relationships/image" Target="../media/image87.png"/><Relationship Id="rId43" Type="http://schemas.openxmlformats.org/officeDocument/2006/relationships/image" Target="../media/image9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2737" y="1635616"/>
            <a:ext cx="7686675" cy="144780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3600" spc="-10" dirty="0">
                <a:solidFill>
                  <a:srgbClr val="FF0000"/>
                </a:solidFill>
              </a:rPr>
              <a:t>Taylor’s </a:t>
            </a:r>
            <a:r>
              <a:rPr sz="3600" spc="-5" dirty="0">
                <a:solidFill>
                  <a:srgbClr val="FF0000"/>
                </a:solidFill>
              </a:rPr>
              <a:t>Special </a:t>
            </a:r>
            <a:r>
              <a:rPr sz="3600" dirty="0">
                <a:solidFill>
                  <a:srgbClr val="FF0000"/>
                </a:solidFill>
              </a:rPr>
              <a:t>Care </a:t>
            </a:r>
            <a:r>
              <a:rPr sz="3600" spc="-5" dirty="0">
                <a:solidFill>
                  <a:srgbClr val="FF0000"/>
                </a:solidFill>
              </a:rPr>
              <a:t>Services,</a:t>
            </a:r>
            <a:r>
              <a:rPr sz="3600" spc="-70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Inc.</a:t>
            </a:r>
            <a:endParaRPr sz="3600"/>
          </a:p>
          <a:p>
            <a:pPr marL="596265">
              <a:lnSpc>
                <a:spcPct val="100000"/>
              </a:lnSpc>
              <a:spcBef>
                <a:spcPts val="880"/>
              </a:spcBef>
            </a:pPr>
            <a:r>
              <a:rPr sz="4400" dirty="0">
                <a:solidFill>
                  <a:srgbClr val="000000"/>
                </a:solidFill>
              </a:rPr>
              <a:t>OSHA/MIOSHA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066154" y="3169662"/>
            <a:ext cx="39712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i="1" spc="-20" dirty="0">
                <a:latin typeface="Arial"/>
                <a:cs typeface="Arial"/>
              </a:rPr>
              <a:t>Safety, </a:t>
            </a:r>
            <a:r>
              <a:rPr sz="3600" b="1" i="1" spc="-5" dirty="0">
                <a:latin typeface="Arial"/>
                <a:cs typeface="Arial"/>
              </a:rPr>
              <a:t>Health</a:t>
            </a:r>
            <a:r>
              <a:rPr sz="3600" b="1" i="1" spc="-65" dirty="0">
                <a:latin typeface="Arial"/>
                <a:cs typeface="Arial"/>
              </a:rPr>
              <a:t> </a:t>
            </a:r>
            <a:r>
              <a:rPr sz="3600" b="1" i="1" spc="-5" dirty="0">
                <a:latin typeface="Arial"/>
                <a:cs typeface="Arial"/>
              </a:rPr>
              <a:t>and  Accessibility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9518" y="1302666"/>
            <a:ext cx="7847965" cy="0"/>
          </a:xfrm>
          <a:custGeom>
            <a:avLst/>
            <a:gdLst/>
            <a:ahLst/>
            <a:cxnLst/>
            <a:rect l="l" t="t" r="r" b="b"/>
            <a:pathLst>
              <a:path w="7847965">
                <a:moveTo>
                  <a:pt x="0" y="0"/>
                </a:moveTo>
                <a:lnTo>
                  <a:pt x="7847944" y="0"/>
                </a:lnTo>
              </a:path>
            </a:pathLst>
          </a:custGeom>
          <a:ln w="259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26471" y="1201328"/>
            <a:ext cx="0" cy="4495800"/>
          </a:xfrm>
          <a:custGeom>
            <a:avLst/>
            <a:gdLst/>
            <a:ahLst/>
            <a:cxnLst/>
            <a:rect l="l" t="t" r="r" b="b"/>
            <a:pathLst>
              <a:path h="4495800">
                <a:moveTo>
                  <a:pt x="0" y="0"/>
                </a:moveTo>
                <a:lnTo>
                  <a:pt x="0" y="4495419"/>
                </a:lnTo>
              </a:path>
            </a:pathLst>
          </a:custGeom>
          <a:ln w="259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34351" y="6882322"/>
            <a:ext cx="30464" cy="14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2313" y="6905183"/>
            <a:ext cx="27431" cy="141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17477" y="6615653"/>
            <a:ext cx="24383" cy="777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20892" y="6419072"/>
            <a:ext cx="109994" cy="4876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44858" y="6536091"/>
            <a:ext cx="956281" cy="5900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24798" y="6266372"/>
            <a:ext cx="591154" cy="55499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78120" y="6637466"/>
            <a:ext cx="295421" cy="3606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24379" y="6632895"/>
            <a:ext cx="493862" cy="3606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63709" y="6641561"/>
            <a:ext cx="83423" cy="3215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01030" y="6461190"/>
            <a:ext cx="300197" cy="5003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59765" y="6516593"/>
            <a:ext cx="84504" cy="46174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18674" y="6412661"/>
            <a:ext cx="975550" cy="6159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78903" y="6623273"/>
            <a:ext cx="115252" cy="31696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43727" y="6623497"/>
            <a:ext cx="428890" cy="3365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11428" y="6644609"/>
            <a:ext cx="110689" cy="31696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84472" y="6659849"/>
            <a:ext cx="99425" cy="31848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02934" y="6510721"/>
            <a:ext cx="246839" cy="42799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283367" y="6588221"/>
            <a:ext cx="88558" cy="31848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8646" y="6418238"/>
            <a:ext cx="103625" cy="3232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45910" y="6486337"/>
            <a:ext cx="259350" cy="51180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87412" y="6653753"/>
            <a:ext cx="115265" cy="32000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85668" y="6390116"/>
            <a:ext cx="161785" cy="51201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51200" y="6444980"/>
            <a:ext cx="82499" cy="3276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05354" y="6487637"/>
            <a:ext cx="112085" cy="47393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94960" y="6452679"/>
            <a:ext cx="104383" cy="46926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33331" y="6487637"/>
            <a:ext cx="27379" cy="31545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01015" y="6580601"/>
            <a:ext cx="71874" cy="32610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38272" y="6457157"/>
            <a:ext cx="80765" cy="32916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61465" y="6611081"/>
            <a:ext cx="78247" cy="32915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26019" y="6520879"/>
            <a:ext cx="73037" cy="327915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373236" y="6533357"/>
            <a:ext cx="76946" cy="42821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00580" y="6431264"/>
            <a:ext cx="74675" cy="42819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72615" y="6413951"/>
            <a:ext cx="349023" cy="44703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67447" y="6550655"/>
            <a:ext cx="167971" cy="42360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02750" y="6473462"/>
            <a:ext cx="77615" cy="44238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31808" y="6355064"/>
            <a:ext cx="124954" cy="47391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8548" y="6211823"/>
            <a:ext cx="65525" cy="46934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57788" y="6397736"/>
            <a:ext cx="74994" cy="51201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29762" y="6309344"/>
            <a:ext cx="88329" cy="49679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16293" y="6260592"/>
            <a:ext cx="7330139" cy="88079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3977" y="6204204"/>
            <a:ext cx="684864" cy="77870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07260" y="6614129"/>
            <a:ext cx="36830" cy="181610"/>
          </a:xfrm>
          <a:custGeom>
            <a:avLst/>
            <a:gdLst/>
            <a:ahLst/>
            <a:cxnLst/>
            <a:rect l="l" t="t" r="r" b="b"/>
            <a:pathLst>
              <a:path w="36830" h="181609">
                <a:moveTo>
                  <a:pt x="25907" y="0"/>
                </a:moveTo>
                <a:lnTo>
                  <a:pt x="3214" y="44646"/>
                </a:lnTo>
                <a:lnTo>
                  <a:pt x="0" y="100568"/>
                </a:lnTo>
                <a:lnTo>
                  <a:pt x="1166" y="118856"/>
                </a:lnTo>
                <a:lnTo>
                  <a:pt x="6095" y="160004"/>
                </a:lnTo>
                <a:lnTo>
                  <a:pt x="13715" y="179816"/>
                </a:lnTo>
                <a:lnTo>
                  <a:pt x="18287" y="179816"/>
                </a:lnTo>
                <a:lnTo>
                  <a:pt x="22859" y="181340"/>
                </a:lnTo>
                <a:lnTo>
                  <a:pt x="25907" y="179816"/>
                </a:lnTo>
                <a:lnTo>
                  <a:pt x="28940" y="175244"/>
                </a:lnTo>
                <a:lnTo>
                  <a:pt x="31988" y="172196"/>
                </a:lnTo>
                <a:lnTo>
                  <a:pt x="33512" y="166100"/>
                </a:lnTo>
                <a:lnTo>
                  <a:pt x="36560" y="158480"/>
                </a:lnTo>
                <a:lnTo>
                  <a:pt x="34536" y="125548"/>
                </a:lnTo>
                <a:lnTo>
                  <a:pt x="32941" y="97330"/>
                </a:lnTo>
                <a:lnTo>
                  <a:pt x="31631" y="73398"/>
                </a:lnTo>
                <a:lnTo>
                  <a:pt x="30464" y="53324"/>
                </a:lnTo>
                <a:lnTo>
                  <a:pt x="30464" y="6095"/>
                </a:lnTo>
                <a:lnTo>
                  <a:pt x="28940" y="3047"/>
                </a:lnTo>
                <a:lnTo>
                  <a:pt x="28940" y="1523"/>
                </a:lnTo>
                <a:lnTo>
                  <a:pt x="27431" y="1523"/>
                </a:lnTo>
                <a:lnTo>
                  <a:pt x="25907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85663" y="6544025"/>
            <a:ext cx="90170" cy="325120"/>
          </a:xfrm>
          <a:custGeom>
            <a:avLst/>
            <a:gdLst/>
            <a:ahLst/>
            <a:cxnLst/>
            <a:rect l="l" t="t" r="r" b="b"/>
            <a:pathLst>
              <a:path w="90169" h="325120">
                <a:moveTo>
                  <a:pt x="42933" y="0"/>
                </a:moveTo>
                <a:lnTo>
                  <a:pt x="71874" y="38480"/>
                </a:lnTo>
                <a:lnTo>
                  <a:pt x="76446" y="62483"/>
                </a:lnTo>
                <a:lnTo>
                  <a:pt x="76446" y="68579"/>
                </a:lnTo>
                <a:lnTo>
                  <a:pt x="76446" y="74675"/>
                </a:lnTo>
                <a:lnTo>
                  <a:pt x="74922" y="79247"/>
                </a:lnTo>
                <a:lnTo>
                  <a:pt x="74922" y="85486"/>
                </a:lnTo>
                <a:lnTo>
                  <a:pt x="74922" y="92582"/>
                </a:lnTo>
                <a:lnTo>
                  <a:pt x="74922" y="149336"/>
                </a:lnTo>
                <a:lnTo>
                  <a:pt x="76089" y="175673"/>
                </a:lnTo>
                <a:lnTo>
                  <a:pt x="77399" y="197723"/>
                </a:lnTo>
                <a:lnTo>
                  <a:pt x="78994" y="215773"/>
                </a:lnTo>
                <a:lnTo>
                  <a:pt x="81018" y="230108"/>
                </a:lnTo>
                <a:lnTo>
                  <a:pt x="81304" y="232942"/>
                </a:lnTo>
                <a:lnTo>
                  <a:pt x="82161" y="239062"/>
                </a:lnTo>
                <a:lnTo>
                  <a:pt x="83590" y="248325"/>
                </a:lnTo>
                <a:lnTo>
                  <a:pt x="85590" y="260588"/>
                </a:lnTo>
                <a:lnTo>
                  <a:pt x="87376" y="271748"/>
                </a:lnTo>
                <a:lnTo>
                  <a:pt x="88448" y="280196"/>
                </a:lnTo>
                <a:lnTo>
                  <a:pt x="89234" y="286076"/>
                </a:lnTo>
                <a:lnTo>
                  <a:pt x="90162" y="289529"/>
                </a:lnTo>
                <a:lnTo>
                  <a:pt x="90162" y="298673"/>
                </a:lnTo>
                <a:lnTo>
                  <a:pt x="88638" y="307817"/>
                </a:lnTo>
                <a:lnTo>
                  <a:pt x="87114" y="313913"/>
                </a:lnTo>
                <a:lnTo>
                  <a:pt x="85590" y="321533"/>
                </a:lnTo>
                <a:lnTo>
                  <a:pt x="82542" y="324581"/>
                </a:lnTo>
                <a:lnTo>
                  <a:pt x="79494" y="323057"/>
                </a:lnTo>
                <a:lnTo>
                  <a:pt x="76922" y="321366"/>
                </a:lnTo>
                <a:lnTo>
                  <a:pt x="73779" y="316390"/>
                </a:lnTo>
                <a:lnTo>
                  <a:pt x="70064" y="308269"/>
                </a:lnTo>
                <a:lnTo>
                  <a:pt x="65778" y="297149"/>
                </a:lnTo>
                <a:lnTo>
                  <a:pt x="61206" y="304769"/>
                </a:lnTo>
                <a:lnTo>
                  <a:pt x="56634" y="310865"/>
                </a:lnTo>
                <a:lnTo>
                  <a:pt x="53586" y="315437"/>
                </a:lnTo>
                <a:lnTo>
                  <a:pt x="49029" y="318485"/>
                </a:lnTo>
                <a:lnTo>
                  <a:pt x="45981" y="320009"/>
                </a:lnTo>
                <a:lnTo>
                  <a:pt x="44457" y="320009"/>
                </a:lnTo>
                <a:lnTo>
                  <a:pt x="12453" y="280385"/>
                </a:lnTo>
                <a:lnTo>
                  <a:pt x="4071" y="232392"/>
                </a:lnTo>
                <a:lnTo>
                  <a:pt x="261" y="166100"/>
                </a:lnTo>
                <a:lnTo>
                  <a:pt x="0" y="132105"/>
                </a:lnTo>
                <a:lnTo>
                  <a:pt x="1595" y="100963"/>
                </a:lnTo>
                <a:lnTo>
                  <a:pt x="10929" y="47243"/>
                </a:lnTo>
                <a:lnTo>
                  <a:pt x="25217" y="10477"/>
                </a:lnTo>
                <a:lnTo>
                  <a:pt x="33861" y="2024"/>
                </a:lnTo>
                <a:lnTo>
                  <a:pt x="42933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25904" y="6520879"/>
            <a:ext cx="73660" cy="328295"/>
          </a:xfrm>
          <a:custGeom>
            <a:avLst/>
            <a:gdLst/>
            <a:ahLst/>
            <a:cxnLst/>
            <a:rect l="l" t="t" r="r" b="b"/>
            <a:pathLst>
              <a:path w="73659" h="328295">
                <a:moveTo>
                  <a:pt x="45719" y="285"/>
                </a:moveTo>
                <a:lnTo>
                  <a:pt x="65008" y="34932"/>
                </a:lnTo>
                <a:lnTo>
                  <a:pt x="65865" y="70627"/>
                </a:lnTo>
                <a:lnTo>
                  <a:pt x="64769" y="87153"/>
                </a:lnTo>
                <a:lnTo>
                  <a:pt x="62531" y="96821"/>
                </a:lnTo>
                <a:lnTo>
                  <a:pt x="59435" y="99345"/>
                </a:lnTo>
                <a:lnTo>
                  <a:pt x="55411" y="97678"/>
                </a:lnTo>
                <a:lnTo>
                  <a:pt x="52387" y="92868"/>
                </a:lnTo>
                <a:lnTo>
                  <a:pt x="50220" y="85201"/>
                </a:lnTo>
                <a:lnTo>
                  <a:pt x="48767" y="74961"/>
                </a:lnTo>
                <a:lnTo>
                  <a:pt x="45719" y="73437"/>
                </a:lnTo>
                <a:lnTo>
                  <a:pt x="44195" y="71913"/>
                </a:lnTo>
                <a:lnTo>
                  <a:pt x="41147" y="71913"/>
                </a:lnTo>
                <a:lnTo>
                  <a:pt x="32265" y="72175"/>
                </a:lnTo>
                <a:lnTo>
                  <a:pt x="26098" y="75152"/>
                </a:lnTo>
                <a:lnTo>
                  <a:pt x="22502" y="80700"/>
                </a:lnTo>
                <a:lnTo>
                  <a:pt x="21335" y="88677"/>
                </a:lnTo>
                <a:lnTo>
                  <a:pt x="22836" y="94964"/>
                </a:lnTo>
                <a:lnTo>
                  <a:pt x="25336" y="102393"/>
                </a:lnTo>
                <a:lnTo>
                  <a:pt x="29265" y="110966"/>
                </a:lnTo>
                <a:lnTo>
                  <a:pt x="35051" y="120681"/>
                </a:lnTo>
                <a:lnTo>
                  <a:pt x="42695" y="134442"/>
                </a:lnTo>
                <a:lnTo>
                  <a:pt x="63936" y="181174"/>
                </a:lnTo>
                <a:lnTo>
                  <a:pt x="73151" y="234966"/>
                </a:lnTo>
                <a:lnTo>
                  <a:pt x="72532" y="258657"/>
                </a:lnTo>
                <a:lnTo>
                  <a:pt x="66722" y="296889"/>
                </a:lnTo>
                <a:lnTo>
                  <a:pt x="42743" y="327653"/>
                </a:lnTo>
                <a:lnTo>
                  <a:pt x="35051" y="327915"/>
                </a:lnTo>
                <a:lnTo>
                  <a:pt x="27431" y="327915"/>
                </a:lnTo>
                <a:lnTo>
                  <a:pt x="4952" y="293251"/>
                </a:lnTo>
                <a:lnTo>
                  <a:pt x="1238" y="252563"/>
                </a:lnTo>
                <a:lnTo>
                  <a:pt x="2666" y="243539"/>
                </a:lnTo>
                <a:lnTo>
                  <a:pt x="21335" y="245634"/>
                </a:lnTo>
                <a:lnTo>
                  <a:pt x="25907" y="251730"/>
                </a:lnTo>
                <a:lnTo>
                  <a:pt x="30479" y="256302"/>
                </a:lnTo>
                <a:lnTo>
                  <a:pt x="32003" y="256302"/>
                </a:lnTo>
                <a:lnTo>
                  <a:pt x="39766" y="255731"/>
                </a:lnTo>
                <a:lnTo>
                  <a:pt x="44957" y="251730"/>
                </a:lnTo>
                <a:lnTo>
                  <a:pt x="47863" y="244301"/>
                </a:lnTo>
                <a:lnTo>
                  <a:pt x="48767" y="233442"/>
                </a:lnTo>
                <a:lnTo>
                  <a:pt x="47934" y="226060"/>
                </a:lnTo>
                <a:lnTo>
                  <a:pt x="45529" y="217821"/>
                </a:lnTo>
                <a:lnTo>
                  <a:pt x="41695" y="209010"/>
                </a:lnTo>
                <a:lnTo>
                  <a:pt x="36575" y="199914"/>
                </a:lnTo>
                <a:lnTo>
                  <a:pt x="28289" y="186198"/>
                </a:lnTo>
                <a:lnTo>
                  <a:pt x="21716" y="174768"/>
                </a:lnTo>
                <a:lnTo>
                  <a:pt x="4000" y="125823"/>
                </a:lnTo>
                <a:lnTo>
                  <a:pt x="0" y="87153"/>
                </a:lnTo>
                <a:lnTo>
                  <a:pt x="238" y="60007"/>
                </a:lnTo>
                <a:lnTo>
                  <a:pt x="8143" y="21145"/>
                </a:lnTo>
                <a:lnTo>
                  <a:pt x="36028" y="0"/>
                </a:lnTo>
                <a:lnTo>
                  <a:pt x="45719" y="285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00580" y="6431264"/>
            <a:ext cx="74930" cy="428625"/>
          </a:xfrm>
          <a:custGeom>
            <a:avLst/>
            <a:gdLst/>
            <a:ahLst/>
            <a:cxnLst/>
            <a:rect l="l" t="t" r="r" b="b"/>
            <a:pathLst>
              <a:path w="74930" h="428625">
                <a:moveTo>
                  <a:pt x="32003" y="0"/>
                </a:moveTo>
                <a:lnTo>
                  <a:pt x="37790" y="5450"/>
                </a:lnTo>
                <a:lnTo>
                  <a:pt x="41719" y="19613"/>
                </a:lnTo>
                <a:lnTo>
                  <a:pt x="44219" y="42635"/>
                </a:lnTo>
                <a:lnTo>
                  <a:pt x="45719" y="74660"/>
                </a:lnTo>
                <a:lnTo>
                  <a:pt x="47243" y="82280"/>
                </a:lnTo>
                <a:lnTo>
                  <a:pt x="47243" y="89900"/>
                </a:lnTo>
                <a:lnTo>
                  <a:pt x="47243" y="97520"/>
                </a:lnTo>
                <a:lnTo>
                  <a:pt x="50291" y="97520"/>
                </a:lnTo>
                <a:lnTo>
                  <a:pt x="53339" y="95996"/>
                </a:lnTo>
                <a:lnTo>
                  <a:pt x="54863" y="95996"/>
                </a:lnTo>
                <a:lnTo>
                  <a:pt x="60959" y="97520"/>
                </a:lnTo>
                <a:lnTo>
                  <a:pt x="65531" y="99044"/>
                </a:lnTo>
                <a:lnTo>
                  <a:pt x="67055" y="102092"/>
                </a:lnTo>
                <a:lnTo>
                  <a:pt x="70175" y="107807"/>
                </a:lnTo>
                <a:lnTo>
                  <a:pt x="72580" y="115808"/>
                </a:lnTo>
                <a:lnTo>
                  <a:pt x="74128" y="126095"/>
                </a:lnTo>
                <a:lnTo>
                  <a:pt x="74675" y="138668"/>
                </a:lnTo>
                <a:lnTo>
                  <a:pt x="74652" y="146384"/>
                </a:lnTo>
                <a:lnTo>
                  <a:pt x="68579" y="176768"/>
                </a:lnTo>
                <a:lnTo>
                  <a:pt x="65531" y="176768"/>
                </a:lnTo>
                <a:lnTo>
                  <a:pt x="64007" y="176768"/>
                </a:lnTo>
                <a:lnTo>
                  <a:pt x="62483" y="175244"/>
                </a:lnTo>
                <a:lnTo>
                  <a:pt x="60959" y="175244"/>
                </a:lnTo>
                <a:lnTo>
                  <a:pt x="59435" y="175244"/>
                </a:lnTo>
                <a:lnTo>
                  <a:pt x="57911" y="175244"/>
                </a:lnTo>
                <a:lnTo>
                  <a:pt x="56387" y="175244"/>
                </a:lnTo>
                <a:lnTo>
                  <a:pt x="54863" y="173720"/>
                </a:lnTo>
                <a:lnTo>
                  <a:pt x="51815" y="175244"/>
                </a:lnTo>
                <a:lnTo>
                  <a:pt x="50291" y="176768"/>
                </a:lnTo>
                <a:lnTo>
                  <a:pt x="52292" y="230171"/>
                </a:lnTo>
                <a:lnTo>
                  <a:pt x="53720" y="273719"/>
                </a:lnTo>
                <a:lnTo>
                  <a:pt x="54578" y="307270"/>
                </a:lnTo>
                <a:lnTo>
                  <a:pt x="54863" y="330677"/>
                </a:lnTo>
                <a:lnTo>
                  <a:pt x="54863" y="333725"/>
                </a:lnTo>
                <a:lnTo>
                  <a:pt x="56387" y="338297"/>
                </a:lnTo>
                <a:lnTo>
                  <a:pt x="56387" y="344393"/>
                </a:lnTo>
                <a:lnTo>
                  <a:pt x="56387" y="352013"/>
                </a:lnTo>
                <a:lnTo>
                  <a:pt x="56387" y="358109"/>
                </a:lnTo>
                <a:lnTo>
                  <a:pt x="56387" y="361157"/>
                </a:lnTo>
                <a:lnTo>
                  <a:pt x="56673" y="390914"/>
                </a:lnTo>
                <a:lnTo>
                  <a:pt x="55244" y="411817"/>
                </a:lnTo>
                <a:lnTo>
                  <a:pt x="52101" y="424150"/>
                </a:lnTo>
                <a:lnTo>
                  <a:pt x="47243" y="428198"/>
                </a:lnTo>
                <a:lnTo>
                  <a:pt x="44195" y="428198"/>
                </a:lnTo>
                <a:lnTo>
                  <a:pt x="41147" y="423626"/>
                </a:lnTo>
                <a:lnTo>
                  <a:pt x="39623" y="417530"/>
                </a:lnTo>
                <a:lnTo>
                  <a:pt x="37623" y="411529"/>
                </a:lnTo>
                <a:lnTo>
                  <a:pt x="36194" y="404957"/>
                </a:lnTo>
                <a:lnTo>
                  <a:pt x="35337" y="397813"/>
                </a:lnTo>
                <a:lnTo>
                  <a:pt x="35051" y="390098"/>
                </a:lnTo>
                <a:lnTo>
                  <a:pt x="35028" y="384695"/>
                </a:lnTo>
                <a:lnTo>
                  <a:pt x="34861" y="377723"/>
                </a:lnTo>
                <a:lnTo>
                  <a:pt x="34409" y="369322"/>
                </a:lnTo>
                <a:lnTo>
                  <a:pt x="33527" y="359633"/>
                </a:lnTo>
                <a:lnTo>
                  <a:pt x="33527" y="349275"/>
                </a:lnTo>
                <a:lnTo>
                  <a:pt x="33527" y="340774"/>
                </a:lnTo>
                <a:lnTo>
                  <a:pt x="33527" y="333701"/>
                </a:lnTo>
                <a:lnTo>
                  <a:pt x="33527" y="327629"/>
                </a:lnTo>
                <a:lnTo>
                  <a:pt x="33004" y="304460"/>
                </a:lnTo>
                <a:lnTo>
                  <a:pt x="31622" y="271433"/>
                </a:lnTo>
                <a:lnTo>
                  <a:pt x="29670" y="228409"/>
                </a:lnTo>
                <a:lnTo>
                  <a:pt x="27431" y="175244"/>
                </a:lnTo>
                <a:lnTo>
                  <a:pt x="24383" y="175244"/>
                </a:lnTo>
                <a:lnTo>
                  <a:pt x="18287" y="172196"/>
                </a:lnTo>
                <a:lnTo>
                  <a:pt x="12191" y="169148"/>
                </a:lnTo>
                <a:lnTo>
                  <a:pt x="7286" y="164910"/>
                </a:lnTo>
                <a:lnTo>
                  <a:pt x="3809" y="156956"/>
                </a:lnTo>
                <a:lnTo>
                  <a:pt x="1476" y="145574"/>
                </a:lnTo>
                <a:lnTo>
                  <a:pt x="0" y="131048"/>
                </a:lnTo>
                <a:lnTo>
                  <a:pt x="261" y="122476"/>
                </a:lnTo>
                <a:lnTo>
                  <a:pt x="952" y="115046"/>
                </a:lnTo>
                <a:lnTo>
                  <a:pt x="1928" y="108760"/>
                </a:lnTo>
                <a:lnTo>
                  <a:pt x="3047" y="103616"/>
                </a:lnTo>
                <a:lnTo>
                  <a:pt x="4571" y="95996"/>
                </a:lnTo>
                <a:lnTo>
                  <a:pt x="7619" y="91424"/>
                </a:lnTo>
                <a:lnTo>
                  <a:pt x="10667" y="92948"/>
                </a:lnTo>
                <a:lnTo>
                  <a:pt x="12191" y="92948"/>
                </a:lnTo>
                <a:lnTo>
                  <a:pt x="16763" y="94472"/>
                </a:lnTo>
                <a:lnTo>
                  <a:pt x="24383" y="97520"/>
                </a:lnTo>
                <a:lnTo>
                  <a:pt x="24360" y="92091"/>
                </a:lnTo>
                <a:lnTo>
                  <a:pt x="24193" y="84947"/>
                </a:lnTo>
                <a:lnTo>
                  <a:pt x="23741" y="76089"/>
                </a:lnTo>
                <a:lnTo>
                  <a:pt x="22859" y="65516"/>
                </a:lnTo>
                <a:lnTo>
                  <a:pt x="22859" y="56920"/>
                </a:lnTo>
                <a:lnTo>
                  <a:pt x="22859" y="49324"/>
                </a:lnTo>
                <a:lnTo>
                  <a:pt x="22859" y="42585"/>
                </a:lnTo>
                <a:lnTo>
                  <a:pt x="22859" y="36560"/>
                </a:lnTo>
                <a:lnTo>
                  <a:pt x="22907" y="28871"/>
                </a:lnTo>
                <a:lnTo>
                  <a:pt x="23240" y="21899"/>
                </a:lnTo>
                <a:lnTo>
                  <a:pt x="24145" y="15785"/>
                </a:lnTo>
                <a:lnTo>
                  <a:pt x="25907" y="10667"/>
                </a:lnTo>
                <a:lnTo>
                  <a:pt x="27431" y="3047"/>
                </a:lnTo>
                <a:lnTo>
                  <a:pt x="28955" y="0"/>
                </a:lnTo>
                <a:lnTo>
                  <a:pt x="32003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857788" y="6397736"/>
            <a:ext cx="75565" cy="512445"/>
          </a:xfrm>
          <a:custGeom>
            <a:avLst/>
            <a:gdLst/>
            <a:ahLst/>
            <a:cxnLst/>
            <a:rect l="l" t="t" r="r" b="b"/>
            <a:pathLst>
              <a:path w="75564" h="512445">
                <a:moveTo>
                  <a:pt x="53658" y="0"/>
                </a:moveTo>
                <a:lnTo>
                  <a:pt x="70422" y="39623"/>
                </a:lnTo>
                <a:lnTo>
                  <a:pt x="70445" y="55617"/>
                </a:lnTo>
                <a:lnTo>
                  <a:pt x="68326" y="67042"/>
                </a:lnTo>
                <a:lnTo>
                  <a:pt x="64207" y="73898"/>
                </a:lnTo>
                <a:lnTo>
                  <a:pt x="58230" y="76184"/>
                </a:lnTo>
                <a:lnTo>
                  <a:pt x="53086" y="77613"/>
                </a:lnTo>
                <a:lnTo>
                  <a:pt x="49086" y="81899"/>
                </a:lnTo>
                <a:lnTo>
                  <a:pt x="42418" y="122857"/>
                </a:lnTo>
                <a:lnTo>
                  <a:pt x="41466" y="156956"/>
                </a:lnTo>
                <a:lnTo>
                  <a:pt x="41466" y="160004"/>
                </a:lnTo>
                <a:lnTo>
                  <a:pt x="41466" y="163052"/>
                </a:lnTo>
                <a:lnTo>
                  <a:pt x="41466" y="166100"/>
                </a:lnTo>
                <a:lnTo>
                  <a:pt x="49086" y="163052"/>
                </a:lnTo>
                <a:lnTo>
                  <a:pt x="55182" y="163052"/>
                </a:lnTo>
                <a:lnTo>
                  <a:pt x="58230" y="163052"/>
                </a:lnTo>
                <a:lnTo>
                  <a:pt x="64492" y="166243"/>
                </a:lnTo>
                <a:lnTo>
                  <a:pt x="69469" y="173720"/>
                </a:lnTo>
                <a:lnTo>
                  <a:pt x="73017" y="185769"/>
                </a:lnTo>
                <a:lnTo>
                  <a:pt x="74994" y="202676"/>
                </a:lnTo>
                <a:lnTo>
                  <a:pt x="74113" y="218654"/>
                </a:lnTo>
                <a:lnTo>
                  <a:pt x="71374" y="229918"/>
                </a:lnTo>
                <a:lnTo>
                  <a:pt x="66635" y="236323"/>
                </a:lnTo>
                <a:lnTo>
                  <a:pt x="59754" y="237728"/>
                </a:lnTo>
                <a:lnTo>
                  <a:pt x="56706" y="236204"/>
                </a:lnTo>
                <a:lnTo>
                  <a:pt x="50610" y="237728"/>
                </a:lnTo>
                <a:lnTo>
                  <a:pt x="44514" y="239252"/>
                </a:lnTo>
                <a:lnTo>
                  <a:pt x="44776" y="255490"/>
                </a:lnTo>
                <a:lnTo>
                  <a:pt x="45466" y="274297"/>
                </a:lnTo>
                <a:lnTo>
                  <a:pt x="46442" y="295389"/>
                </a:lnTo>
                <a:lnTo>
                  <a:pt x="47562" y="318485"/>
                </a:lnTo>
                <a:lnTo>
                  <a:pt x="48681" y="349060"/>
                </a:lnTo>
                <a:lnTo>
                  <a:pt x="49657" y="372206"/>
                </a:lnTo>
                <a:lnTo>
                  <a:pt x="50348" y="387922"/>
                </a:lnTo>
                <a:lnTo>
                  <a:pt x="50610" y="396209"/>
                </a:lnTo>
                <a:lnTo>
                  <a:pt x="51491" y="421965"/>
                </a:lnTo>
                <a:lnTo>
                  <a:pt x="51943" y="444583"/>
                </a:lnTo>
                <a:lnTo>
                  <a:pt x="52110" y="464345"/>
                </a:lnTo>
                <a:lnTo>
                  <a:pt x="52134" y="481538"/>
                </a:lnTo>
                <a:lnTo>
                  <a:pt x="50681" y="495301"/>
                </a:lnTo>
                <a:lnTo>
                  <a:pt x="48514" y="504779"/>
                </a:lnTo>
                <a:lnTo>
                  <a:pt x="45490" y="510256"/>
                </a:lnTo>
                <a:lnTo>
                  <a:pt x="41466" y="512018"/>
                </a:lnTo>
                <a:lnTo>
                  <a:pt x="38418" y="512018"/>
                </a:lnTo>
                <a:lnTo>
                  <a:pt x="35370" y="507446"/>
                </a:lnTo>
                <a:lnTo>
                  <a:pt x="33846" y="501350"/>
                </a:lnTo>
                <a:lnTo>
                  <a:pt x="31845" y="495349"/>
                </a:lnTo>
                <a:lnTo>
                  <a:pt x="30417" y="488777"/>
                </a:lnTo>
                <a:lnTo>
                  <a:pt x="29559" y="481633"/>
                </a:lnTo>
                <a:lnTo>
                  <a:pt x="29274" y="473918"/>
                </a:lnTo>
                <a:lnTo>
                  <a:pt x="29274" y="470870"/>
                </a:lnTo>
                <a:lnTo>
                  <a:pt x="29274" y="469346"/>
                </a:lnTo>
                <a:lnTo>
                  <a:pt x="29274" y="466298"/>
                </a:lnTo>
                <a:lnTo>
                  <a:pt x="29250" y="446010"/>
                </a:lnTo>
                <a:lnTo>
                  <a:pt x="29083" y="426295"/>
                </a:lnTo>
                <a:lnTo>
                  <a:pt x="28631" y="407154"/>
                </a:lnTo>
                <a:lnTo>
                  <a:pt x="27750" y="388589"/>
                </a:lnTo>
                <a:lnTo>
                  <a:pt x="26607" y="352013"/>
                </a:lnTo>
                <a:lnTo>
                  <a:pt x="25464" y="315439"/>
                </a:lnTo>
                <a:lnTo>
                  <a:pt x="24321" y="278867"/>
                </a:lnTo>
                <a:lnTo>
                  <a:pt x="23178" y="242300"/>
                </a:lnTo>
                <a:lnTo>
                  <a:pt x="21654" y="242300"/>
                </a:lnTo>
                <a:lnTo>
                  <a:pt x="20145" y="242300"/>
                </a:lnTo>
                <a:lnTo>
                  <a:pt x="17097" y="243824"/>
                </a:lnTo>
                <a:lnTo>
                  <a:pt x="15573" y="243824"/>
                </a:lnTo>
                <a:lnTo>
                  <a:pt x="14049" y="245348"/>
                </a:lnTo>
                <a:lnTo>
                  <a:pt x="12525" y="243824"/>
                </a:lnTo>
                <a:lnTo>
                  <a:pt x="9477" y="243824"/>
                </a:lnTo>
                <a:lnTo>
                  <a:pt x="6429" y="240776"/>
                </a:lnTo>
                <a:lnTo>
                  <a:pt x="0" y="193175"/>
                </a:lnTo>
                <a:lnTo>
                  <a:pt x="1095" y="183055"/>
                </a:lnTo>
                <a:lnTo>
                  <a:pt x="3333" y="175506"/>
                </a:lnTo>
                <a:lnTo>
                  <a:pt x="6429" y="170672"/>
                </a:lnTo>
                <a:lnTo>
                  <a:pt x="9477" y="167624"/>
                </a:lnTo>
                <a:lnTo>
                  <a:pt x="14049" y="166100"/>
                </a:lnTo>
                <a:lnTo>
                  <a:pt x="20145" y="166100"/>
                </a:lnTo>
                <a:lnTo>
                  <a:pt x="20145" y="162386"/>
                </a:lnTo>
                <a:lnTo>
                  <a:pt x="20145" y="155813"/>
                </a:lnTo>
                <a:lnTo>
                  <a:pt x="20145" y="146384"/>
                </a:lnTo>
                <a:lnTo>
                  <a:pt x="20145" y="134096"/>
                </a:lnTo>
                <a:lnTo>
                  <a:pt x="20452" y="103212"/>
                </a:lnTo>
                <a:lnTo>
                  <a:pt x="23347" y="54593"/>
                </a:lnTo>
                <a:lnTo>
                  <a:pt x="37656" y="8000"/>
                </a:lnTo>
                <a:lnTo>
                  <a:pt x="45085" y="1428"/>
                </a:lnTo>
                <a:lnTo>
                  <a:pt x="53658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72777" y="6390116"/>
            <a:ext cx="74930" cy="512445"/>
          </a:xfrm>
          <a:custGeom>
            <a:avLst/>
            <a:gdLst/>
            <a:ahLst/>
            <a:cxnLst/>
            <a:rect l="l" t="t" r="r" b="b"/>
            <a:pathLst>
              <a:path w="74930" h="512445">
                <a:moveTo>
                  <a:pt x="54863" y="0"/>
                </a:moveTo>
                <a:lnTo>
                  <a:pt x="61126" y="3190"/>
                </a:lnTo>
                <a:lnTo>
                  <a:pt x="66103" y="10667"/>
                </a:lnTo>
                <a:lnTo>
                  <a:pt x="69651" y="22717"/>
                </a:lnTo>
                <a:lnTo>
                  <a:pt x="71627" y="39623"/>
                </a:lnTo>
                <a:lnTo>
                  <a:pt x="70794" y="56474"/>
                </a:lnTo>
                <a:lnTo>
                  <a:pt x="68389" y="68185"/>
                </a:lnTo>
                <a:lnTo>
                  <a:pt x="64555" y="74756"/>
                </a:lnTo>
                <a:lnTo>
                  <a:pt x="59435" y="76184"/>
                </a:lnTo>
                <a:lnTo>
                  <a:pt x="54506" y="77637"/>
                </a:lnTo>
                <a:lnTo>
                  <a:pt x="43624" y="123619"/>
                </a:lnTo>
                <a:lnTo>
                  <a:pt x="42671" y="156956"/>
                </a:lnTo>
                <a:lnTo>
                  <a:pt x="42671" y="160004"/>
                </a:lnTo>
                <a:lnTo>
                  <a:pt x="42671" y="163052"/>
                </a:lnTo>
                <a:lnTo>
                  <a:pt x="42671" y="166100"/>
                </a:lnTo>
                <a:lnTo>
                  <a:pt x="50291" y="164576"/>
                </a:lnTo>
                <a:lnTo>
                  <a:pt x="54863" y="163052"/>
                </a:lnTo>
                <a:lnTo>
                  <a:pt x="57911" y="164576"/>
                </a:lnTo>
                <a:lnTo>
                  <a:pt x="64817" y="167100"/>
                </a:lnTo>
                <a:lnTo>
                  <a:pt x="69722" y="174482"/>
                </a:lnTo>
                <a:lnTo>
                  <a:pt x="72913" y="186436"/>
                </a:lnTo>
                <a:lnTo>
                  <a:pt x="74675" y="202676"/>
                </a:lnTo>
                <a:lnTo>
                  <a:pt x="74437" y="219512"/>
                </a:lnTo>
                <a:lnTo>
                  <a:pt x="71627" y="231061"/>
                </a:lnTo>
                <a:lnTo>
                  <a:pt x="66532" y="237181"/>
                </a:lnTo>
                <a:lnTo>
                  <a:pt x="59435" y="237728"/>
                </a:lnTo>
                <a:lnTo>
                  <a:pt x="56387" y="237728"/>
                </a:lnTo>
                <a:lnTo>
                  <a:pt x="51815" y="237728"/>
                </a:lnTo>
                <a:lnTo>
                  <a:pt x="45719" y="239252"/>
                </a:lnTo>
                <a:lnTo>
                  <a:pt x="45743" y="256133"/>
                </a:lnTo>
                <a:lnTo>
                  <a:pt x="45910" y="274868"/>
                </a:lnTo>
                <a:lnTo>
                  <a:pt x="46362" y="295604"/>
                </a:lnTo>
                <a:lnTo>
                  <a:pt x="47243" y="318485"/>
                </a:lnTo>
                <a:lnTo>
                  <a:pt x="48363" y="349298"/>
                </a:lnTo>
                <a:lnTo>
                  <a:pt x="49339" y="372968"/>
                </a:lnTo>
                <a:lnTo>
                  <a:pt x="50030" y="389208"/>
                </a:lnTo>
                <a:lnTo>
                  <a:pt x="50291" y="397733"/>
                </a:lnTo>
                <a:lnTo>
                  <a:pt x="51173" y="422823"/>
                </a:lnTo>
                <a:lnTo>
                  <a:pt x="51625" y="445345"/>
                </a:lnTo>
                <a:lnTo>
                  <a:pt x="51792" y="465012"/>
                </a:lnTo>
                <a:lnTo>
                  <a:pt x="51815" y="481538"/>
                </a:lnTo>
                <a:lnTo>
                  <a:pt x="50387" y="495516"/>
                </a:lnTo>
                <a:lnTo>
                  <a:pt x="48386" y="505350"/>
                </a:lnTo>
                <a:lnTo>
                  <a:pt x="45815" y="510899"/>
                </a:lnTo>
                <a:lnTo>
                  <a:pt x="42671" y="512018"/>
                </a:lnTo>
                <a:lnTo>
                  <a:pt x="39623" y="512018"/>
                </a:lnTo>
                <a:lnTo>
                  <a:pt x="29884" y="481633"/>
                </a:lnTo>
                <a:lnTo>
                  <a:pt x="28955" y="473918"/>
                </a:lnTo>
                <a:lnTo>
                  <a:pt x="28955" y="388589"/>
                </a:lnTo>
                <a:lnTo>
                  <a:pt x="27789" y="352013"/>
                </a:lnTo>
                <a:lnTo>
                  <a:pt x="26479" y="315439"/>
                </a:lnTo>
                <a:lnTo>
                  <a:pt x="24884" y="278867"/>
                </a:lnTo>
                <a:lnTo>
                  <a:pt x="22859" y="242300"/>
                </a:lnTo>
                <a:lnTo>
                  <a:pt x="21335" y="242300"/>
                </a:lnTo>
                <a:lnTo>
                  <a:pt x="18287" y="243824"/>
                </a:lnTo>
                <a:lnTo>
                  <a:pt x="16763" y="245348"/>
                </a:lnTo>
                <a:lnTo>
                  <a:pt x="15239" y="245348"/>
                </a:lnTo>
                <a:lnTo>
                  <a:pt x="13715" y="245348"/>
                </a:lnTo>
                <a:lnTo>
                  <a:pt x="10667" y="245348"/>
                </a:lnTo>
                <a:lnTo>
                  <a:pt x="7619" y="240776"/>
                </a:lnTo>
                <a:lnTo>
                  <a:pt x="0" y="205724"/>
                </a:lnTo>
                <a:lnTo>
                  <a:pt x="333" y="193175"/>
                </a:lnTo>
                <a:lnTo>
                  <a:pt x="1523" y="183055"/>
                </a:lnTo>
                <a:lnTo>
                  <a:pt x="3857" y="175506"/>
                </a:lnTo>
                <a:lnTo>
                  <a:pt x="7619" y="170672"/>
                </a:lnTo>
                <a:lnTo>
                  <a:pt x="9143" y="167624"/>
                </a:lnTo>
                <a:lnTo>
                  <a:pt x="13715" y="167624"/>
                </a:lnTo>
                <a:lnTo>
                  <a:pt x="21335" y="167624"/>
                </a:lnTo>
                <a:lnTo>
                  <a:pt x="21335" y="163028"/>
                </a:lnTo>
                <a:lnTo>
                  <a:pt x="21335" y="156004"/>
                </a:lnTo>
                <a:lnTo>
                  <a:pt x="21335" y="146407"/>
                </a:lnTo>
                <a:lnTo>
                  <a:pt x="21335" y="134096"/>
                </a:lnTo>
                <a:lnTo>
                  <a:pt x="21883" y="103238"/>
                </a:lnTo>
                <a:lnTo>
                  <a:pt x="25836" y="55242"/>
                </a:lnTo>
                <a:lnTo>
                  <a:pt x="39052" y="8762"/>
                </a:lnTo>
                <a:lnTo>
                  <a:pt x="46315" y="1666"/>
                </a:lnTo>
                <a:lnTo>
                  <a:pt x="54863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17719" y="5105491"/>
            <a:ext cx="2203518" cy="59279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1423809" y="5296931"/>
            <a:ext cx="2152650" cy="69024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R="13970" algn="ctr">
              <a:lnSpc>
                <a:spcPct val="100000"/>
              </a:lnSpc>
              <a:spcBef>
                <a:spcPts val="45"/>
              </a:spcBef>
            </a:pPr>
            <a:r>
              <a:rPr sz="2300" b="1" spc="125" dirty="0">
                <a:latin typeface="Verdana"/>
                <a:cs typeface="Verdana"/>
              </a:rPr>
              <a:t>TSCS</a:t>
            </a:r>
            <a:endParaRPr sz="23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30"/>
              </a:spcBef>
            </a:pPr>
            <a:r>
              <a:rPr sz="1000" spc="35" dirty="0">
                <a:latin typeface="Arial Black"/>
                <a:cs typeface="Arial Black"/>
              </a:rPr>
              <a:t>Taylor </a:t>
            </a:r>
            <a:r>
              <a:rPr sz="1000" spc="40" dirty="0">
                <a:latin typeface="Arial Black"/>
                <a:cs typeface="Arial Black"/>
              </a:rPr>
              <a:t>Special </a:t>
            </a:r>
            <a:r>
              <a:rPr sz="1000" spc="45" dirty="0">
                <a:latin typeface="Arial Black"/>
                <a:cs typeface="Arial Black"/>
              </a:rPr>
              <a:t>Care</a:t>
            </a:r>
            <a:r>
              <a:rPr sz="1000" spc="-70" dirty="0">
                <a:latin typeface="Arial Black"/>
                <a:cs typeface="Arial Black"/>
              </a:rPr>
              <a:t> </a:t>
            </a:r>
            <a:r>
              <a:rPr sz="1000" spc="40" dirty="0">
                <a:latin typeface="Arial Black"/>
                <a:cs typeface="Arial Black"/>
              </a:rPr>
              <a:t>Services</a:t>
            </a:r>
            <a:endParaRPr sz="1000">
              <a:latin typeface="Arial Black"/>
              <a:cs typeface="Arial Black"/>
            </a:endParaRPr>
          </a:p>
          <a:p>
            <a:pPr marR="20320" algn="ctr">
              <a:lnSpc>
                <a:spcPct val="100000"/>
              </a:lnSpc>
              <a:spcBef>
                <a:spcPts val="45"/>
              </a:spcBef>
            </a:pPr>
            <a:r>
              <a:rPr sz="700" spc="20" dirty="0">
                <a:latin typeface="Arial"/>
                <a:cs typeface="Arial"/>
              </a:rPr>
              <a:t>housing </a:t>
            </a:r>
            <a:r>
              <a:rPr sz="700" spc="25" dirty="0">
                <a:latin typeface="Arial"/>
                <a:cs typeface="Arial"/>
              </a:rPr>
              <a:t>● </a:t>
            </a:r>
            <a:r>
              <a:rPr sz="700" spc="15" dirty="0">
                <a:latin typeface="Arial"/>
                <a:cs typeface="Arial"/>
              </a:rPr>
              <a:t>staffing </a:t>
            </a:r>
            <a:r>
              <a:rPr sz="700" spc="25" dirty="0">
                <a:latin typeface="Arial"/>
                <a:cs typeface="Arial"/>
              </a:rPr>
              <a:t>● </a:t>
            </a:r>
            <a:r>
              <a:rPr sz="700" spc="15" dirty="0">
                <a:latin typeface="Arial"/>
                <a:cs typeface="Arial"/>
              </a:rPr>
              <a:t>counseling </a:t>
            </a:r>
            <a:r>
              <a:rPr sz="700" spc="25" dirty="0">
                <a:latin typeface="Arial"/>
                <a:cs typeface="Arial"/>
              </a:rPr>
              <a:t>● </a:t>
            </a:r>
            <a:r>
              <a:rPr sz="700" spc="20" dirty="0">
                <a:latin typeface="Arial"/>
                <a:cs typeface="Arial"/>
              </a:rPr>
              <a:t>on-going</a:t>
            </a:r>
            <a:r>
              <a:rPr sz="700" spc="-70" dirty="0">
                <a:latin typeface="Arial"/>
                <a:cs typeface="Arial"/>
              </a:rPr>
              <a:t> </a:t>
            </a:r>
            <a:r>
              <a:rPr sz="700" spc="15" dirty="0">
                <a:latin typeface="Arial"/>
                <a:cs typeface="Arial"/>
              </a:rPr>
              <a:t>support</a:t>
            </a:r>
            <a:endParaRPr sz="7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481721" y="5193868"/>
            <a:ext cx="470873" cy="44497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80197" y="5193868"/>
            <a:ext cx="472440" cy="445134"/>
          </a:xfrm>
          <a:custGeom>
            <a:avLst/>
            <a:gdLst/>
            <a:ahLst/>
            <a:cxnLst/>
            <a:rect l="l" t="t" r="r" b="b"/>
            <a:pathLst>
              <a:path w="472439" h="445135">
                <a:moveTo>
                  <a:pt x="117335" y="0"/>
                </a:moveTo>
                <a:lnTo>
                  <a:pt x="0" y="444977"/>
                </a:lnTo>
                <a:lnTo>
                  <a:pt x="353540" y="444977"/>
                </a:lnTo>
                <a:lnTo>
                  <a:pt x="472397" y="0"/>
                </a:lnTo>
                <a:lnTo>
                  <a:pt x="117335" y="0"/>
                </a:lnTo>
                <a:close/>
              </a:path>
            </a:pathLst>
          </a:custGeom>
          <a:ln w="39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417719" y="6024386"/>
            <a:ext cx="2203518" cy="594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23237" y="5017114"/>
            <a:ext cx="2392680" cy="1155700"/>
          </a:xfrm>
          <a:custGeom>
            <a:avLst/>
            <a:gdLst/>
            <a:ahLst/>
            <a:cxnLst/>
            <a:rect l="l" t="t" r="r" b="b"/>
            <a:pathLst>
              <a:path w="2392679" h="1155700">
                <a:moveTo>
                  <a:pt x="0" y="0"/>
                </a:moveTo>
                <a:lnTo>
                  <a:pt x="0" y="1155091"/>
                </a:lnTo>
                <a:lnTo>
                  <a:pt x="2392481" y="1155091"/>
                </a:lnTo>
                <a:lnTo>
                  <a:pt x="239248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17719" y="5105491"/>
            <a:ext cx="2203518" cy="59279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2044026" y="5296931"/>
            <a:ext cx="890269" cy="36004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sz="2300" b="1" spc="110" dirty="0">
                <a:latin typeface="Verdana"/>
                <a:cs typeface="Verdana"/>
              </a:rPr>
              <a:t>T</a:t>
            </a:r>
            <a:r>
              <a:rPr sz="2300" b="1" spc="140" dirty="0">
                <a:latin typeface="Verdana"/>
                <a:cs typeface="Verdana"/>
              </a:rPr>
              <a:t>S</a:t>
            </a:r>
            <a:r>
              <a:rPr sz="2300" b="1" spc="120" dirty="0">
                <a:latin typeface="Verdana"/>
                <a:cs typeface="Verdana"/>
              </a:rPr>
              <a:t>C</a:t>
            </a:r>
            <a:r>
              <a:rPr sz="2300" b="1" spc="130" dirty="0">
                <a:latin typeface="Verdana"/>
                <a:cs typeface="Verdana"/>
              </a:rPr>
              <a:t>S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411109" y="5698400"/>
            <a:ext cx="2178050" cy="30035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sz="1000" spc="35" dirty="0">
                <a:latin typeface="Arial Black"/>
                <a:cs typeface="Arial Black"/>
              </a:rPr>
              <a:t>Taylor </a:t>
            </a:r>
            <a:r>
              <a:rPr sz="1000" spc="40" dirty="0">
                <a:latin typeface="Arial Black"/>
                <a:cs typeface="Arial Black"/>
              </a:rPr>
              <a:t>Special </a:t>
            </a:r>
            <a:r>
              <a:rPr sz="1000" spc="45" dirty="0">
                <a:latin typeface="Arial Black"/>
                <a:cs typeface="Arial Black"/>
              </a:rPr>
              <a:t>Care</a:t>
            </a:r>
            <a:r>
              <a:rPr sz="1000" spc="-65" dirty="0">
                <a:latin typeface="Arial Black"/>
                <a:cs typeface="Arial Black"/>
              </a:rPr>
              <a:t> </a:t>
            </a:r>
            <a:r>
              <a:rPr sz="1000" spc="40" dirty="0">
                <a:latin typeface="Arial Black"/>
                <a:cs typeface="Arial Black"/>
              </a:rPr>
              <a:t>Services</a:t>
            </a:r>
            <a:endParaRPr sz="1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700" spc="20" dirty="0">
                <a:latin typeface="Arial"/>
                <a:cs typeface="Arial"/>
              </a:rPr>
              <a:t>housing </a:t>
            </a:r>
            <a:r>
              <a:rPr sz="700" spc="25" dirty="0">
                <a:latin typeface="Arial"/>
                <a:cs typeface="Arial"/>
              </a:rPr>
              <a:t>● </a:t>
            </a:r>
            <a:r>
              <a:rPr sz="700" spc="15" dirty="0">
                <a:latin typeface="Arial"/>
                <a:cs typeface="Arial"/>
              </a:rPr>
              <a:t>staffing </a:t>
            </a:r>
            <a:r>
              <a:rPr sz="700" spc="25" dirty="0">
                <a:latin typeface="Arial"/>
                <a:cs typeface="Arial"/>
              </a:rPr>
              <a:t>● </a:t>
            </a:r>
            <a:r>
              <a:rPr sz="700" spc="15" dirty="0">
                <a:latin typeface="Arial"/>
                <a:cs typeface="Arial"/>
              </a:rPr>
              <a:t>counseling </a:t>
            </a:r>
            <a:r>
              <a:rPr sz="700" spc="25" dirty="0">
                <a:latin typeface="Arial"/>
                <a:cs typeface="Arial"/>
              </a:rPr>
              <a:t>● </a:t>
            </a:r>
            <a:r>
              <a:rPr sz="700" spc="20" dirty="0">
                <a:latin typeface="Arial"/>
                <a:cs typeface="Arial"/>
              </a:rPr>
              <a:t>on-going</a:t>
            </a:r>
            <a:r>
              <a:rPr sz="700" spc="-70" dirty="0">
                <a:latin typeface="Arial"/>
                <a:cs typeface="Arial"/>
              </a:rPr>
              <a:t> </a:t>
            </a:r>
            <a:r>
              <a:rPr sz="700" spc="15" dirty="0">
                <a:latin typeface="Arial"/>
                <a:cs typeface="Arial"/>
              </a:rPr>
              <a:t>support</a:t>
            </a:r>
            <a:endParaRPr sz="7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481721" y="5193868"/>
            <a:ext cx="470873" cy="444977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17719" y="6024386"/>
            <a:ext cx="2203518" cy="5943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64957" y="5151208"/>
            <a:ext cx="1464445" cy="50593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88017" y="5509317"/>
            <a:ext cx="1039281" cy="14476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859645" y="5510080"/>
            <a:ext cx="967740" cy="0"/>
          </a:xfrm>
          <a:custGeom>
            <a:avLst/>
            <a:gdLst/>
            <a:ahLst/>
            <a:cxnLst/>
            <a:rect l="l" t="t" r="r" b="b"/>
            <a:pathLst>
              <a:path w="967739">
                <a:moveTo>
                  <a:pt x="0" y="0"/>
                </a:moveTo>
                <a:lnTo>
                  <a:pt x="967656" y="0"/>
                </a:lnTo>
              </a:path>
            </a:pathLst>
          </a:custGeom>
          <a:ln w="289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600745" y="3863538"/>
            <a:ext cx="1149000" cy="109109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915519" y="3459711"/>
            <a:ext cx="734507" cy="149491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749750" y="3851345"/>
            <a:ext cx="1165762" cy="110328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602781" y="3459711"/>
            <a:ext cx="726887" cy="149491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65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7414" y="551640"/>
            <a:ext cx="631507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00"/>
                </a:solidFill>
              </a:rPr>
              <a:t>When </a:t>
            </a:r>
            <a:r>
              <a:rPr sz="4000" spc="-5" dirty="0">
                <a:solidFill>
                  <a:srgbClr val="000000"/>
                </a:solidFill>
              </a:rPr>
              <a:t>an </a:t>
            </a:r>
            <a:r>
              <a:rPr sz="4000" spc="-10" dirty="0">
                <a:solidFill>
                  <a:srgbClr val="000000"/>
                </a:solidFill>
              </a:rPr>
              <a:t>Accident</a:t>
            </a:r>
            <a:r>
              <a:rPr sz="4000" dirty="0">
                <a:solidFill>
                  <a:srgbClr val="000000"/>
                </a:solidFill>
              </a:rPr>
              <a:t> </a:t>
            </a:r>
            <a:r>
              <a:rPr sz="4000" spc="-5" dirty="0">
                <a:solidFill>
                  <a:srgbClr val="000000"/>
                </a:solidFill>
              </a:rPr>
              <a:t>Occurs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71083" y="1343135"/>
            <a:ext cx="7367905" cy="470725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80"/>
              </a:spcBef>
              <a:buFont typeface="Arial"/>
              <a:buChar char="-"/>
              <a:tabLst>
                <a:tab pos="354965" algn="l"/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Notify the following </a:t>
            </a:r>
            <a:r>
              <a:rPr sz="2000" b="1" spc="-5" dirty="0">
                <a:latin typeface="Arial"/>
                <a:cs typeface="Arial"/>
              </a:rPr>
              <a:t>individuals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immediately:</a:t>
            </a:r>
            <a:endParaRPr sz="2000">
              <a:latin typeface="Arial"/>
              <a:cs typeface="Arial"/>
            </a:endParaRPr>
          </a:p>
          <a:p>
            <a:pPr marL="812165" lvl="1" indent="-342900">
              <a:lnSpc>
                <a:spcPct val="100000"/>
              </a:lnSpc>
              <a:spcBef>
                <a:spcPts val="475"/>
              </a:spcBef>
              <a:buFont typeface="Arial"/>
              <a:buChar char="-"/>
              <a:tabLst>
                <a:tab pos="812165" algn="l"/>
                <a:tab pos="812800" algn="l"/>
              </a:tabLst>
            </a:pPr>
            <a:r>
              <a:rPr sz="2000" b="1" dirty="0">
                <a:latin typeface="Arial"/>
                <a:cs typeface="Arial"/>
              </a:rPr>
              <a:t>President/CEO and Chief Operating</a:t>
            </a:r>
            <a:r>
              <a:rPr sz="2000" b="1" spc="-1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Officer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-"/>
              <a:tabLst>
                <a:tab pos="354965" algn="l"/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Secure the accident scene to </a:t>
            </a:r>
            <a:r>
              <a:rPr sz="2000" b="1" spc="-5" dirty="0">
                <a:latin typeface="Arial"/>
                <a:cs typeface="Arial"/>
              </a:rPr>
              <a:t>prevent </a:t>
            </a:r>
            <a:r>
              <a:rPr sz="2000" b="1" dirty="0">
                <a:latin typeface="Arial"/>
                <a:cs typeface="Arial"/>
              </a:rPr>
              <a:t>additional</a:t>
            </a:r>
            <a:r>
              <a:rPr sz="2000" b="1" spc="-1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accidents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-"/>
              <a:tabLst>
                <a:tab pos="354965" algn="l"/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Bring trained technical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personnel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-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Arial"/>
                <a:cs typeface="Arial"/>
              </a:rPr>
              <a:t>Evaluate </a:t>
            </a:r>
            <a:r>
              <a:rPr sz="2000" b="1" dirty="0">
                <a:latin typeface="Arial"/>
                <a:cs typeface="Arial"/>
              </a:rPr>
              <a:t>the condition of any </a:t>
            </a:r>
            <a:r>
              <a:rPr sz="2000" b="1" spc="-5" dirty="0">
                <a:latin typeface="Arial"/>
                <a:cs typeface="Arial"/>
              </a:rPr>
              <a:t>injured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personnel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-"/>
              <a:tabLst>
                <a:tab pos="354965" algn="l"/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Identify the elements at the accident</a:t>
            </a:r>
            <a:r>
              <a:rPr sz="2000" b="1" spc="-1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scene</a:t>
            </a:r>
            <a:endParaRPr sz="2000">
              <a:latin typeface="Arial"/>
              <a:cs typeface="Arial"/>
            </a:endParaRPr>
          </a:p>
          <a:p>
            <a:pPr marL="812165" lvl="1" indent="-342900">
              <a:lnSpc>
                <a:spcPct val="100000"/>
              </a:lnSpc>
              <a:spcBef>
                <a:spcPts val="350"/>
              </a:spcBef>
              <a:buFont typeface="Arial"/>
              <a:buChar char="-"/>
              <a:tabLst>
                <a:tab pos="812165" algn="l"/>
                <a:tab pos="812800" algn="l"/>
              </a:tabLst>
            </a:pPr>
            <a:r>
              <a:rPr sz="1400" b="1" spc="-5" dirty="0">
                <a:latin typeface="Arial"/>
                <a:cs typeface="Arial"/>
              </a:rPr>
              <a:t>People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involved</a:t>
            </a:r>
            <a:endParaRPr sz="1400">
              <a:latin typeface="Arial"/>
              <a:cs typeface="Arial"/>
            </a:endParaRPr>
          </a:p>
          <a:p>
            <a:pPr marL="812165" lvl="1" indent="-342900">
              <a:lnSpc>
                <a:spcPct val="100000"/>
              </a:lnSpc>
              <a:spcBef>
                <a:spcPts val="335"/>
              </a:spcBef>
              <a:buFont typeface="Arial"/>
              <a:buChar char="-"/>
              <a:tabLst>
                <a:tab pos="812165" algn="l"/>
                <a:tab pos="812800" algn="l"/>
              </a:tabLst>
            </a:pPr>
            <a:r>
              <a:rPr sz="1400" b="1" spc="-5" dirty="0">
                <a:latin typeface="Arial"/>
                <a:cs typeface="Arial"/>
              </a:rPr>
              <a:t>Equipment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involved</a:t>
            </a:r>
            <a:endParaRPr sz="1400">
              <a:latin typeface="Arial"/>
              <a:cs typeface="Arial"/>
            </a:endParaRPr>
          </a:p>
          <a:p>
            <a:pPr marL="812165" lvl="1" indent="-342900">
              <a:lnSpc>
                <a:spcPct val="100000"/>
              </a:lnSpc>
              <a:spcBef>
                <a:spcPts val="335"/>
              </a:spcBef>
              <a:buFont typeface="Arial"/>
              <a:buChar char="-"/>
              <a:tabLst>
                <a:tab pos="812165" algn="l"/>
                <a:tab pos="812800" algn="l"/>
              </a:tabLst>
            </a:pPr>
            <a:r>
              <a:rPr sz="1400" b="1" spc="-5" dirty="0">
                <a:latin typeface="Arial"/>
                <a:cs typeface="Arial"/>
              </a:rPr>
              <a:t>Environmental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factors</a:t>
            </a:r>
            <a:endParaRPr sz="1400">
              <a:latin typeface="Arial"/>
              <a:cs typeface="Arial"/>
            </a:endParaRPr>
          </a:p>
          <a:p>
            <a:pPr marL="812165" lvl="1" indent="-342900">
              <a:lnSpc>
                <a:spcPct val="100000"/>
              </a:lnSpc>
              <a:spcBef>
                <a:spcPts val="335"/>
              </a:spcBef>
              <a:buFont typeface="Arial"/>
              <a:buChar char="-"/>
              <a:tabLst>
                <a:tab pos="812165" algn="l"/>
                <a:tab pos="812800" algn="l"/>
              </a:tabLst>
            </a:pPr>
            <a:r>
              <a:rPr sz="1400" b="1" spc="-5" dirty="0">
                <a:latin typeface="Arial"/>
                <a:cs typeface="Arial"/>
              </a:rPr>
              <a:t>Keep detailed notes for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reference</a:t>
            </a:r>
            <a:endParaRPr sz="1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70"/>
              </a:spcBef>
              <a:buFont typeface="Arial"/>
              <a:buChar char="-"/>
              <a:tabLst>
                <a:tab pos="354965" algn="l"/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Collect and </a:t>
            </a:r>
            <a:r>
              <a:rPr sz="2000" b="1" spc="-5" dirty="0">
                <a:latin typeface="Arial"/>
                <a:cs typeface="Arial"/>
              </a:rPr>
              <a:t>preserve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evidence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-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Arial"/>
                <a:cs typeface="Arial"/>
              </a:rPr>
              <a:t>Develop </a:t>
            </a:r>
            <a:r>
              <a:rPr sz="2000" b="1" spc="5" dirty="0">
                <a:latin typeface="Arial"/>
                <a:cs typeface="Arial"/>
              </a:rPr>
              <a:t>witness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questions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-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Arial"/>
                <a:cs typeface="Arial"/>
              </a:rPr>
              <a:t>Interview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witnesses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Arial"/>
              <a:buChar char="-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Arial"/>
                <a:cs typeface="Arial"/>
              </a:rPr>
              <a:t>If </a:t>
            </a:r>
            <a:r>
              <a:rPr sz="2000" b="1" spc="-20" dirty="0">
                <a:latin typeface="Arial"/>
                <a:cs typeface="Arial"/>
              </a:rPr>
              <a:t>necessary, </a:t>
            </a:r>
            <a:r>
              <a:rPr sz="2000" b="1" dirty="0">
                <a:latin typeface="Arial"/>
                <a:cs typeface="Arial"/>
              </a:rPr>
              <a:t>conduct follow-up witness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interviews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49947" y="6585173"/>
            <a:ext cx="30479" cy="14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21536" y="6606509"/>
            <a:ext cx="25907" cy="141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17477" y="6310868"/>
            <a:ext cx="24383" cy="77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70894" y="6260660"/>
            <a:ext cx="1013839" cy="5698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75985" y="5961349"/>
            <a:ext cx="639966" cy="5613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47784" y="6325316"/>
            <a:ext cx="318563" cy="361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38826" y="6317696"/>
            <a:ext cx="338105" cy="361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62638" y="6320012"/>
            <a:ext cx="88187" cy="3200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79008" y="6301739"/>
            <a:ext cx="88186" cy="3215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14647" y="6217919"/>
            <a:ext cx="88380" cy="4632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79089" y="6115511"/>
            <a:ext cx="718243" cy="6159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86895" y="6326108"/>
            <a:ext cx="119824" cy="3169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14500" y="6327363"/>
            <a:ext cx="463250" cy="3340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61270" y="6345920"/>
            <a:ext cx="115966" cy="3169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78671" y="6350492"/>
            <a:ext cx="103578" cy="31848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44525" y="6327632"/>
            <a:ext cx="99636" cy="3200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26810" y="6266688"/>
            <a:ext cx="94933" cy="31848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79540" y="6237732"/>
            <a:ext cx="93261" cy="32000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0838" y="6119312"/>
            <a:ext cx="106667" cy="32200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47119" y="6148039"/>
            <a:ext cx="327993" cy="488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73526" y="6186123"/>
            <a:ext cx="274837" cy="51180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00758" y="6353540"/>
            <a:ext cx="120380" cy="32000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66650" y="6144767"/>
            <a:ext cx="94481" cy="3276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20353" y="6167627"/>
            <a:ext cx="114580" cy="47393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67402" y="6303263"/>
            <a:ext cx="118759" cy="33220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06574" y="6125648"/>
            <a:ext cx="113076" cy="44778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79095" y="6188963"/>
            <a:ext cx="25812" cy="31543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92341" y="6228588"/>
            <a:ext cx="76819" cy="32305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46376" y="6326108"/>
            <a:ext cx="92043" cy="32916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67228" y="6156959"/>
            <a:ext cx="83813" cy="32915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09179" y="6278808"/>
            <a:ext cx="81033" cy="32922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25696" y="6175247"/>
            <a:ext cx="171291" cy="42821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66918" y="6210300"/>
            <a:ext cx="82295" cy="42821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88663" y="6129560"/>
            <a:ext cx="382114" cy="43071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65980" y="6250290"/>
            <a:ext cx="172864" cy="42392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12398" y="6245724"/>
            <a:ext cx="57904" cy="32420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77621" y="6057915"/>
            <a:ext cx="133072" cy="47239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8556" y="5913150"/>
            <a:ext cx="77709" cy="46477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64612" y="6129527"/>
            <a:ext cx="112775" cy="49069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3281" y="6010671"/>
            <a:ext cx="99002" cy="49677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62346" y="5955807"/>
            <a:ext cx="6484085" cy="8792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04201" y="6379448"/>
            <a:ext cx="39370" cy="166370"/>
          </a:xfrm>
          <a:custGeom>
            <a:avLst/>
            <a:gdLst/>
            <a:ahLst/>
            <a:cxnLst/>
            <a:rect l="l" t="t" r="r" b="b"/>
            <a:pathLst>
              <a:path w="39369" h="166370">
                <a:moveTo>
                  <a:pt x="17383" y="0"/>
                </a:moveTo>
                <a:lnTo>
                  <a:pt x="1047" y="46289"/>
                </a:lnTo>
                <a:lnTo>
                  <a:pt x="0" y="78282"/>
                </a:lnTo>
                <a:lnTo>
                  <a:pt x="619" y="95996"/>
                </a:lnTo>
                <a:lnTo>
                  <a:pt x="6619" y="140573"/>
                </a:lnTo>
                <a:lnTo>
                  <a:pt x="18907" y="166100"/>
                </a:lnTo>
                <a:lnTo>
                  <a:pt x="21955" y="166100"/>
                </a:lnTo>
                <a:lnTo>
                  <a:pt x="28051" y="166100"/>
                </a:lnTo>
                <a:lnTo>
                  <a:pt x="38909" y="126667"/>
                </a:lnTo>
                <a:lnTo>
                  <a:pt x="39314" y="112260"/>
                </a:lnTo>
                <a:lnTo>
                  <a:pt x="38719" y="95996"/>
                </a:lnTo>
                <a:lnTo>
                  <a:pt x="35599" y="54000"/>
                </a:lnTo>
                <a:lnTo>
                  <a:pt x="30908" y="24001"/>
                </a:lnTo>
                <a:lnTo>
                  <a:pt x="24788" y="6000"/>
                </a:lnTo>
                <a:lnTo>
                  <a:pt x="17383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3977" y="5899434"/>
            <a:ext cx="743651" cy="78630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87770" y="6096000"/>
            <a:ext cx="807015" cy="51660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79008" y="6301739"/>
            <a:ext cx="88265" cy="321945"/>
          </a:xfrm>
          <a:custGeom>
            <a:avLst/>
            <a:gdLst/>
            <a:ahLst/>
            <a:cxnLst/>
            <a:rect l="l" t="t" r="r" b="b"/>
            <a:pathLst>
              <a:path w="88264" h="321945">
                <a:moveTo>
                  <a:pt x="39528" y="0"/>
                </a:moveTo>
                <a:lnTo>
                  <a:pt x="70008" y="48752"/>
                </a:lnTo>
                <a:lnTo>
                  <a:pt x="80674" y="96756"/>
                </a:lnTo>
                <a:lnTo>
                  <a:pt x="86757" y="153893"/>
                </a:lnTo>
                <a:lnTo>
                  <a:pt x="88186" y="186778"/>
                </a:lnTo>
                <a:lnTo>
                  <a:pt x="87902" y="216949"/>
                </a:lnTo>
                <a:lnTo>
                  <a:pt x="82200" y="269717"/>
                </a:lnTo>
                <a:lnTo>
                  <a:pt x="70580" y="308770"/>
                </a:lnTo>
                <a:lnTo>
                  <a:pt x="53244" y="321533"/>
                </a:lnTo>
                <a:lnTo>
                  <a:pt x="44600" y="318342"/>
                </a:lnTo>
                <a:lnTo>
                  <a:pt x="21240" y="281909"/>
                </a:lnTo>
                <a:lnTo>
                  <a:pt x="9048" y="234094"/>
                </a:lnTo>
                <a:lnTo>
                  <a:pt x="1428" y="173705"/>
                </a:lnTo>
                <a:lnTo>
                  <a:pt x="0" y="141686"/>
                </a:lnTo>
                <a:lnTo>
                  <a:pt x="285" y="111806"/>
                </a:lnTo>
                <a:lnTo>
                  <a:pt x="6000" y="57896"/>
                </a:lnTo>
                <a:lnTo>
                  <a:pt x="18764" y="14089"/>
                </a:lnTo>
                <a:lnTo>
                  <a:pt x="39528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67289" y="6303263"/>
            <a:ext cx="119380" cy="332740"/>
          </a:xfrm>
          <a:custGeom>
            <a:avLst/>
            <a:gdLst/>
            <a:ahLst/>
            <a:cxnLst/>
            <a:rect l="l" t="t" r="r" b="b"/>
            <a:pathLst>
              <a:path w="119380" h="332740">
                <a:moveTo>
                  <a:pt x="10667" y="0"/>
                </a:moveTo>
                <a:lnTo>
                  <a:pt x="25526" y="41204"/>
                </a:lnTo>
                <a:lnTo>
                  <a:pt x="30075" y="88567"/>
                </a:lnTo>
                <a:lnTo>
                  <a:pt x="31051" y="100568"/>
                </a:lnTo>
                <a:lnTo>
                  <a:pt x="31742" y="109141"/>
                </a:lnTo>
                <a:lnTo>
                  <a:pt x="32003" y="114284"/>
                </a:lnTo>
                <a:lnTo>
                  <a:pt x="33432" y="127450"/>
                </a:lnTo>
                <a:lnTo>
                  <a:pt x="35432" y="144185"/>
                </a:lnTo>
                <a:lnTo>
                  <a:pt x="38004" y="164635"/>
                </a:lnTo>
                <a:lnTo>
                  <a:pt x="41147" y="188945"/>
                </a:lnTo>
                <a:lnTo>
                  <a:pt x="42290" y="157491"/>
                </a:lnTo>
                <a:lnTo>
                  <a:pt x="43433" y="122468"/>
                </a:lnTo>
                <a:lnTo>
                  <a:pt x="44576" y="83730"/>
                </a:lnTo>
                <a:lnTo>
                  <a:pt x="45719" y="41132"/>
                </a:lnTo>
                <a:lnTo>
                  <a:pt x="47196" y="25133"/>
                </a:lnTo>
                <a:lnTo>
                  <a:pt x="49529" y="13708"/>
                </a:lnTo>
                <a:lnTo>
                  <a:pt x="53006" y="6855"/>
                </a:lnTo>
                <a:lnTo>
                  <a:pt x="57911" y="4571"/>
                </a:lnTo>
                <a:lnTo>
                  <a:pt x="62222" y="7165"/>
                </a:lnTo>
                <a:lnTo>
                  <a:pt x="73151" y="47228"/>
                </a:lnTo>
                <a:lnTo>
                  <a:pt x="80009" y="102092"/>
                </a:lnTo>
                <a:lnTo>
                  <a:pt x="82295" y="124952"/>
                </a:lnTo>
                <a:lnTo>
                  <a:pt x="86296" y="156019"/>
                </a:lnTo>
                <a:lnTo>
                  <a:pt x="89153" y="180374"/>
                </a:lnTo>
                <a:lnTo>
                  <a:pt x="90868" y="197589"/>
                </a:lnTo>
                <a:lnTo>
                  <a:pt x="91439" y="207233"/>
                </a:lnTo>
                <a:lnTo>
                  <a:pt x="92344" y="192900"/>
                </a:lnTo>
                <a:lnTo>
                  <a:pt x="92963" y="158854"/>
                </a:lnTo>
                <a:lnTo>
                  <a:pt x="93583" y="104805"/>
                </a:lnTo>
                <a:lnTo>
                  <a:pt x="94487" y="30464"/>
                </a:lnTo>
                <a:lnTo>
                  <a:pt x="95059" y="19582"/>
                </a:lnTo>
                <a:lnTo>
                  <a:pt x="96773" y="11986"/>
                </a:lnTo>
                <a:lnTo>
                  <a:pt x="99631" y="7533"/>
                </a:lnTo>
                <a:lnTo>
                  <a:pt x="103631" y="6080"/>
                </a:lnTo>
                <a:lnTo>
                  <a:pt x="106679" y="6080"/>
                </a:lnTo>
                <a:lnTo>
                  <a:pt x="118871" y="44180"/>
                </a:lnTo>
                <a:lnTo>
                  <a:pt x="118871" y="45704"/>
                </a:lnTo>
                <a:lnTo>
                  <a:pt x="118871" y="48752"/>
                </a:lnTo>
                <a:lnTo>
                  <a:pt x="118871" y="53324"/>
                </a:lnTo>
                <a:lnTo>
                  <a:pt x="117728" y="109067"/>
                </a:lnTo>
                <a:lnTo>
                  <a:pt x="116585" y="162092"/>
                </a:lnTo>
                <a:lnTo>
                  <a:pt x="115442" y="212546"/>
                </a:lnTo>
                <a:lnTo>
                  <a:pt x="114299" y="260573"/>
                </a:lnTo>
                <a:lnTo>
                  <a:pt x="110228" y="300221"/>
                </a:lnTo>
                <a:lnTo>
                  <a:pt x="108203" y="313913"/>
                </a:lnTo>
                <a:lnTo>
                  <a:pt x="106679" y="326105"/>
                </a:lnTo>
                <a:lnTo>
                  <a:pt x="103631" y="332201"/>
                </a:lnTo>
                <a:lnTo>
                  <a:pt x="99059" y="332201"/>
                </a:lnTo>
                <a:lnTo>
                  <a:pt x="81914" y="291696"/>
                </a:lnTo>
                <a:lnTo>
                  <a:pt x="73866" y="244000"/>
                </a:lnTo>
                <a:lnTo>
                  <a:pt x="68056" y="193708"/>
                </a:lnTo>
                <a:lnTo>
                  <a:pt x="64007" y="159989"/>
                </a:lnTo>
                <a:lnTo>
                  <a:pt x="64007" y="167609"/>
                </a:lnTo>
                <a:lnTo>
                  <a:pt x="64007" y="173705"/>
                </a:lnTo>
                <a:lnTo>
                  <a:pt x="64007" y="176753"/>
                </a:lnTo>
                <a:lnTo>
                  <a:pt x="62603" y="197375"/>
                </a:lnTo>
                <a:lnTo>
                  <a:pt x="60769" y="222854"/>
                </a:lnTo>
                <a:lnTo>
                  <a:pt x="58650" y="253477"/>
                </a:lnTo>
                <a:lnTo>
                  <a:pt x="56387" y="289529"/>
                </a:lnTo>
                <a:lnTo>
                  <a:pt x="56387" y="297149"/>
                </a:lnTo>
                <a:lnTo>
                  <a:pt x="56387" y="303245"/>
                </a:lnTo>
                <a:lnTo>
                  <a:pt x="54863" y="307817"/>
                </a:lnTo>
                <a:lnTo>
                  <a:pt x="53339" y="321533"/>
                </a:lnTo>
                <a:lnTo>
                  <a:pt x="48767" y="327629"/>
                </a:lnTo>
                <a:lnTo>
                  <a:pt x="31003" y="289577"/>
                </a:lnTo>
                <a:lnTo>
                  <a:pt x="22859" y="237713"/>
                </a:lnTo>
                <a:lnTo>
                  <a:pt x="19145" y="214020"/>
                </a:lnTo>
                <a:lnTo>
                  <a:pt x="14858" y="179612"/>
                </a:lnTo>
                <a:lnTo>
                  <a:pt x="10001" y="134635"/>
                </a:lnTo>
                <a:lnTo>
                  <a:pt x="4571" y="79232"/>
                </a:lnTo>
                <a:lnTo>
                  <a:pt x="2571" y="66374"/>
                </a:lnTo>
                <a:lnTo>
                  <a:pt x="1142" y="55229"/>
                </a:lnTo>
                <a:lnTo>
                  <a:pt x="285" y="45800"/>
                </a:lnTo>
                <a:lnTo>
                  <a:pt x="0" y="38084"/>
                </a:lnTo>
                <a:lnTo>
                  <a:pt x="23" y="30369"/>
                </a:lnTo>
                <a:lnTo>
                  <a:pt x="190" y="23225"/>
                </a:lnTo>
                <a:lnTo>
                  <a:pt x="642" y="16653"/>
                </a:lnTo>
                <a:lnTo>
                  <a:pt x="1523" y="10652"/>
                </a:lnTo>
                <a:lnTo>
                  <a:pt x="4571" y="4571"/>
                </a:lnTo>
                <a:lnTo>
                  <a:pt x="6095" y="0"/>
                </a:lnTo>
                <a:lnTo>
                  <a:pt x="10667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64612" y="6129527"/>
            <a:ext cx="113030" cy="490855"/>
          </a:xfrm>
          <a:custGeom>
            <a:avLst/>
            <a:gdLst/>
            <a:ahLst/>
            <a:cxnLst/>
            <a:rect l="l" t="t" r="r" b="b"/>
            <a:pathLst>
              <a:path w="113030" h="490854">
                <a:moveTo>
                  <a:pt x="10667" y="0"/>
                </a:moveTo>
                <a:lnTo>
                  <a:pt x="25526" y="42052"/>
                </a:lnTo>
                <a:lnTo>
                  <a:pt x="28955" y="85343"/>
                </a:lnTo>
                <a:lnTo>
                  <a:pt x="30075" y="100202"/>
                </a:lnTo>
                <a:lnTo>
                  <a:pt x="31051" y="115061"/>
                </a:lnTo>
                <a:lnTo>
                  <a:pt x="31742" y="129920"/>
                </a:lnTo>
                <a:lnTo>
                  <a:pt x="32003" y="144779"/>
                </a:lnTo>
                <a:lnTo>
                  <a:pt x="32908" y="159374"/>
                </a:lnTo>
                <a:lnTo>
                  <a:pt x="33527" y="173537"/>
                </a:lnTo>
                <a:lnTo>
                  <a:pt x="34147" y="187415"/>
                </a:lnTo>
                <a:lnTo>
                  <a:pt x="35051" y="201152"/>
                </a:lnTo>
                <a:lnTo>
                  <a:pt x="37599" y="191677"/>
                </a:lnTo>
                <a:lnTo>
                  <a:pt x="40576" y="183634"/>
                </a:lnTo>
                <a:lnTo>
                  <a:pt x="43838" y="176733"/>
                </a:lnTo>
                <a:lnTo>
                  <a:pt x="47243" y="170687"/>
                </a:lnTo>
                <a:lnTo>
                  <a:pt x="51815" y="164591"/>
                </a:lnTo>
                <a:lnTo>
                  <a:pt x="56387" y="161543"/>
                </a:lnTo>
                <a:lnTo>
                  <a:pt x="62483" y="161543"/>
                </a:lnTo>
                <a:lnTo>
                  <a:pt x="88487" y="203081"/>
                </a:lnTo>
                <a:lnTo>
                  <a:pt x="94487" y="256016"/>
                </a:lnTo>
                <a:lnTo>
                  <a:pt x="95654" y="274280"/>
                </a:lnTo>
                <a:lnTo>
                  <a:pt x="96964" y="292400"/>
                </a:lnTo>
                <a:lnTo>
                  <a:pt x="98559" y="310231"/>
                </a:lnTo>
                <a:lnTo>
                  <a:pt x="100583" y="327629"/>
                </a:lnTo>
                <a:lnTo>
                  <a:pt x="101941" y="349322"/>
                </a:lnTo>
                <a:lnTo>
                  <a:pt x="103441" y="366301"/>
                </a:lnTo>
                <a:lnTo>
                  <a:pt x="104655" y="378421"/>
                </a:lnTo>
                <a:lnTo>
                  <a:pt x="105155" y="385541"/>
                </a:lnTo>
                <a:lnTo>
                  <a:pt x="106537" y="401233"/>
                </a:lnTo>
                <a:lnTo>
                  <a:pt x="108203" y="416212"/>
                </a:lnTo>
                <a:lnTo>
                  <a:pt x="109870" y="430332"/>
                </a:lnTo>
                <a:lnTo>
                  <a:pt x="111251" y="443453"/>
                </a:lnTo>
                <a:lnTo>
                  <a:pt x="112775" y="446501"/>
                </a:lnTo>
                <a:lnTo>
                  <a:pt x="112775" y="451073"/>
                </a:lnTo>
                <a:lnTo>
                  <a:pt x="112775" y="454121"/>
                </a:lnTo>
                <a:lnTo>
                  <a:pt x="112728" y="461812"/>
                </a:lnTo>
                <a:lnTo>
                  <a:pt x="112394" y="468790"/>
                </a:lnTo>
                <a:lnTo>
                  <a:pt x="111490" y="474909"/>
                </a:lnTo>
                <a:lnTo>
                  <a:pt x="109727" y="480029"/>
                </a:lnTo>
                <a:lnTo>
                  <a:pt x="108203" y="487649"/>
                </a:lnTo>
                <a:lnTo>
                  <a:pt x="105155" y="490697"/>
                </a:lnTo>
                <a:lnTo>
                  <a:pt x="102107" y="490697"/>
                </a:lnTo>
                <a:lnTo>
                  <a:pt x="86987" y="447382"/>
                </a:lnTo>
                <a:lnTo>
                  <a:pt x="85153" y="431833"/>
                </a:lnTo>
                <a:lnTo>
                  <a:pt x="83034" y="413711"/>
                </a:lnTo>
                <a:lnTo>
                  <a:pt x="80771" y="393161"/>
                </a:lnTo>
                <a:lnTo>
                  <a:pt x="79414" y="373468"/>
                </a:lnTo>
                <a:lnTo>
                  <a:pt x="77914" y="355633"/>
                </a:lnTo>
                <a:lnTo>
                  <a:pt x="76700" y="339797"/>
                </a:lnTo>
                <a:lnTo>
                  <a:pt x="76199" y="326105"/>
                </a:lnTo>
                <a:lnTo>
                  <a:pt x="76199" y="321533"/>
                </a:lnTo>
                <a:lnTo>
                  <a:pt x="74675" y="313928"/>
                </a:lnTo>
                <a:lnTo>
                  <a:pt x="74675" y="303260"/>
                </a:lnTo>
                <a:lnTo>
                  <a:pt x="74675" y="294116"/>
                </a:lnTo>
                <a:lnTo>
                  <a:pt x="74675" y="286496"/>
                </a:lnTo>
                <a:lnTo>
                  <a:pt x="73151" y="281924"/>
                </a:lnTo>
                <a:lnTo>
                  <a:pt x="72913" y="271875"/>
                </a:lnTo>
                <a:lnTo>
                  <a:pt x="72389" y="264398"/>
                </a:lnTo>
                <a:lnTo>
                  <a:pt x="71866" y="259207"/>
                </a:lnTo>
                <a:lnTo>
                  <a:pt x="71627" y="256016"/>
                </a:lnTo>
                <a:lnTo>
                  <a:pt x="71627" y="245348"/>
                </a:lnTo>
                <a:lnTo>
                  <a:pt x="68579" y="240776"/>
                </a:lnTo>
                <a:lnTo>
                  <a:pt x="67055" y="240776"/>
                </a:lnTo>
                <a:lnTo>
                  <a:pt x="61864" y="241872"/>
                </a:lnTo>
                <a:lnTo>
                  <a:pt x="48887" y="278305"/>
                </a:lnTo>
                <a:lnTo>
                  <a:pt x="42671" y="324581"/>
                </a:lnTo>
                <a:lnTo>
                  <a:pt x="45529" y="372873"/>
                </a:lnTo>
                <a:lnTo>
                  <a:pt x="47243" y="410306"/>
                </a:lnTo>
                <a:lnTo>
                  <a:pt x="47815" y="436881"/>
                </a:lnTo>
                <a:lnTo>
                  <a:pt x="47243" y="452597"/>
                </a:lnTo>
                <a:lnTo>
                  <a:pt x="45791" y="462813"/>
                </a:lnTo>
                <a:lnTo>
                  <a:pt x="43624" y="470314"/>
                </a:lnTo>
                <a:lnTo>
                  <a:pt x="40600" y="474671"/>
                </a:lnTo>
                <a:lnTo>
                  <a:pt x="36575" y="475457"/>
                </a:lnTo>
                <a:lnTo>
                  <a:pt x="33527" y="475457"/>
                </a:lnTo>
                <a:lnTo>
                  <a:pt x="22859" y="437357"/>
                </a:lnTo>
                <a:lnTo>
                  <a:pt x="21335" y="434309"/>
                </a:lnTo>
                <a:lnTo>
                  <a:pt x="21335" y="428213"/>
                </a:lnTo>
                <a:lnTo>
                  <a:pt x="22859" y="422117"/>
                </a:lnTo>
                <a:lnTo>
                  <a:pt x="22574" y="414664"/>
                </a:lnTo>
                <a:lnTo>
                  <a:pt x="21716" y="399067"/>
                </a:lnTo>
                <a:lnTo>
                  <a:pt x="20288" y="375183"/>
                </a:lnTo>
                <a:lnTo>
                  <a:pt x="18287" y="342869"/>
                </a:lnTo>
                <a:lnTo>
                  <a:pt x="16621" y="308302"/>
                </a:lnTo>
                <a:lnTo>
                  <a:pt x="14096" y="264017"/>
                </a:lnTo>
                <a:lnTo>
                  <a:pt x="11001" y="210017"/>
                </a:lnTo>
                <a:lnTo>
                  <a:pt x="7619" y="146303"/>
                </a:lnTo>
                <a:lnTo>
                  <a:pt x="7619" y="143255"/>
                </a:lnTo>
                <a:lnTo>
                  <a:pt x="7619" y="140207"/>
                </a:lnTo>
                <a:lnTo>
                  <a:pt x="7619" y="137159"/>
                </a:lnTo>
                <a:lnTo>
                  <a:pt x="6738" y="121443"/>
                </a:lnTo>
                <a:lnTo>
                  <a:pt x="6286" y="108584"/>
                </a:lnTo>
                <a:lnTo>
                  <a:pt x="6119" y="98583"/>
                </a:lnTo>
                <a:lnTo>
                  <a:pt x="6095" y="91439"/>
                </a:lnTo>
                <a:lnTo>
                  <a:pt x="5191" y="86296"/>
                </a:lnTo>
                <a:lnTo>
                  <a:pt x="4571" y="80009"/>
                </a:lnTo>
                <a:lnTo>
                  <a:pt x="3952" y="72580"/>
                </a:lnTo>
                <a:lnTo>
                  <a:pt x="3047" y="64007"/>
                </a:lnTo>
                <a:lnTo>
                  <a:pt x="2143" y="55459"/>
                </a:lnTo>
                <a:lnTo>
                  <a:pt x="1523" y="48196"/>
                </a:lnTo>
                <a:lnTo>
                  <a:pt x="904" y="42362"/>
                </a:lnTo>
                <a:lnTo>
                  <a:pt x="0" y="38099"/>
                </a:lnTo>
                <a:lnTo>
                  <a:pt x="47" y="29527"/>
                </a:lnTo>
                <a:lnTo>
                  <a:pt x="380" y="22097"/>
                </a:lnTo>
                <a:lnTo>
                  <a:pt x="1285" y="15811"/>
                </a:lnTo>
                <a:lnTo>
                  <a:pt x="3047" y="10667"/>
                </a:lnTo>
                <a:lnTo>
                  <a:pt x="4571" y="3047"/>
                </a:lnTo>
                <a:lnTo>
                  <a:pt x="7619" y="0"/>
                </a:lnTo>
                <a:lnTo>
                  <a:pt x="10667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0913" y="636984"/>
            <a:ext cx="7298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5" dirty="0"/>
              <a:t>Taylor </a:t>
            </a:r>
            <a:r>
              <a:rPr sz="3600" spc="-5" dirty="0"/>
              <a:t>Special </a:t>
            </a:r>
            <a:r>
              <a:rPr sz="3600" dirty="0"/>
              <a:t>Care </a:t>
            </a:r>
            <a:r>
              <a:rPr sz="3600" spc="-5" dirty="0"/>
              <a:t>Services,</a:t>
            </a:r>
            <a:r>
              <a:rPr sz="3600" spc="-40" dirty="0"/>
              <a:t> </a:t>
            </a:r>
            <a:r>
              <a:rPr sz="3600" spc="-5" dirty="0"/>
              <a:t>Inc.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682365" y="4603620"/>
            <a:ext cx="7352030" cy="1927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0" marR="410209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After September </a:t>
            </a:r>
            <a:r>
              <a:rPr sz="2400" b="1" spc="-30" dirty="0">
                <a:latin typeface="Arial"/>
                <a:cs typeface="Arial"/>
              </a:rPr>
              <a:t>11th, </a:t>
            </a:r>
            <a:r>
              <a:rPr sz="2400" b="1" spc="-5" dirty="0">
                <a:latin typeface="Arial"/>
                <a:cs typeface="Arial"/>
              </a:rPr>
              <a:t>TSCS </a:t>
            </a:r>
            <a:r>
              <a:rPr sz="2400" b="1" spc="-35" dirty="0">
                <a:latin typeface="Arial"/>
                <a:cs typeface="Arial"/>
              </a:rPr>
              <a:t>Safety, </a:t>
            </a:r>
            <a:r>
              <a:rPr sz="2400" b="1" spc="-5" dirty="0">
                <a:latin typeface="Arial"/>
                <a:cs typeface="Arial"/>
              </a:rPr>
              <a:t>Health, </a:t>
            </a:r>
            <a:r>
              <a:rPr sz="2400" b="1" dirty="0">
                <a:latin typeface="Arial"/>
                <a:cs typeface="Arial"/>
              </a:rPr>
              <a:t>&amp;  </a:t>
            </a:r>
            <a:r>
              <a:rPr sz="2400" b="1" spc="-5" dirty="0">
                <a:latin typeface="Arial"/>
                <a:cs typeface="Arial"/>
              </a:rPr>
              <a:t>Accessibility </a:t>
            </a:r>
            <a:r>
              <a:rPr sz="2400" b="1" spc="-50" dirty="0">
                <a:latin typeface="Arial"/>
                <a:cs typeface="Arial"/>
              </a:rPr>
              <a:t>Team </a:t>
            </a:r>
            <a:r>
              <a:rPr sz="2400" b="1" spc="-5" dirty="0">
                <a:latin typeface="Arial"/>
                <a:cs typeface="Arial"/>
              </a:rPr>
              <a:t>took necessary</a:t>
            </a:r>
            <a:r>
              <a:rPr sz="2400" b="1" spc="7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actions</a:t>
            </a:r>
            <a:endParaRPr sz="24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575"/>
              </a:spcBef>
            </a:pPr>
            <a:r>
              <a:rPr sz="2400" b="1" dirty="0">
                <a:latin typeface="Arial"/>
                <a:cs typeface="Arial"/>
              </a:rPr>
              <a:t>to </a:t>
            </a:r>
            <a:r>
              <a:rPr sz="2400" b="1" spc="-5" dirty="0">
                <a:latin typeface="Arial"/>
                <a:cs typeface="Arial"/>
              </a:rPr>
              <a:t>help staff, volunteers, and clients </a:t>
            </a:r>
            <a:r>
              <a:rPr sz="2400" b="1" dirty="0">
                <a:latin typeface="Arial"/>
                <a:cs typeface="Arial"/>
              </a:rPr>
              <a:t>to </a:t>
            </a:r>
            <a:r>
              <a:rPr sz="2400" b="1" spc="-5" dirty="0">
                <a:latin typeface="Arial"/>
                <a:cs typeface="Arial"/>
              </a:rPr>
              <a:t>be </a:t>
            </a:r>
            <a:r>
              <a:rPr sz="2400" b="1" dirty="0">
                <a:latin typeface="Arial"/>
                <a:cs typeface="Arial"/>
              </a:rPr>
              <a:t>aware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of  important safety and health concerns facing the  </a:t>
            </a:r>
            <a:r>
              <a:rPr sz="2400" b="1" spc="-25" dirty="0">
                <a:latin typeface="Arial"/>
                <a:cs typeface="Arial"/>
              </a:rPr>
              <a:t>community.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1474" y="3223504"/>
            <a:ext cx="291465" cy="1009015"/>
          </a:xfrm>
          <a:custGeom>
            <a:avLst/>
            <a:gdLst/>
            <a:ahLst/>
            <a:cxnLst/>
            <a:rect l="l" t="t" r="r" b="b"/>
            <a:pathLst>
              <a:path w="291464" h="1009014">
                <a:moveTo>
                  <a:pt x="291068" y="1008811"/>
                </a:moveTo>
                <a:lnTo>
                  <a:pt x="265160" y="777179"/>
                </a:lnTo>
                <a:lnTo>
                  <a:pt x="259064" y="736031"/>
                </a:lnTo>
                <a:lnTo>
                  <a:pt x="225536" y="545546"/>
                </a:lnTo>
                <a:lnTo>
                  <a:pt x="195056" y="412973"/>
                </a:lnTo>
                <a:lnTo>
                  <a:pt x="167624" y="316961"/>
                </a:lnTo>
                <a:lnTo>
                  <a:pt x="143240" y="257540"/>
                </a:lnTo>
                <a:lnTo>
                  <a:pt x="123428" y="204200"/>
                </a:lnTo>
                <a:lnTo>
                  <a:pt x="95996" y="150876"/>
                </a:lnTo>
                <a:lnTo>
                  <a:pt x="65532" y="92964"/>
                </a:lnTo>
                <a:lnTo>
                  <a:pt x="27432" y="28956"/>
                </a:lnTo>
                <a:lnTo>
                  <a:pt x="12192" y="0"/>
                </a:lnTo>
                <a:lnTo>
                  <a:pt x="1524" y="0"/>
                </a:lnTo>
                <a:lnTo>
                  <a:pt x="0" y="7620"/>
                </a:lnTo>
                <a:lnTo>
                  <a:pt x="12192" y="32004"/>
                </a:lnTo>
                <a:lnTo>
                  <a:pt x="27432" y="59436"/>
                </a:lnTo>
                <a:lnTo>
                  <a:pt x="65532" y="121920"/>
                </a:lnTo>
                <a:lnTo>
                  <a:pt x="137144" y="274304"/>
                </a:lnTo>
                <a:lnTo>
                  <a:pt x="152384" y="313913"/>
                </a:lnTo>
                <a:lnTo>
                  <a:pt x="170672" y="374873"/>
                </a:lnTo>
                <a:lnTo>
                  <a:pt x="184388" y="428213"/>
                </a:lnTo>
                <a:lnTo>
                  <a:pt x="211820" y="547070"/>
                </a:lnTo>
                <a:lnTo>
                  <a:pt x="246872" y="754319"/>
                </a:lnTo>
                <a:lnTo>
                  <a:pt x="249920" y="787847"/>
                </a:lnTo>
                <a:lnTo>
                  <a:pt x="260588" y="868619"/>
                </a:lnTo>
                <a:lnTo>
                  <a:pt x="275828" y="1008811"/>
                </a:lnTo>
                <a:lnTo>
                  <a:pt x="291068" y="1008811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95937" y="1855073"/>
            <a:ext cx="253365" cy="1396365"/>
          </a:xfrm>
          <a:custGeom>
            <a:avLst/>
            <a:gdLst/>
            <a:ahLst/>
            <a:cxnLst/>
            <a:rect l="l" t="t" r="r" b="b"/>
            <a:pathLst>
              <a:path w="253364" h="1396364">
                <a:moveTo>
                  <a:pt x="252968" y="1334902"/>
                </a:moveTo>
                <a:lnTo>
                  <a:pt x="248396" y="1083472"/>
                </a:lnTo>
                <a:lnTo>
                  <a:pt x="243824" y="990508"/>
                </a:lnTo>
                <a:lnTo>
                  <a:pt x="233156" y="897559"/>
                </a:lnTo>
                <a:lnTo>
                  <a:pt x="233156" y="868603"/>
                </a:lnTo>
                <a:lnTo>
                  <a:pt x="219440" y="775655"/>
                </a:lnTo>
                <a:lnTo>
                  <a:pt x="216392" y="726887"/>
                </a:lnTo>
                <a:lnTo>
                  <a:pt x="210296" y="643067"/>
                </a:lnTo>
                <a:lnTo>
                  <a:pt x="198104" y="553166"/>
                </a:lnTo>
                <a:lnTo>
                  <a:pt x="187436" y="460202"/>
                </a:lnTo>
                <a:lnTo>
                  <a:pt x="172196" y="374873"/>
                </a:lnTo>
                <a:lnTo>
                  <a:pt x="152400" y="288005"/>
                </a:lnTo>
                <a:lnTo>
                  <a:pt x="124968" y="190484"/>
                </a:lnTo>
                <a:lnTo>
                  <a:pt x="59436" y="0"/>
                </a:lnTo>
                <a:lnTo>
                  <a:pt x="0" y="36560"/>
                </a:lnTo>
                <a:lnTo>
                  <a:pt x="16764" y="94472"/>
                </a:lnTo>
                <a:lnTo>
                  <a:pt x="47244" y="182864"/>
                </a:lnTo>
                <a:lnTo>
                  <a:pt x="82296" y="315437"/>
                </a:lnTo>
                <a:lnTo>
                  <a:pt x="108204" y="423626"/>
                </a:lnTo>
                <a:lnTo>
                  <a:pt x="135636" y="601919"/>
                </a:lnTo>
                <a:lnTo>
                  <a:pt x="155448" y="821359"/>
                </a:lnTo>
                <a:lnTo>
                  <a:pt x="163068" y="943279"/>
                </a:lnTo>
                <a:lnTo>
                  <a:pt x="166116" y="1025560"/>
                </a:lnTo>
                <a:lnTo>
                  <a:pt x="167640" y="1156624"/>
                </a:lnTo>
                <a:lnTo>
                  <a:pt x="167640" y="1303454"/>
                </a:lnTo>
                <a:lnTo>
                  <a:pt x="179816" y="1395862"/>
                </a:lnTo>
                <a:lnTo>
                  <a:pt x="213344" y="1393068"/>
                </a:lnTo>
                <a:lnTo>
                  <a:pt x="213344" y="1347094"/>
                </a:lnTo>
                <a:lnTo>
                  <a:pt x="252968" y="1334902"/>
                </a:lnTo>
                <a:close/>
              </a:path>
              <a:path w="253364" h="1396364">
                <a:moveTo>
                  <a:pt x="167640" y="1303454"/>
                </a:moveTo>
                <a:lnTo>
                  <a:pt x="167640" y="1156624"/>
                </a:lnTo>
                <a:lnTo>
                  <a:pt x="161544" y="1257193"/>
                </a:lnTo>
                <a:lnTo>
                  <a:pt x="167640" y="1303454"/>
                </a:lnTo>
                <a:close/>
              </a:path>
              <a:path w="253364" h="1396364">
                <a:moveTo>
                  <a:pt x="216392" y="1392814"/>
                </a:moveTo>
                <a:lnTo>
                  <a:pt x="213344" y="1347094"/>
                </a:lnTo>
                <a:lnTo>
                  <a:pt x="213344" y="1393068"/>
                </a:lnTo>
                <a:lnTo>
                  <a:pt x="216392" y="13928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95937" y="1855073"/>
            <a:ext cx="253365" cy="1396365"/>
          </a:xfrm>
          <a:custGeom>
            <a:avLst/>
            <a:gdLst/>
            <a:ahLst/>
            <a:cxnLst/>
            <a:rect l="l" t="t" r="r" b="b"/>
            <a:pathLst>
              <a:path w="253364" h="1396364">
                <a:moveTo>
                  <a:pt x="16763" y="94472"/>
                </a:moveTo>
                <a:lnTo>
                  <a:pt x="0" y="36560"/>
                </a:lnTo>
                <a:lnTo>
                  <a:pt x="59435" y="0"/>
                </a:lnTo>
                <a:lnTo>
                  <a:pt x="124967" y="190484"/>
                </a:lnTo>
                <a:lnTo>
                  <a:pt x="152399" y="288005"/>
                </a:lnTo>
                <a:lnTo>
                  <a:pt x="172196" y="374873"/>
                </a:lnTo>
                <a:lnTo>
                  <a:pt x="187436" y="460202"/>
                </a:lnTo>
                <a:lnTo>
                  <a:pt x="198104" y="553166"/>
                </a:lnTo>
                <a:lnTo>
                  <a:pt x="210296" y="643067"/>
                </a:lnTo>
                <a:lnTo>
                  <a:pt x="216392" y="726887"/>
                </a:lnTo>
                <a:lnTo>
                  <a:pt x="219440" y="775655"/>
                </a:lnTo>
                <a:lnTo>
                  <a:pt x="233156" y="868603"/>
                </a:lnTo>
                <a:lnTo>
                  <a:pt x="233156" y="897559"/>
                </a:lnTo>
                <a:lnTo>
                  <a:pt x="243824" y="990508"/>
                </a:lnTo>
                <a:lnTo>
                  <a:pt x="248396" y="1083472"/>
                </a:lnTo>
                <a:lnTo>
                  <a:pt x="249920" y="1165768"/>
                </a:lnTo>
                <a:lnTo>
                  <a:pt x="252968" y="1334902"/>
                </a:lnTo>
                <a:lnTo>
                  <a:pt x="213344" y="1347094"/>
                </a:lnTo>
                <a:lnTo>
                  <a:pt x="216392" y="1392814"/>
                </a:lnTo>
                <a:lnTo>
                  <a:pt x="179816" y="1395862"/>
                </a:lnTo>
                <a:lnTo>
                  <a:pt x="161543" y="1257193"/>
                </a:lnTo>
                <a:lnTo>
                  <a:pt x="167639" y="1156624"/>
                </a:lnTo>
                <a:lnTo>
                  <a:pt x="166115" y="1025560"/>
                </a:lnTo>
                <a:lnTo>
                  <a:pt x="163067" y="943279"/>
                </a:lnTo>
                <a:lnTo>
                  <a:pt x="155447" y="821359"/>
                </a:lnTo>
                <a:lnTo>
                  <a:pt x="147827" y="740603"/>
                </a:lnTo>
                <a:lnTo>
                  <a:pt x="135635" y="601919"/>
                </a:lnTo>
                <a:lnTo>
                  <a:pt x="123443" y="522686"/>
                </a:lnTo>
                <a:lnTo>
                  <a:pt x="108203" y="423626"/>
                </a:lnTo>
                <a:lnTo>
                  <a:pt x="82295" y="315437"/>
                </a:lnTo>
                <a:lnTo>
                  <a:pt x="47243" y="182864"/>
                </a:lnTo>
                <a:lnTo>
                  <a:pt x="16763" y="94472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55744" y="1935830"/>
            <a:ext cx="239395" cy="1155700"/>
          </a:xfrm>
          <a:custGeom>
            <a:avLst/>
            <a:gdLst/>
            <a:ahLst/>
            <a:cxnLst/>
            <a:rect l="l" t="t" r="r" b="b"/>
            <a:pathLst>
              <a:path w="239395" h="1155700">
                <a:moveTo>
                  <a:pt x="79248" y="35052"/>
                </a:moveTo>
                <a:lnTo>
                  <a:pt x="39624" y="91440"/>
                </a:lnTo>
                <a:lnTo>
                  <a:pt x="22860" y="152400"/>
                </a:lnTo>
                <a:lnTo>
                  <a:pt x="9144" y="237728"/>
                </a:lnTo>
                <a:lnTo>
                  <a:pt x="3048" y="292592"/>
                </a:lnTo>
                <a:lnTo>
                  <a:pt x="0" y="347441"/>
                </a:lnTo>
                <a:lnTo>
                  <a:pt x="1524" y="405353"/>
                </a:lnTo>
                <a:lnTo>
                  <a:pt x="12192" y="493745"/>
                </a:lnTo>
                <a:lnTo>
                  <a:pt x="16764" y="538311"/>
                </a:lnTo>
                <a:lnTo>
                  <a:pt x="16764" y="304769"/>
                </a:lnTo>
                <a:lnTo>
                  <a:pt x="30480" y="192008"/>
                </a:lnTo>
                <a:lnTo>
                  <a:pt x="35052" y="170672"/>
                </a:lnTo>
                <a:lnTo>
                  <a:pt x="51816" y="108204"/>
                </a:lnTo>
                <a:lnTo>
                  <a:pt x="79248" y="35052"/>
                </a:lnTo>
                <a:close/>
              </a:path>
              <a:path w="239395" h="1155700">
                <a:moveTo>
                  <a:pt x="239252" y="1155100"/>
                </a:moveTo>
                <a:lnTo>
                  <a:pt x="233156" y="1106332"/>
                </a:lnTo>
                <a:lnTo>
                  <a:pt x="214868" y="1075867"/>
                </a:lnTo>
                <a:lnTo>
                  <a:pt x="141716" y="911275"/>
                </a:lnTo>
                <a:lnTo>
                  <a:pt x="112760" y="839663"/>
                </a:lnTo>
                <a:lnTo>
                  <a:pt x="73152" y="722330"/>
                </a:lnTo>
                <a:lnTo>
                  <a:pt x="51816" y="650702"/>
                </a:lnTo>
                <a:lnTo>
                  <a:pt x="33528" y="554690"/>
                </a:lnTo>
                <a:lnTo>
                  <a:pt x="32004" y="536402"/>
                </a:lnTo>
                <a:lnTo>
                  <a:pt x="24384" y="466313"/>
                </a:lnTo>
                <a:lnTo>
                  <a:pt x="16764" y="402305"/>
                </a:lnTo>
                <a:lnTo>
                  <a:pt x="16764" y="538311"/>
                </a:lnTo>
                <a:lnTo>
                  <a:pt x="18288" y="553166"/>
                </a:lnTo>
                <a:lnTo>
                  <a:pt x="36576" y="646130"/>
                </a:lnTo>
                <a:lnTo>
                  <a:pt x="59436" y="731459"/>
                </a:lnTo>
                <a:lnTo>
                  <a:pt x="70104" y="757367"/>
                </a:lnTo>
                <a:lnTo>
                  <a:pt x="97520" y="836615"/>
                </a:lnTo>
                <a:lnTo>
                  <a:pt x="134096" y="928039"/>
                </a:lnTo>
                <a:lnTo>
                  <a:pt x="152384" y="972235"/>
                </a:lnTo>
                <a:lnTo>
                  <a:pt x="182864" y="1039291"/>
                </a:lnTo>
                <a:lnTo>
                  <a:pt x="210296" y="1103284"/>
                </a:lnTo>
                <a:lnTo>
                  <a:pt x="239252" y="115510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55744" y="1935830"/>
            <a:ext cx="239395" cy="1155700"/>
          </a:xfrm>
          <a:custGeom>
            <a:avLst/>
            <a:gdLst/>
            <a:ahLst/>
            <a:cxnLst/>
            <a:rect l="l" t="t" r="r" b="b"/>
            <a:pathLst>
              <a:path w="239395" h="1155700">
                <a:moveTo>
                  <a:pt x="76199" y="0"/>
                </a:moveTo>
                <a:lnTo>
                  <a:pt x="79247" y="35051"/>
                </a:lnTo>
                <a:lnTo>
                  <a:pt x="51815" y="108203"/>
                </a:lnTo>
                <a:lnTo>
                  <a:pt x="35051" y="170672"/>
                </a:lnTo>
                <a:lnTo>
                  <a:pt x="30479" y="192008"/>
                </a:lnTo>
                <a:lnTo>
                  <a:pt x="22859" y="254492"/>
                </a:lnTo>
                <a:lnTo>
                  <a:pt x="16763" y="304769"/>
                </a:lnTo>
                <a:lnTo>
                  <a:pt x="16763" y="402305"/>
                </a:lnTo>
                <a:lnTo>
                  <a:pt x="24383" y="466313"/>
                </a:lnTo>
                <a:lnTo>
                  <a:pt x="32003" y="536402"/>
                </a:lnTo>
                <a:lnTo>
                  <a:pt x="51815" y="650702"/>
                </a:lnTo>
                <a:lnTo>
                  <a:pt x="73151" y="722330"/>
                </a:lnTo>
                <a:lnTo>
                  <a:pt x="112760" y="839663"/>
                </a:lnTo>
                <a:lnTo>
                  <a:pt x="141716" y="911275"/>
                </a:lnTo>
                <a:lnTo>
                  <a:pt x="155432" y="941755"/>
                </a:lnTo>
                <a:lnTo>
                  <a:pt x="214868" y="1075867"/>
                </a:lnTo>
                <a:lnTo>
                  <a:pt x="233156" y="1106332"/>
                </a:lnTo>
                <a:lnTo>
                  <a:pt x="239252" y="1155100"/>
                </a:lnTo>
                <a:lnTo>
                  <a:pt x="210296" y="1103284"/>
                </a:lnTo>
                <a:lnTo>
                  <a:pt x="182864" y="1039291"/>
                </a:lnTo>
                <a:lnTo>
                  <a:pt x="152384" y="972235"/>
                </a:lnTo>
                <a:lnTo>
                  <a:pt x="134096" y="928039"/>
                </a:lnTo>
                <a:lnTo>
                  <a:pt x="97520" y="836615"/>
                </a:lnTo>
                <a:lnTo>
                  <a:pt x="70103" y="757367"/>
                </a:lnTo>
                <a:lnTo>
                  <a:pt x="59435" y="731459"/>
                </a:lnTo>
                <a:lnTo>
                  <a:pt x="36575" y="646130"/>
                </a:lnTo>
                <a:lnTo>
                  <a:pt x="18287" y="553166"/>
                </a:lnTo>
                <a:lnTo>
                  <a:pt x="12191" y="493745"/>
                </a:lnTo>
                <a:lnTo>
                  <a:pt x="1523" y="405353"/>
                </a:lnTo>
                <a:lnTo>
                  <a:pt x="0" y="347441"/>
                </a:lnTo>
                <a:lnTo>
                  <a:pt x="3047" y="292592"/>
                </a:lnTo>
                <a:lnTo>
                  <a:pt x="9143" y="237728"/>
                </a:lnTo>
                <a:lnTo>
                  <a:pt x="16763" y="185912"/>
                </a:lnTo>
                <a:lnTo>
                  <a:pt x="39623" y="91439"/>
                </a:lnTo>
                <a:lnTo>
                  <a:pt x="7619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25848" y="1882490"/>
            <a:ext cx="387350" cy="2342515"/>
          </a:xfrm>
          <a:custGeom>
            <a:avLst/>
            <a:gdLst/>
            <a:ahLst/>
            <a:cxnLst/>
            <a:rect l="l" t="t" r="r" b="b"/>
            <a:pathLst>
              <a:path w="387350" h="2342515">
                <a:moveTo>
                  <a:pt x="386832" y="2340687"/>
                </a:moveTo>
                <a:lnTo>
                  <a:pt x="51800" y="6096"/>
                </a:lnTo>
                <a:lnTo>
                  <a:pt x="30464" y="7620"/>
                </a:lnTo>
                <a:lnTo>
                  <a:pt x="0" y="0"/>
                </a:lnTo>
                <a:lnTo>
                  <a:pt x="333725" y="2342205"/>
                </a:lnTo>
                <a:lnTo>
                  <a:pt x="386832" y="2340687"/>
                </a:lnTo>
                <a:close/>
              </a:path>
              <a:path w="387350" h="2342515">
                <a:moveTo>
                  <a:pt x="387050" y="2342205"/>
                </a:moveTo>
                <a:lnTo>
                  <a:pt x="387050" y="2340681"/>
                </a:lnTo>
                <a:lnTo>
                  <a:pt x="386832" y="2340687"/>
                </a:lnTo>
                <a:lnTo>
                  <a:pt x="387050" y="234220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25848" y="1882490"/>
            <a:ext cx="387350" cy="2342515"/>
          </a:xfrm>
          <a:custGeom>
            <a:avLst/>
            <a:gdLst/>
            <a:ahLst/>
            <a:cxnLst/>
            <a:rect l="l" t="t" r="r" b="b"/>
            <a:pathLst>
              <a:path w="387350" h="2342515">
                <a:moveTo>
                  <a:pt x="387050" y="2340681"/>
                </a:moveTo>
                <a:lnTo>
                  <a:pt x="333725" y="2342205"/>
                </a:lnTo>
                <a:lnTo>
                  <a:pt x="0" y="0"/>
                </a:lnTo>
                <a:lnTo>
                  <a:pt x="30464" y="7619"/>
                </a:lnTo>
                <a:lnTo>
                  <a:pt x="51800" y="6095"/>
                </a:lnTo>
                <a:lnTo>
                  <a:pt x="387050" y="234220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21063" y="1454289"/>
            <a:ext cx="2485868" cy="1822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19752" y="1882490"/>
            <a:ext cx="408305" cy="2353310"/>
          </a:xfrm>
          <a:custGeom>
            <a:avLst/>
            <a:gdLst/>
            <a:ahLst/>
            <a:cxnLst/>
            <a:rect l="l" t="t" r="r" b="b"/>
            <a:pathLst>
              <a:path w="408304" h="2353310">
                <a:moveTo>
                  <a:pt x="407733" y="2352872"/>
                </a:moveTo>
                <a:lnTo>
                  <a:pt x="403814" y="2334585"/>
                </a:lnTo>
                <a:lnTo>
                  <a:pt x="341345" y="2334585"/>
                </a:lnTo>
                <a:lnTo>
                  <a:pt x="15240" y="18288"/>
                </a:lnTo>
                <a:lnTo>
                  <a:pt x="13716" y="4572"/>
                </a:lnTo>
                <a:lnTo>
                  <a:pt x="0" y="0"/>
                </a:lnTo>
                <a:lnTo>
                  <a:pt x="6096" y="39624"/>
                </a:lnTo>
                <a:lnTo>
                  <a:pt x="330271" y="2352872"/>
                </a:lnTo>
                <a:lnTo>
                  <a:pt x="407733" y="23528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70029" y="1888586"/>
            <a:ext cx="355600" cy="2331720"/>
          </a:xfrm>
          <a:custGeom>
            <a:avLst/>
            <a:gdLst/>
            <a:ahLst/>
            <a:cxnLst/>
            <a:rect l="l" t="t" r="r" b="b"/>
            <a:pathLst>
              <a:path w="355600" h="2331720">
                <a:moveTo>
                  <a:pt x="355061" y="2328489"/>
                </a:moveTo>
                <a:lnTo>
                  <a:pt x="193548" y="1213012"/>
                </a:lnTo>
                <a:lnTo>
                  <a:pt x="188976" y="1185580"/>
                </a:lnTo>
                <a:lnTo>
                  <a:pt x="94488" y="569930"/>
                </a:lnTo>
                <a:lnTo>
                  <a:pt x="16764" y="12192"/>
                </a:lnTo>
                <a:lnTo>
                  <a:pt x="13716" y="0"/>
                </a:lnTo>
                <a:lnTo>
                  <a:pt x="0" y="4572"/>
                </a:lnTo>
                <a:lnTo>
                  <a:pt x="3048" y="22860"/>
                </a:lnTo>
                <a:lnTo>
                  <a:pt x="336773" y="2320869"/>
                </a:lnTo>
                <a:lnTo>
                  <a:pt x="339821" y="2331537"/>
                </a:lnTo>
                <a:lnTo>
                  <a:pt x="355061" y="23284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83412" y="1908398"/>
            <a:ext cx="563880" cy="186055"/>
          </a:xfrm>
          <a:custGeom>
            <a:avLst/>
            <a:gdLst/>
            <a:ahLst/>
            <a:cxnLst/>
            <a:rect l="l" t="t" r="r" b="b"/>
            <a:pathLst>
              <a:path w="563879" h="186055">
                <a:moveTo>
                  <a:pt x="563834" y="184404"/>
                </a:moveTo>
                <a:lnTo>
                  <a:pt x="563834" y="182880"/>
                </a:lnTo>
                <a:lnTo>
                  <a:pt x="554690" y="147828"/>
                </a:lnTo>
                <a:lnTo>
                  <a:pt x="525734" y="82296"/>
                </a:lnTo>
                <a:lnTo>
                  <a:pt x="486110" y="48768"/>
                </a:lnTo>
                <a:lnTo>
                  <a:pt x="384017" y="19812"/>
                </a:lnTo>
                <a:lnTo>
                  <a:pt x="344393" y="16764"/>
                </a:lnTo>
                <a:lnTo>
                  <a:pt x="252953" y="18288"/>
                </a:lnTo>
                <a:lnTo>
                  <a:pt x="214868" y="10668"/>
                </a:lnTo>
                <a:lnTo>
                  <a:pt x="214868" y="12192"/>
                </a:lnTo>
                <a:lnTo>
                  <a:pt x="163052" y="1524"/>
                </a:lnTo>
                <a:lnTo>
                  <a:pt x="109712" y="0"/>
                </a:lnTo>
                <a:lnTo>
                  <a:pt x="70104" y="9144"/>
                </a:lnTo>
                <a:lnTo>
                  <a:pt x="48768" y="18288"/>
                </a:lnTo>
                <a:lnTo>
                  <a:pt x="0" y="18288"/>
                </a:lnTo>
                <a:lnTo>
                  <a:pt x="6096" y="33528"/>
                </a:lnTo>
                <a:lnTo>
                  <a:pt x="6096" y="38100"/>
                </a:lnTo>
                <a:lnTo>
                  <a:pt x="19812" y="89916"/>
                </a:lnTo>
                <a:lnTo>
                  <a:pt x="28956" y="120396"/>
                </a:lnTo>
                <a:lnTo>
                  <a:pt x="74676" y="111252"/>
                </a:lnTo>
                <a:lnTo>
                  <a:pt x="126476" y="96012"/>
                </a:lnTo>
                <a:lnTo>
                  <a:pt x="181340" y="102108"/>
                </a:lnTo>
                <a:lnTo>
                  <a:pt x="243824" y="117348"/>
                </a:lnTo>
                <a:lnTo>
                  <a:pt x="297149" y="120396"/>
                </a:lnTo>
                <a:lnTo>
                  <a:pt x="321533" y="117348"/>
                </a:lnTo>
                <a:lnTo>
                  <a:pt x="371825" y="114300"/>
                </a:lnTo>
                <a:lnTo>
                  <a:pt x="426689" y="124968"/>
                </a:lnTo>
                <a:lnTo>
                  <a:pt x="469346" y="140208"/>
                </a:lnTo>
                <a:lnTo>
                  <a:pt x="484586" y="144780"/>
                </a:lnTo>
                <a:lnTo>
                  <a:pt x="537926" y="169164"/>
                </a:lnTo>
                <a:lnTo>
                  <a:pt x="557738" y="185912"/>
                </a:lnTo>
                <a:lnTo>
                  <a:pt x="560786" y="185912"/>
                </a:lnTo>
                <a:lnTo>
                  <a:pt x="563834" y="1844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83412" y="1908398"/>
            <a:ext cx="563880" cy="186055"/>
          </a:xfrm>
          <a:custGeom>
            <a:avLst/>
            <a:gdLst/>
            <a:ahLst/>
            <a:cxnLst/>
            <a:rect l="l" t="t" r="r" b="b"/>
            <a:pathLst>
              <a:path w="563879" h="186055">
                <a:moveTo>
                  <a:pt x="214868" y="10667"/>
                </a:moveTo>
                <a:lnTo>
                  <a:pt x="252953" y="18287"/>
                </a:lnTo>
                <a:lnTo>
                  <a:pt x="344393" y="16763"/>
                </a:lnTo>
                <a:lnTo>
                  <a:pt x="384017" y="19811"/>
                </a:lnTo>
                <a:lnTo>
                  <a:pt x="463265" y="39623"/>
                </a:lnTo>
                <a:lnTo>
                  <a:pt x="510494" y="65531"/>
                </a:lnTo>
                <a:lnTo>
                  <a:pt x="554690" y="147827"/>
                </a:lnTo>
                <a:lnTo>
                  <a:pt x="563834" y="182879"/>
                </a:lnTo>
                <a:lnTo>
                  <a:pt x="563834" y="184403"/>
                </a:lnTo>
                <a:lnTo>
                  <a:pt x="560786" y="185912"/>
                </a:lnTo>
                <a:lnTo>
                  <a:pt x="557738" y="185912"/>
                </a:lnTo>
                <a:lnTo>
                  <a:pt x="537926" y="169163"/>
                </a:lnTo>
                <a:lnTo>
                  <a:pt x="484586" y="144779"/>
                </a:lnTo>
                <a:lnTo>
                  <a:pt x="469346" y="140207"/>
                </a:lnTo>
                <a:lnTo>
                  <a:pt x="426689" y="124967"/>
                </a:lnTo>
                <a:lnTo>
                  <a:pt x="371825" y="114299"/>
                </a:lnTo>
                <a:lnTo>
                  <a:pt x="321533" y="117347"/>
                </a:lnTo>
                <a:lnTo>
                  <a:pt x="297149" y="120395"/>
                </a:lnTo>
                <a:lnTo>
                  <a:pt x="243824" y="117347"/>
                </a:lnTo>
                <a:lnTo>
                  <a:pt x="181340" y="102107"/>
                </a:lnTo>
                <a:lnTo>
                  <a:pt x="167624" y="100583"/>
                </a:lnTo>
                <a:lnTo>
                  <a:pt x="126476" y="96011"/>
                </a:lnTo>
                <a:lnTo>
                  <a:pt x="74675" y="111251"/>
                </a:lnTo>
                <a:lnTo>
                  <a:pt x="28955" y="120395"/>
                </a:lnTo>
                <a:lnTo>
                  <a:pt x="19811" y="89915"/>
                </a:lnTo>
                <a:lnTo>
                  <a:pt x="6095" y="38099"/>
                </a:lnTo>
                <a:lnTo>
                  <a:pt x="6095" y="33527"/>
                </a:lnTo>
                <a:lnTo>
                  <a:pt x="0" y="18287"/>
                </a:lnTo>
                <a:lnTo>
                  <a:pt x="48767" y="18287"/>
                </a:lnTo>
                <a:lnTo>
                  <a:pt x="70103" y="9143"/>
                </a:lnTo>
                <a:lnTo>
                  <a:pt x="109712" y="0"/>
                </a:lnTo>
                <a:lnTo>
                  <a:pt x="163052" y="1523"/>
                </a:lnTo>
                <a:lnTo>
                  <a:pt x="214868" y="1219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42612" y="1908398"/>
            <a:ext cx="349250" cy="2308860"/>
          </a:xfrm>
          <a:custGeom>
            <a:avLst/>
            <a:gdLst/>
            <a:ahLst/>
            <a:cxnLst/>
            <a:rect l="l" t="t" r="r" b="b"/>
            <a:pathLst>
              <a:path w="349250" h="2308860">
                <a:moveTo>
                  <a:pt x="24368" y="10668"/>
                </a:moveTo>
                <a:lnTo>
                  <a:pt x="22844" y="4572"/>
                </a:lnTo>
                <a:lnTo>
                  <a:pt x="19796" y="1524"/>
                </a:lnTo>
                <a:lnTo>
                  <a:pt x="13700" y="0"/>
                </a:lnTo>
                <a:lnTo>
                  <a:pt x="7604" y="1524"/>
                </a:lnTo>
                <a:lnTo>
                  <a:pt x="3048" y="3048"/>
                </a:lnTo>
                <a:lnTo>
                  <a:pt x="0" y="7620"/>
                </a:lnTo>
                <a:lnTo>
                  <a:pt x="0" y="13716"/>
                </a:lnTo>
                <a:lnTo>
                  <a:pt x="7604" y="21336"/>
                </a:lnTo>
                <a:lnTo>
                  <a:pt x="19796" y="105011"/>
                </a:lnTo>
                <a:lnTo>
                  <a:pt x="19796" y="21336"/>
                </a:lnTo>
                <a:lnTo>
                  <a:pt x="22844" y="16764"/>
                </a:lnTo>
                <a:lnTo>
                  <a:pt x="24368" y="10668"/>
                </a:lnTo>
                <a:close/>
              </a:path>
              <a:path w="349250" h="2308860">
                <a:moveTo>
                  <a:pt x="348965" y="2308677"/>
                </a:moveTo>
                <a:lnTo>
                  <a:pt x="19796" y="21336"/>
                </a:lnTo>
                <a:lnTo>
                  <a:pt x="19796" y="105011"/>
                </a:lnTo>
                <a:lnTo>
                  <a:pt x="336773" y="2308677"/>
                </a:lnTo>
                <a:lnTo>
                  <a:pt x="348965" y="23086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18797" y="1909922"/>
            <a:ext cx="24765" cy="41275"/>
          </a:xfrm>
          <a:custGeom>
            <a:avLst/>
            <a:gdLst/>
            <a:ahLst/>
            <a:cxnLst/>
            <a:rect l="l" t="t" r="r" b="b"/>
            <a:pathLst>
              <a:path w="24764" h="41275">
                <a:moveTo>
                  <a:pt x="24384" y="39624"/>
                </a:moveTo>
                <a:lnTo>
                  <a:pt x="24384" y="22860"/>
                </a:lnTo>
                <a:lnTo>
                  <a:pt x="22860" y="6096"/>
                </a:lnTo>
                <a:lnTo>
                  <a:pt x="15240" y="0"/>
                </a:lnTo>
                <a:lnTo>
                  <a:pt x="7620" y="0"/>
                </a:lnTo>
                <a:lnTo>
                  <a:pt x="1524" y="3048"/>
                </a:lnTo>
                <a:lnTo>
                  <a:pt x="0" y="13716"/>
                </a:lnTo>
                <a:lnTo>
                  <a:pt x="6096" y="30480"/>
                </a:lnTo>
                <a:lnTo>
                  <a:pt x="18288" y="41148"/>
                </a:lnTo>
                <a:lnTo>
                  <a:pt x="24384" y="39624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52696" y="1932782"/>
            <a:ext cx="243840" cy="1172210"/>
          </a:xfrm>
          <a:custGeom>
            <a:avLst/>
            <a:gdLst/>
            <a:ahLst/>
            <a:cxnLst/>
            <a:rect l="l" t="t" r="r" b="b"/>
            <a:pathLst>
              <a:path w="243839" h="1172210">
                <a:moveTo>
                  <a:pt x="79248" y="15240"/>
                </a:moveTo>
                <a:lnTo>
                  <a:pt x="38100" y="97536"/>
                </a:lnTo>
                <a:lnTo>
                  <a:pt x="19812" y="169148"/>
                </a:lnTo>
                <a:lnTo>
                  <a:pt x="4572" y="262112"/>
                </a:lnTo>
                <a:lnTo>
                  <a:pt x="0" y="339821"/>
                </a:lnTo>
                <a:lnTo>
                  <a:pt x="3048" y="417545"/>
                </a:lnTo>
                <a:lnTo>
                  <a:pt x="6096" y="445584"/>
                </a:lnTo>
                <a:lnTo>
                  <a:pt x="6096" y="318485"/>
                </a:lnTo>
                <a:lnTo>
                  <a:pt x="21336" y="196580"/>
                </a:lnTo>
                <a:lnTo>
                  <a:pt x="38100" y="121920"/>
                </a:lnTo>
                <a:lnTo>
                  <a:pt x="48768" y="88392"/>
                </a:lnTo>
                <a:lnTo>
                  <a:pt x="57912" y="62484"/>
                </a:lnTo>
                <a:lnTo>
                  <a:pt x="67056" y="38100"/>
                </a:lnTo>
                <a:lnTo>
                  <a:pt x="79248" y="15240"/>
                </a:lnTo>
                <a:close/>
              </a:path>
              <a:path w="243839" h="1172210">
                <a:moveTo>
                  <a:pt x="243824" y="1171864"/>
                </a:moveTo>
                <a:lnTo>
                  <a:pt x="240776" y="1147480"/>
                </a:lnTo>
                <a:lnTo>
                  <a:pt x="225536" y="1120048"/>
                </a:lnTo>
                <a:lnTo>
                  <a:pt x="211820" y="1092616"/>
                </a:lnTo>
                <a:lnTo>
                  <a:pt x="131048" y="912799"/>
                </a:lnTo>
                <a:lnTo>
                  <a:pt x="74676" y="764987"/>
                </a:lnTo>
                <a:lnTo>
                  <a:pt x="41148" y="643082"/>
                </a:lnTo>
                <a:lnTo>
                  <a:pt x="18288" y="512033"/>
                </a:lnTo>
                <a:lnTo>
                  <a:pt x="6096" y="393161"/>
                </a:lnTo>
                <a:lnTo>
                  <a:pt x="6096" y="445584"/>
                </a:lnTo>
                <a:lnTo>
                  <a:pt x="18288" y="557738"/>
                </a:lnTo>
                <a:lnTo>
                  <a:pt x="36576" y="655274"/>
                </a:lnTo>
                <a:lnTo>
                  <a:pt x="59436" y="734507"/>
                </a:lnTo>
                <a:lnTo>
                  <a:pt x="94488" y="838139"/>
                </a:lnTo>
                <a:lnTo>
                  <a:pt x="144764" y="961567"/>
                </a:lnTo>
                <a:lnTo>
                  <a:pt x="219440" y="1123096"/>
                </a:lnTo>
                <a:lnTo>
                  <a:pt x="243824" y="11718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69460" y="1960214"/>
            <a:ext cx="220979" cy="1094740"/>
          </a:xfrm>
          <a:custGeom>
            <a:avLst/>
            <a:gdLst/>
            <a:ahLst/>
            <a:cxnLst/>
            <a:rect l="l" t="t" r="r" b="b"/>
            <a:pathLst>
              <a:path w="220979" h="1094739">
                <a:moveTo>
                  <a:pt x="65532" y="18288"/>
                </a:moveTo>
                <a:lnTo>
                  <a:pt x="39624" y="60960"/>
                </a:lnTo>
                <a:lnTo>
                  <a:pt x="25908" y="106680"/>
                </a:lnTo>
                <a:lnTo>
                  <a:pt x="15240" y="150860"/>
                </a:lnTo>
                <a:lnTo>
                  <a:pt x="7620" y="205724"/>
                </a:lnTo>
                <a:lnTo>
                  <a:pt x="1524" y="262112"/>
                </a:lnTo>
                <a:lnTo>
                  <a:pt x="0" y="361157"/>
                </a:lnTo>
                <a:lnTo>
                  <a:pt x="4572" y="405044"/>
                </a:lnTo>
                <a:lnTo>
                  <a:pt x="4572" y="292577"/>
                </a:lnTo>
                <a:lnTo>
                  <a:pt x="18288" y="176768"/>
                </a:lnTo>
                <a:lnTo>
                  <a:pt x="22860" y="158480"/>
                </a:lnTo>
                <a:lnTo>
                  <a:pt x="25908" y="141716"/>
                </a:lnTo>
                <a:lnTo>
                  <a:pt x="33528" y="111252"/>
                </a:lnTo>
                <a:lnTo>
                  <a:pt x="56388" y="41148"/>
                </a:lnTo>
                <a:lnTo>
                  <a:pt x="65532" y="18288"/>
                </a:lnTo>
                <a:close/>
              </a:path>
              <a:path w="220979" h="1094739">
                <a:moveTo>
                  <a:pt x="220964" y="1094140"/>
                </a:moveTo>
                <a:lnTo>
                  <a:pt x="216392" y="1071280"/>
                </a:lnTo>
                <a:lnTo>
                  <a:pt x="204200" y="1046911"/>
                </a:lnTo>
                <a:lnTo>
                  <a:pt x="147812" y="923467"/>
                </a:lnTo>
                <a:lnTo>
                  <a:pt x="103616" y="818327"/>
                </a:lnTo>
                <a:lnTo>
                  <a:pt x="64008" y="705551"/>
                </a:lnTo>
                <a:lnTo>
                  <a:pt x="38100" y="614126"/>
                </a:lnTo>
                <a:lnTo>
                  <a:pt x="18288" y="505922"/>
                </a:lnTo>
                <a:lnTo>
                  <a:pt x="7620" y="388589"/>
                </a:lnTo>
                <a:lnTo>
                  <a:pt x="4572" y="292577"/>
                </a:lnTo>
                <a:lnTo>
                  <a:pt x="4572" y="405044"/>
                </a:lnTo>
                <a:lnTo>
                  <a:pt x="15240" y="507446"/>
                </a:lnTo>
                <a:lnTo>
                  <a:pt x="36576" y="627842"/>
                </a:lnTo>
                <a:lnTo>
                  <a:pt x="65532" y="728411"/>
                </a:lnTo>
                <a:lnTo>
                  <a:pt x="111236" y="854887"/>
                </a:lnTo>
                <a:lnTo>
                  <a:pt x="195056" y="1049959"/>
                </a:lnTo>
                <a:lnTo>
                  <a:pt x="220964" y="10941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10383" y="2084760"/>
            <a:ext cx="1971209" cy="21506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6533" y="746702"/>
            <a:ext cx="79578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TSCS </a:t>
            </a:r>
            <a:r>
              <a:rPr spc="-25" dirty="0"/>
              <a:t>Safety, </a:t>
            </a:r>
            <a:r>
              <a:rPr spc="-5" dirty="0"/>
              <a:t>Health, </a:t>
            </a:r>
            <a:r>
              <a:rPr dirty="0"/>
              <a:t>&amp; </a:t>
            </a:r>
            <a:r>
              <a:rPr spc="-5" dirty="0"/>
              <a:t>Accessibility</a:t>
            </a:r>
            <a:r>
              <a:rPr spc="-204" dirty="0"/>
              <a:t> </a:t>
            </a:r>
            <a:r>
              <a:rPr spc="-5" dirty="0"/>
              <a:t>Plan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4894" y="1327301"/>
            <a:ext cx="8353425" cy="5193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5960">
              <a:lnSpc>
                <a:spcPct val="100000"/>
              </a:lnSpc>
              <a:spcBef>
                <a:spcPts val="100"/>
              </a:spcBef>
              <a:buFont typeface="Wingdings"/>
              <a:buChar char=""/>
              <a:tabLst>
                <a:tab pos="273685" algn="l"/>
              </a:tabLst>
            </a:pPr>
            <a:r>
              <a:rPr sz="2400" b="1" spc="-35" dirty="0">
                <a:latin typeface="Arial"/>
                <a:cs typeface="Arial"/>
              </a:rPr>
              <a:t>Safety, </a:t>
            </a:r>
            <a:r>
              <a:rPr sz="2400" b="1" spc="-5" dirty="0">
                <a:latin typeface="Arial"/>
                <a:cs typeface="Arial"/>
              </a:rPr>
              <a:t>Health, </a:t>
            </a:r>
            <a:r>
              <a:rPr sz="2400" b="1" dirty="0">
                <a:latin typeface="Arial"/>
                <a:cs typeface="Arial"/>
              </a:rPr>
              <a:t>&amp; </a:t>
            </a:r>
            <a:r>
              <a:rPr sz="2400" b="1" spc="-5" dirty="0">
                <a:latin typeface="Arial"/>
                <a:cs typeface="Arial"/>
              </a:rPr>
              <a:t>Accessibility </a:t>
            </a:r>
            <a:r>
              <a:rPr sz="2400" b="1" spc="-50" dirty="0">
                <a:latin typeface="Arial"/>
                <a:cs typeface="Arial"/>
              </a:rPr>
              <a:t>Team </a:t>
            </a:r>
            <a:r>
              <a:rPr sz="2400" b="1" dirty="0">
                <a:latin typeface="Arial"/>
                <a:cs typeface="Arial"/>
              </a:rPr>
              <a:t>– </a:t>
            </a:r>
            <a:r>
              <a:rPr sz="2400" b="1" spc="-5" dirty="0">
                <a:latin typeface="Arial"/>
                <a:cs typeface="Arial"/>
              </a:rPr>
              <a:t>Management  </a:t>
            </a:r>
            <a:r>
              <a:rPr sz="2400" b="1" spc="-50" dirty="0">
                <a:latin typeface="Arial"/>
                <a:cs typeface="Arial"/>
              </a:rPr>
              <a:t>Team</a:t>
            </a:r>
            <a:endParaRPr sz="2400">
              <a:latin typeface="Arial"/>
              <a:cs typeface="Arial"/>
            </a:endParaRPr>
          </a:p>
          <a:p>
            <a:pPr marL="469265" marR="819150" lvl="1">
              <a:lnSpc>
                <a:spcPct val="100000"/>
              </a:lnSpc>
              <a:spcBef>
                <a:spcPts val="1090"/>
              </a:spcBef>
              <a:buFont typeface="Wingdings"/>
              <a:buChar char=""/>
              <a:tabLst>
                <a:tab pos="660400" algn="l"/>
              </a:tabLst>
            </a:pPr>
            <a:r>
              <a:rPr sz="1800" dirty="0">
                <a:latin typeface="Arial"/>
                <a:cs typeface="Arial"/>
              </a:rPr>
              <a:t>TSCS </a:t>
            </a:r>
            <a:r>
              <a:rPr sz="1800" spc="-10" dirty="0">
                <a:latin typeface="Arial"/>
                <a:cs typeface="Arial"/>
              </a:rPr>
              <a:t>has established </a:t>
            </a:r>
            <a:r>
              <a:rPr sz="1800" spc="-30" dirty="0">
                <a:latin typeface="Arial"/>
                <a:cs typeface="Arial"/>
              </a:rPr>
              <a:t>Safety, </a:t>
            </a:r>
            <a:r>
              <a:rPr sz="1800" spc="-10" dirty="0">
                <a:latin typeface="Arial"/>
                <a:cs typeface="Arial"/>
              </a:rPr>
              <a:t>Health, </a:t>
            </a:r>
            <a:r>
              <a:rPr sz="1800" dirty="0">
                <a:latin typeface="Arial"/>
                <a:cs typeface="Arial"/>
              </a:rPr>
              <a:t>&amp; </a:t>
            </a:r>
            <a:r>
              <a:rPr sz="1800" spc="-5" dirty="0">
                <a:latin typeface="Arial"/>
                <a:cs typeface="Arial"/>
              </a:rPr>
              <a:t>Accessibility </a:t>
            </a:r>
            <a:r>
              <a:rPr sz="1800" spc="-45" dirty="0">
                <a:latin typeface="Arial"/>
                <a:cs typeface="Arial"/>
              </a:rPr>
              <a:t>Teams </a:t>
            </a:r>
            <a:r>
              <a:rPr sz="1800" spc="-5" dirty="0">
                <a:latin typeface="Arial"/>
                <a:cs typeface="Arial"/>
              </a:rPr>
              <a:t>in all  homes/programs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assure overall compliance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30" dirty="0">
                <a:latin typeface="Arial"/>
                <a:cs typeface="Arial"/>
              </a:rPr>
              <a:t>safety, </a:t>
            </a:r>
            <a:r>
              <a:rPr sz="1800" spc="-10" dirty="0">
                <a:latin typeface="Arial"/>
                <a:cs typeface="Arial"/>
              </a:rPr>
              <a:t>health, and  </a:t>
            </a:r>
            <a:r>
              <a:rPr sz="1800" spc="-5" dirty="0">
                <a:latin typeface="Arial"/>
                <a:cs typeface="Arial"/>
              </a:rPr>
              <a:t>accessibility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rules.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har char=""/>
            </a:pPr>
            <a:endParaRPr sz="1750">
              <a:latin typeface="Times New Roman"/>
              <a:cs typeface="Times New Roman"/>
            </a:endParaRPr>
          </a:p>
          <a:p>
            <a:pPr marL="315595" indent="-302895">
              <a:lnSpc>
                <a:spcPct val="100000"/>
              </a:lnSpc>
              <a:buSzPct val="116666"/>
              <a:buFont typeface="Wingdings"/>
              <a:buChar char=""/>
              <a:tabLst>
                <a:tab pos="316230" algn="l"/>
              </a:tabLst>
            </a:pPr>
            <a:r>
              <a:rPr sz="2400" b="1" spc="-5" dirty="0">
                <a:latin typeface="Arial"/>
                <a:cs typeface="Arial"/>
              </a:rPr>
              <a:t>Membership</a:t>
            </a:r>
            <a:endParaRPr sz="2400">
              <a:latin typeface="Arial"/>
              <a:cs typeface="Arial"/>
            </a:endParaRPr>
          </a:p>
          <a:p>
            <a:pPr marL="469265" lvl="1">
              <a:lnSpc>
                <a:spcPct val="100000"/>
              </a:lnSpc>
              <a:spcBef>
                <a:spcPts val="1075"/>
              </a:spcBef>
              <a:buFont typeface="Wingdings"/>
              <a:buChar char=""/>
              <a:tabLst>
                <a:tab pos="643890" algn="l"/>
              </a:tabLst>
            </a:pPr>
            <a:r>
              <a:rPr sz="1600" b="1" i="1" spc="-5" dirty="0">
                <a:latin typeface="Arial"/>
                <a:cs typeface="Arial"/>
              </a:rPr>
              <a:t>President/CEO</a:t>
            </a:r>
            <a:endParaRPr sz="1600">
              <a:latin typeface="Arial"/>
              <a:cs typeface="Arial"/>
            </a:endParaRPr>
          </a:p>
          <a:p>
            <a:pPr marL="469265" lvl="1">
              <a:lnSpc>
                <a:spcPct val="100000"/>
              </a:lnSpc>
              <a:spcBef>
                <a:spcPts val="960"/>
              </a:spcBef>
              <a:buFont typeface="Wingdings"/>
              <a:buChar char=""/>
              <a:tabLst>
                <a:tab pos="643890" algn="l"/>
              </a:tabLst>
            </a:pPr>
            <a:r>
              <a:rPr sz="1600" b="1" i="1" spc="-5" dirty="0">
                <a:latin typeface="Arial"/>
                <a:cs typeface="Arial"/>
              </a:rPr>
              <a:t>Chief Operating</a:t>
            </a:r>
            <a:r>
              <a:rPr sz="1600" b="1" i="1" spc="65" dirty="0">
                <a:latin typeface="Arial"/>
                <a:cs typeface="Arial"/>
              </a:rPr>
              <a:t> </a:t>
            </a:r>
            <a:r>
              <a:rPr sz="1600" b="1" i="1" spc="-10" dirty="0">
                <a:latin typeface="Arial"/>
                <a:cs typeface="Arial"/>
              </a:rPr>
              <a:t>Officer</a:t>
            </a:r>
            <a:endParaRPr sz="1600">
              <a:latin typeface="Arial"/>
              <a:cs typeface="Arial"/>
            </a:endParaRPr>
          </a:p>
          <a:p>
            <a:pPr marL="469265" lvl="1">
              <a:lnSpc>
                <a:spcPct val="100000"/>
              </a:lnSpc>
              <a:spcBef>
                <a:spcPts val="960"/>
              </a:spcBef>
              <a:buFont typeface="Wingdings"/>
              <a:buChar char=""/>
              <a:tabLst>
                <a:tab pos="643890" algn="l"/>
              </a:tabLst>
            </a:pPr>
            <a:r>
              <a:rPr sz="1600" b="1" i="1" spc="-5" dirty="0">
                <a:latin typeface="Arial"/>
                <a:cs typeface="Arial"/>
              </a:rPr>
              <a:t>VP of Programs and</a:t>
            </a:r>
            <a:r>
              <a:rPr sz="1600" b="1" i="1" spc="-1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Director(s)</a:t>
            </a:r>
            <a:endParaRPr sz="1600">
              <a:latin typeface="Arial"/>
              <a:cs typeface="Arial"/>
            </a:endParaRPr>
          </a:p>
          <a:p>
            <a:pPr marL="469265" lvl="1">
              <a:lnSpc>
                <a:spcPct val="100000"/>
              </a:lnSpc>
              <a:spcBef>
                <a:spcPts val="960"/>
              </a:spcBef>
              <a:buFont typeface="Wingdings"/>
              <a:buChar char=""/>
              <a:tabLst>
                <a:tab pos="643890" algn="l"/>
              </a:tabLst>
            </a:pPr>
            <a:r>
              <a:rPr sz="1600" b="1" i="1" spc="-10" dirty="0">
                <a:latin typeface="Arial"/>
                <a:cs typeface="Arial"/>
              </a:rPr>
              <a:t>Office </a:t>
            </a:r>
            <a:r>
              <a:rPr sz="1600" b="1" i="1" spc="-5" dirty="0">
                <a:latin typeface="Arial"/>
                <a:cs typeface="Arial"/>
              </a:rPr>
              <a:t>and</a:t>
            </a:r>
            <a:r>
              <a:rPr sz="1600" b="1" i="1" spc="5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Managers</a:t>
            </a:r>
            <a:endParaRPr sz="1600">
              <a:latin typeface="Arial"/>
              <a:cs typeface="Arial"/>
            </a:endParaRPr>
          </a:p>
          <a:p>
            <a:pPr marL="469265" marR="56515" lvl="1">
              <a:lnSpc>
                <a:spcPct val="100000"/>
              </a:lnSpc>
              <a:spcBef>
                <a:spcPts val="1070"/>
              </a:spcBef>
              <a:buFont typeface="Wingdings"/>
              <a:buChar char=""/>
              <a:tabLst>
                <a:tab pos="665480" algn="l"/>
              </a:tabLst>
            </a:pPr>
            <a:r>
              <a:rPr sz="1800" spc="-5" dirty="0">
                <a:latin typeface="Arial"/>
                <a:cs typeface="Arial"/>
              </a:rPr>
              <a:t>Each Program/Home </a:t>
            </a:r>
            <a:r>
              <a:rPr sz="1800" spc="-10" dirty="0">
                <a:latin typeface="Arial"/>
                <a:cs typeface="Arial"/>
              </a:rPr>
              <a:t>has </a:t>
            </a:r>
            <a:r>
              <a:rPr sz="1800" spc="-5" dirty="0">
                <a:latin typeface="Arial"/>
                <a:cs typeface="Arial"/>
              </a:rPr>
              <a:t>its </a:t>
            </a:r>
            <a:r>
              <a:rPr sz="1800" spc="-20" dirty="0">
                <a:latin typeface="Arial"/>
                <a:cs typeface="Arial"/>
              </a:rPr>
              <a:t>own </a:t>
            </a:r>
            <a:r>
              <a:rPr sz="1800" spc="-10" dirty="0">
                <a:latin typeface="Arial"/>
                <a:cs typeface="Arial"/>
              </a:rPr>
              <a:t>Local </a:t>
            </a:r>
            <a:r>
              <a:rPr sz="1800" spc="-30" dirty="0">
                <a:latin typeface="Arial"/>
                <a:cs typeface="Arial"/>
              </a:rPr>
              <a:t>Safety, </a:t>
            </a:r>
            <a:r>
              <a:rPr sz="1800" spc="-10" dirty="0">
                <a:latin typeface="Arial"/>
                <a:cs typeface="Arial"/>
              </a:rPr>
              <a:t>Health, </a:t>
            </a:r>
            <a:r>
              <a:rPr sz="1800" dirty="0">
                <a:latin typeface="Arial"/>
                <a:cs typeface="Arial"/>
              </a:rPr>
              <a:t>&amp; </a:t>
            </a:r>
            <a:r>
              <a:rPr sz="1800" spc="-5" dirty="0">
                <a:latin typeface="Arial"/>
                <a:cs typeface="Arial"/>
              </a:rPr>
              <a:t>Accessibility </a:t>
            </a:r>
            <a:r>
              <a:rPr sz="1800" spc="-55" dirty="0">
                <a:latin typeface="Arial"/>
                <a:cs typeface="Arial"/>
              </a:rPr>
              <a:t>Team 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10" dirty="0">
                <a:latin typeface="Arial"/>
                <a:cs typeface="Arial"/>
              </a:rPr>
              <a:t>duties </a:t>
            </a:r>
            <a:r>
              <a:rPr sz="1800" spc="-5" dirty="0">
                <a:latin typeface="Arial"/>
                <a:cs typeface="Arial"/>
              </a:rPr>
              <a:t>as </a:t>
            </a:r>
            <a:r>
              <a:rPr sz="1800" spc="-10" dirty="0">
                <a:latin typeface="Arial"/>
                <a:cs typeface="Arial"/>
              </a:rPr>
              <a:t>detailed </a:t>
            </a:r>
            <a:r>
              <a:rPr sz="1800" spc="-5" dirty="0">
                <a:latin typeface="Arial"/>
                <a:cs typeface="Arial"/>
              </a:rPr>
              <a:t>in </a:t>
            </a:r>
            <a:r>
              <a:rPr sz="1800" dirty="0">
                <a:latin typeface="Arial"/>
                <a:cs typeface="Arial"/>
              </a:rPr>
              <a:t>TSCS </a:t>
            </a:r>
            <a:r>
              <a:rPr sz="1800" spc="-30" dirty="0">
                <a:latin typeface="Arial"/>
                <a:cs typeface="Arial"/>
              </a:rPr>
              <a:t>Safety, </a:t>
            </a:r>
            <a:r>
              <a:rPr sz="1800" spc="-10" dirty="0">
                <a:latin typeface="Arial"/>
                <a:cs typeface="Arial"/>
              </a:rPr>
              <a:t>Health, </a:t>
            </a:r>
            <a:r>
              <a:rPr sz="1800" dirty="0">
                <a:latin typeface="Arial"/>
                <a:cs typeface="Arial"/>
              </a:rPr>
              <a:t>&amp; </a:t>
            </a:r>
            <a:r>
              <a:rPr sz="1800" spc="-5" dirty="0">
                <a:latin typeface="Arial"/>
                <a:cs typeface="Arial"/>
              </a:rPr>
              <a:t>Accessibility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Policy.</a:t>
            </a:r>
            <a:endParaRPr sz="1800">
              <a:latin typeface="Arial"/>
              <a:cs typeface="Arial"/>
            </a:endParaRPr>
          </a:p>
          <a:p>
            <a:pPr marL="469265" marR="5080" lvl="1">
              <a:lnSpc>
                <a:spcPct val="100000"/>
              </a:lnSpc>
              <a:spcBef>
                <a:spcPts val="1080"/>
              </a:spcBef>
              <a:buFont typeface="Wingdings"/>
              <a:buChar char=""/>
              <a:tabLst>
                <a:tab pos="665480" algn="l"/>
              </a:tabLst>
            </a:pPr>
            <a:r>
              <a:rPr sz="1800" spc="-10" dirty="0">
                <a:latin typeface="Arial"/>
                <a:cs typeface="Arial"/>
              </a:rPr>
              <a:t>Local </a:t>
            </a:r>
            <a:r>
              <a:rPr sz="1800" spc="-5" dirty="0">
                <a:latin typeface="Arial"/>
                <a:cs typeface="Arial"/>
              </a:rPr>
              <a:t>Program </a:t>
            </a:r>
            <a:r>
              <a:rPr sz="1800" spc="-45" dirty="0">
                <a:latin typeface="Arial"/>
                <a:cs typeface="Arial"/>
              </a:rPr>
              <a:t>Teams </a:t>
            </a:r>
            <a:r>
              <a:rPr sz="1800" spc="-10" dirty="0">
                <a:latin typeface="Arial"/>
                <a:cs typeface="Arial"/>
              </a:rPr>
              <a:t>include </a:t>
            </a:r>
            <a:r>
              <a:rPr sz="1800" spc="-5" dirty="0">
                <a:latin typeface="Arial"/>
                <a:cs typeface="Arial"/>
              </a:rPr>
              <a:t>home managers/supervisors, program/homes  </a:t>
            </a:r>
            <a:r>
              <a:rPr sz="1800" spc="-10" dirty="0">
                <a:latin typeface="Arial"/>
                <a:cs typeface="Arial"/>
              </a:rPr>
              <a:t>staff and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clients.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67160" y="1304955"/>
            <a:ext cx="982980" cy="989330"/>
          </a:xfrm>
          <a:custGeom>
            <a:avLst/>
            <a:gdLst/>
            <a:ahLst/>
            <a:cxnLst/>
            <a:rect l="l" t="t" r="r" b="b"/>
            <a:pathLst>
              <a:path w="982979" h="989330">
                <a:moveTo>
                  <a:pt x="490682" y="0"/>
                </a:moveTo>
                <a:lnTo>
                  <a:pt x="560771" y="18281"/>
                </a:lnTo>
                <a:lnTo>
                  <a:pt x="603443" y="25901"/>
                </a:lnTo>
                <a:lnTo>
                  <a:pt x="646115" y="28949"/>
                </a:lnTo>
                <a:lnTo>
                  <a:pt x="688787" y="30473"/>
                </a:lnTo>
                <a:lnTo>
                  <a:pt x="731459" y="27425"/>
                </a:lnTo>
                <a:lnTo>
                  <a:pt x="775639" y="21329"/>
                </a:lnTo>
                <a:lnTo>
                  <a:pt x="816787" y="12185"/>
                </a:lnTo>
                <a:lnTo>
                  <a:pt x="864031" y="0"/>
                </a:lnTo>
                <a:lnTo>
                  <a:pt x="880795" y="28949"/>
                </a:lnTo>
                <a:lnTo>
                  <a:pt x="899083" y="60953"/>
                </a:lnTo>
                <a:lnTo>
                  <a:pt x="917356" y="92951"/>
                </a:lnTo>
                <a:lnTo>
                  <a:pt x="935644" y="129527"/>
                </a:lnTo>
                <a:lnTo>
                  <a:pt x="946312" y="166097"/>
                </a:lnTo>
                <a:lnTo>
                  <a:pt x="958504" y="202673"/>
                </a:lnTo>
                <a:lnTo>
                  <a:pt x="967648" y="239237"/>
                </a:lnTo>
                <a:lnTo>
                  <a:pt x="973744" y="278861"/>
                </a:lnTo>
                <a:lnTo>
                  <a:pt x="979840" y="318485"/>
                </a:lnTo>
                <a:lnTo>
                  <a:pt x="981364" y="356585"/>
                </a:lnTo>
                <a:lnTo>
                  <a:pt x="982888" y="394685"/>
                </a:lnTo>
                <a:lnTo>
                  <a:pt x="979840" y="434294"/>
                </a:lnTo>
                <a:lnTo>
                  <a:pt x="973744" y="472394"/>
                </a:lnTo>
                <a:lnTo>
                  <a:pt x="967648" y="510494"/>
                </a:lnTo>
                <a:lnTo>
                  <a:pt x="958504" y="548594"/>
                </a:lnTo>
                <a:lnTo>
                  <a:pt x="946312" y="585155"/>
                </a:lnTo>
                <a:lnTo>
                  <a:pt x="932596" y="621731"/>
                </a:lnTo>
                <a:lnTo>
                  <a:pt x="917356" y="656783"/>
                </a:lnTo>
                <a:lnTo>
                  <a:pt x="899083" y="691835"/>
                </a:lnTo>
                <a:lnTo>
                  <a:pt x="856411" y="755843"/>
                </a:lnTo>
                <a:lnTo>
                  <a:pt x="806119" y="813739"/>
                </a:lnTo>
                <a:lnTo>
                  <a:pt x="751271" y="865555"/>
                </a:lnTo>
                <a:lnTo>
                  <a:pt x="688787" y="909751"/>
                </a:lnTo>
                <a:lnTo>
                  <a:pt x="656783" y="931072"/>
                </a:lnTo>
                <a:lnTo>
                  <a:pt x="588203" y="960028"/>
                </a:lnTo>
                <a:lnTo>
                  <a:pt x="551642" y="973744"/>
                </a:lnTo>
                <a:lnTo>
                  <a:pt x="490682" y="988984"/>
                </a:lnTo>
                <a:lnTo>
                  <a:pt x="464774" y="984412"/>
                </a:lnTo>
                <a:lnTo>
                  <a:pt x="428198" y="973744"/>
                </a:lnTo>
                <a:lnTo>
                  <a:pt x="393161" y="960028"/>
                </a:lnTo>
                <a:lnTo>
                  <a:pt x="358109" y="946312"/>
                </a:lnTo>
                <a:lnTo>
                  <a:pt x="291053" y="909751"/>
                </a:lnTo>
                <a:lnTo>
                  <a:pt x="230093" y="865555"/>
                </a:lnTo>
                <a:lnTo>
                  <a:pt x="175244" y="813739"/>
                </a:lnTo>
                <a:lnTo>
                  <a:pt x="149336" y="784799"/>
                </a:lnTo>
                <a:lnTo>
                  <a:pt x="123428" y="755843"/>
                </a:lnTo>
                <a:lnTo>
                  <a:pt x="102092" y="723839"/>
                </a:lnTo>
                <a:lnTo>
                  <a:pt x="65516" y="656783"/>
                </a:lnTo>
                <a:lnTo>
                  <a:pt x="48767" y="621731"/>
                </a:lnTo>
                <a:lnTo>
                  <a:pt x="35051" y="585155"/>
                </a:lnTo>
                <a:lnTo>
                  <a:pt x="22859" y="548594"/>
                </a:lnTo>
                <a:lnTo>
                  <a:pt x="13715" y="510494"/>
                </a:lnTo>
                <a:lnTo>
                  <a:pt x="6095" y="472394"/>
                </a:lnTo>
                <a:lnTo>
                  <a:pt x="1523" y="434294"/>
                </a:lnTo>
                <a:lnTo>
                  <a:pt x="0" y="396209"/>
                </a:lnTo>
                <a:lnTo>
                  <a:pt x="0" y="356585"/>
                </a:lnTo>
                <a:lnTo>
                  <a:pt x="3047" y="318485"/>
                </a:lnTo>
                <a:lnTo>
                  <a:pt x="6095" y="278861"/>
                </a:lnTo>
                <a:lnTo>
                  <a:pt x="13715" y="239237"/>
                </a:lnTo>
                <a:lnTo>
                  <a:pt x="35051" y="166097"/>
                </a:lnTo>
                <a:lnTo>
                  <a:pt x="47243" y="129527"/>
                </a:lnTo>
                <a:lnTo>
                  <a:pt x="63992" y="92951"/>
                </a:lnTo>
                <a:lnTo>
                  <a:pt x="100568" y="28949"/>
                </a:lnTo>
                <a:lnTo>
                  <a:pt x="117332" y="0"/>
                </a:lnTo>
                <a:lnTo>
                  <a:pt x="164576" y="12185"/>
                </a:lnTo>
                <a:lnTo>
                  <a:pt x="207233" y="21329"/>
                </a:lnTo>
                <a:lnTo>
                  <a:pt x="249905" y="27425"/>
                </a:lnTo>
                <a:lnTo>
                  <a:pt x="292577" y="30473"/>
                </a:lnTo>
                <a:lnTo>
                  <a:pt x="335249" y="28949"/>
                </a:lnTo>
                <a:lnTo>
                  <a:pt x="377921" y="25901"/>
                </a:lnTo>
                <a:lnTo>
                  <a:pt x="420578" y="18281"/>
                </a:lnTo>
                <a:lnTo>
                  <a:pt x="461726" y="7613"/>
                </a:lnTo>
                <a:lnTo>
                  <a:pt x="490682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485449" y="1525905"/>
            <a:ext cx="943610" cy="748665"/>
          </a:xfrm>
          <a:custGeom>
            <a:avLst/>
            <a:gdLst/>
            <a:ahLst/>
            <a:cxnLst/>
            <a:rect l="l" t="t" r="r" b="b"/>
            <a:pathLst>
              <a:path w="943609" h="748664">
                <a:moveTo>
                  <a:pt x="943264" y="181356"/>
                </a:moveTo>
                <a:lnTo>
                  <a:pt x="943264" y="135636"/>
                </a:lnTo>
                <a:lnTo>
                  <a:pt x="940216" y="89916"/>
                </a:lnTo>
                <a:lnTo>
                  <a:pt x="935644" y="44196"/>
                </a:lnTo>
                <a:lnTo>
                  <a:pt x="926500" y="0"/>
                </a:lnTo>
                <a:lnTo>
                  <a:pt x="18288" y="0"/>
                </a:lnTo>
                <a:lnTo>
                  <a:pt x="9144" y="45720"/>
                </a:lnTo>
                <a:lnTo>
                  <a:pt x="3048" y="89916"/>
                </a:lnTo>
                <a:lnTo>
                  <a:pt x="0" y="181356"/>
                </a:lnTo>
                <a:lnTo>
                  <a:pt x="4572" y="227060"/>
                </a:lnTo>
                <a:lnTo>
                  <a:pt x="10668" y="271256"/>
                </a:lnTo>
                <a:lnTo>
                  <a:pt x="21336" y="315452"/>
                </a:lnTo>
                <a:lnTo>
                  <a:pt x="35052" y="359633"/>
                </a:lnTo>
                <a:lnTo>
                  <a:pt x="53324" y="400781"/>
                </a:lnTo>
                <a:lnTo>
                  <a:pt x="73136" y="441929"/>
                </a:lnTo>
                <a:lnTo>
                  <a:pt x="95996" y="481553"/>
                </a:lnTo>
                <a:lnTo>
                  <a:pt x="120380" y="518129"/>
                </a:lnTo>
                <a:lnTo>
                  <a:pt x="147812" y="553181"/>
                </a:lnTo>
                <a:lnTo>
                  <a:pt x="178292" y="586694"/>
                </a:lnTo>
                <a:lnTo>
                  <a:pt x="211805" y="618698"/>
                </a:lnTo>
                <a:lnTo>
                  <a:pt x="245333" y="646130"/>
                </a:lnTo>
                <a:lnTo>
                  <a:pt x="281909" y="672038"/>
                </a:lnTo>
                <a:lnTo>
                  <a:pt x="321533" y="693374"/>
                </a:lnTo>
                <a:lnTo>
                  <a:pt x="361157" y="713171"/>
                </a:lnTo>
                <a:lnTo>
                  <a:pt x="402290" y="731459"/>
                </a:lnTo>
                <a:lnTo>
                  <a:pt x="444962" y="742127"/>
                </a:lnTo>
                <a:lnTo>
                  <a:pt x="472394" y="748223"/>
                </a:lnTo>
                <a:lnTo>
                  <a:pt x="499826" y="742127"/>
                </a:lnTo>
                <a:lnTo>
                  <a:pt x="542483" y="728411"/>
                </a:lnTo>
                <a:lnTo>
                  <a:pt x="582107" y="713171"/>
                </a:lnTo>
                <a:lnTo>
                  <a:pt x="623255" y="693374"/>
                </a:lnTo>
                <a:lnTo>
                  <a:pt x="661355" y="672038"/>
                </a:lnTo>
                <a:lnTo>
                  <a:pt x="697931" y="646130"/>
                </a:lnTo>
                <a:lnTo>
                  <a:pt x="732983" y="618698"/>
                </a:lnTo>
                <a:lnTo>
                  <a:pt x="764971" y="586694"/>
                </a:lnTo>
                <a:lnTo>
                  <a:pt x="796975" y="553181"/>
                </a:lnTo>
                <a:lnTo>
                  <a:pt x="824407" y="518129"/>
                </a:lnTo>
                <a:lnTo>
                  <a:pt x="850315" y="481553"/>
                </a:lnTo>
                <a:lnTo>
                  <a:pt x="873175" y="441929"/>
                </a:lnTo>
                <a:lnTo>
                  <a:pt x="909736" y="359633"/>
                </a:lnTo>
                <a:lnTo>
                  <a:pt x="923452" y="315452"/>
                </a:lnTo>
                <a:lnTo>
                  <a:pt x="934120" y="271256"/>
                </a:lnTo>
                <a:lnTo>
                  <a:pt x="940216" y="225536"/>
                </a:lnTo>
                <a:lnTo>
                  <a:pt x="943264" y="181356"/>
                </a:lnTo>
                <a:close/>
              </a:path>
            </a:pathLst>
          </a:custGeom>
          <a:solidFill>
            <a:srgbClr val="007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485448" y="1525904"/>
            <a:ext cx="943610" cy="748665"/>
          </a:xfrm>
          <a:custGeom>
            <a:avLst/>
            <a:gdLst/>
            <a:ahLst/>
            <a:cxnLst/>
            <a:rect l="l" t="t" r="r" b="b"/>
            <a:pathLst>
              <a:path w="943609" h="748664">
                <a:moveTo>
                  <a:pt x="499826" y="742127"/>
                </a:moveTo>
                <a:lnTo>
                  <a:pt x="542483" y="728411"/>
                </a:lnTo>
                <a:lnTo>
                  <a:pt x="582107" y="713171"/>
                </a:lnTo>
                <a:lnTo>
                  <a:pt x="623255" y="693374"/>
                </a:lnTo>
                <a:lnTo>
                  <a:pt x="661355" y="672038"/>
                </a:lnTo>
                <a:lnTo>
                  <a:pt x="697931" y="646130"/>
                </a:lnTo>
                <a:lnTo>
                  <a:pt x="732983" y="618698"/>
                </a:lnTo>
                <a:lnTo>
                  <a:pt x="764971" y="586694"/>
                </a:lnTo>
                <a:lnTo>
                  <a:pt x="796975" y="553181"/>
                </a:lnTo>
                <a:lnTo>
                  <a:pt x="824407" y="518129"/>
                </a:lnTo>
                <a:lnTo>
                  <a:pt x="850315" y="481553"/>
                </a:lnTo>
                <a:lnTo>
                  <a:pt x="873175" y="441929"/>
                </a:lnTo>
                <a:lnTo>
                  <a:pt x="891463" y="400781"/>
                </a:lnTo>
                <a:lnTo>
                  <a:pt x="909736" y="359633"/>
                </a:lnTo>
                <a:lnTo>
                  <a:pt x="923452" y="315452"/>
                </a:lnTo>
                <a:lnTo>
                  <a:pt x="934120" y="271256"/>
                </a:lnTo>
                <a:lnTo>
                  <a:pt x="940216" y="225536"/>
                </a:lnTo>
                <a:lnTo>
                  <a:pt x="943264" y="181355"/>
                </a:lnTo>
                <a:lnTo>
                  <a:pt x="943264" y="135635"/>
                </a:lnTo>
                <a:lnTo>
                  <a:pt x="940216" y="89915"/>
                </a:lnTo>
                <a:lnTo>
                  <a:pt x="935644" y="44195"/>
                </a:lnTo>
                <a:lnTo>
                  <a:pt x="926500" y="0"/>
                </a:lnTo>
                <a:lnTo>
                  <a:pt x="18287" y="0"/>
                </a:lnTo>
                <a:lnTo>
                  <a:pt x="9143" y="45719"/>
                </a:lnTo>
                <a:lnTo>
                  <a:pt x="3047" y="89915"/>
                </a:lnTo>
                <a:lnTo>
                  <a:pt x="1523" y="135635"/>
                </a:lnTo>
                <a:lnTo>
                  <a:pt x="0" y="181355"/>
                </a:lnTo>
                <a:lnTo>
                  <a:pt x="4571" y="227060"/>
                </a:lnTo>
                <a:lnTo>
                  <a:pt x="10667" y="271256"/>
                </a:lnTo>
                <a:lnTo>
                  <a:pt x="21335" y="315452"/>
                </a:lnTo>
                <a:lnTo>
                  <a:pt x="35051" y="359633"/>
                </a:lnTo>
                <a:lnTo>
                  <a:pt x="53324" y="400781"/>
                </a:lnTo>
                <a:lnTo>
                  <a:pt x="73136" y="441929"/>
                </a:lnTo>
                <a:lnTo>
                  <a:pt x="95996" y="481553"/>
                </a:lnTo>
                <a:lnTo>
                  <a:pt x="120380" y="518129"/>
                </a:lnTo>
                <a:lnTo>
                  <a:pt x="147812" y="553181"/>
                </a:lnTo>
                <a:lnTo>
                  <a:pt x="178292" y="586694"/>
                </a:lnTo>
                <a:lnTo>
                  <a:pt x="211805" y="618698"/>
                </a:lnTo>
                <a:lnTo>
                  <a:pt x="245333" y="646130"/>
                </a:lnTo>
                <a:lnTo>
                  <a:pt x="281909" y="672038"/>
                </a:lnTo>
                <a:lnTo>
                  <a:pt x="321533" y="693374"/>
                </a:lnTo>
                <a:lnTo>
                  <a:pt x="361157" y="713171"/>
                </a:lnTo>
                <a:lnTo>
                  <a:pt x="402290" y="731459"/>
                </a:lnTo>
                <a:lnTo>
                  <a:pt x="444962" y="742127"/>
                </a:lnTo>
                <a:lnTo>
                  <a:pt x="472394" y="748223"/>
                </a:lnTo>
                <a:lnTo>
                  <a:pt x="499826" y="742127"/>
                </a:lnTo>
                <a:close/>
              </a:path>
            </a:pathLst>
          </a:custGeom>
          <a:ln w="31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11357" y="1324761"/>
            <a:ext cx="894715" cy="180340"/>
          </a:xfrm>
          <a:custGeom>
            <a:avLst/>
            <a:gdLst/>
            <a:ahLst/>
            <a:cxnLst/>
            <a:rect l="l" t="t" r="r" b="b"/>
            <a:pathLst>
              <a:path w="894715" h="180340">
                <a:moveTo>
                  <a:pt x="894496" y="179819"/>
                </a:moveTo>
                <a:lnTo>
                  <a:pt x="885352" y="152387"/>
                </a:lnTo>
                <a:lnTo>
                  <a:pt x="865555" y="99053"/>
                </a:lnTo>
                <a:lnTo>
                  <a:pt x="851839" y="73145"/>
                </a:lnTo>
                <a:lnTo>
                  <a:pt x="839647" y="48768"/>
                </a:lnTo>
                <a:lnTo>
                  <a:pt x="824407" y="22860"/>
                </a:lnTo>
                <a:lnTo>
                  <a:pt x="810691" y="3048"/>
                </a:lnTo>
                <a:lnTo>
                  <a:pt x="784783" y="9144"/>
                </a:lnTo>
                <a:lnTo>
                  <a:pt x="728395" y="22860"/>
                </a:lnTo>
                <a:lnTo>
                  <a:pt x="699455" y="27432"/>
                </a:lnTo>
                <a:lnTo>
                  <a:pt x="672023" y="30480"/>
                </a:lnTo>
                <a:lnTo>
                  <a:pt x="643067" y="32004"/>
                </a:lnTo>
                <a:lnTo>
                  <a:pt x="614111" y="30480"/>
                </a:lnTo>
                <a:lnTo>
                  <a:pt x="586679" y="30480"/>
                </a:lnTo>
                <a:lnTo>
                  <a:pt x="528767" y="21336"/>
                </a:lnTo>
                <a:lnTo>
                  <a:pt x="501350" y="15240"/>
                </a:lnTo>
                <a:lnTo>
                  <a:pt x="472394" y="7620"/>
                </a:lnTo>
                <a:lnTo>
                  <a:pt x="446486" y="0"/>
                </a:lnTo>
                <a:lnTo>
                  <a:pt x="432770" y="3048"/>
                </a:lnTo>
                <a:lnTo>
                  <a:pt x="374858" y="19812"/>
                </a:lnTo>
                <a:lnTo>
                  <a:pt x="316961" y="28956"/>
                </a:lnTo>
                <a:lnTo>
                  <a:pt x="260573" y="31851"/>
                </a:lnTo>
                <a:lnTo>
                  <a:pt x="256001" y="31923"/>
                </a:lnTo>
                <a:lnTo>
                  <a:pt x="228569" y="30480"/>
                </a:lnTo>
                <a:lnTo>
                  <a:pt x="198089" y="28956"/>
                </a:lnTo>
                <a:lnTo>
                  <a:pt x="169133" y="24384"/>
                </a:lnTo>
                <a:lnTo>
                  <a:pt x="111236" y="10668"/>
                </a:lnTo>
                <a:lnTo>
                  <a:pt x="82280" y="3048"/>
                </a:lnTo>
                <a:lnTo>
                  <a:pt x="73136" y="15240"/>
                </a:lnTo>
                <a:lnTo>
                  <a:pt x="53324" y="50292"/>
                </a:lnTo>
                <a:lnTo>
                  <a:pt x="38084" y="76193"/>
                </a:lnTo>
                <a:lnTo>
                  <a:pt x="27416" y="100577"/>
                </a:lnTo>
                <a:lnTo>
                  <a:pt x="13700" y="134099"/>
                </a:lnTo>
                <a:lnTo>
                  <a:pt x="3048" y="166103"/>
                </a:lnTo>
                <a:lnTo>
                  <a:pt x="0" y="179819"/>
                </a:lnTo>
                <a:lnTo>
                  <a:pt x="243809" y="179819"/>
                </a:lnTo>
                <a:lnTo>
                  <a:pt x="243809" y="126479"/>
                </a:lnTo>
                <a:lnTo>
                  <a:pt x="252953" y="126479"/>
                </a:lnTo>
                <a:lnTo>
                  <a:pt x="252953" y="73145"/>
                </a:lnTo>
                <a:lnTo>
                  <a:pt x="256001" y="60953"/>
                </a:lnTo>
                <a:lnTo>
                  <a:pt x="260573" y="54864"/>
                </a:lnTo>
                <a:lnTo>
                  <a:pt x="266669" y="51816"/>
                </a:lnTo>
                <a:lnTo>
                  <a:pt x="271241" y="48768"/>
                </a:lnTo>
                <a:lnTo>
                  <a:pt x="283433" y="48768"/>
                </a:lnTo>
                <a:lnTo>
                  <a:pt x="289529" y="51816"/>
                </a:lnTo>
                <a:lnTo>
                  <a:pt x="294101" y="54864"/>
                </a:lnTo>
                <a:lnTo>
                  <a:pt x="298673" y="60953"/>
                </a:lnTo>
                <a:lnTo>
                  <a:pt x="301721" y="73145"/>
                </a:lnTo>
                <a:lnTo>
                  <a:pt x="301721" y="105149"/>
                </a:lnTo>
                <a:lnTo>
                  <a:pt x="306293" y="112769"/>
                </a:lnTo>
                <a:lnTo>
                  <a:pt x="309341" y="118865"/>
                </a:lnTo>
                <a:lnTo>
                  <a:pt x="309341" y="155435"/>
                </a:lnTo>
                <a:lnTo>
                  <a:pt x="313913" y="155435"/>
                </a:lnTo>
                <a:lnTo>
                  <a:pt x="339821" y="56381"/>
                </a:lnTo>
                <a:lnTo>
                  <a:pt x="353537" y="56381"/>
                </a:lnTo>
                <a:lnTo>
                  <a:pt x="377906" y="155435"/>
                </a:lnTo>
                <a:lnTo>
                  <a:pt x="393146" y="155435"/>
                </a:lnTo>
                <a:lnTo>
                  <a:pt x="393146" y="56381"/>
                </a:lnTo>
                <a:lnTo>
                  <a:pt x="441914" y="56381"/>
                </a:lnTo>
                <a:lnTo>
                  <a:pt x="441914" y="155435"/>
                </a:lnTo>
                <a:lnTo>
                  <a:pt x="457154" y="155435"/>
                </a:lnTo>
                <a:lnTo>
                  <a:pt x="457154" y="56381"/>
                </a:lnTo>
                <a:lnTo>
                  <a:pt x="504398" y="56381"/>
                </a:lnTo>
                <a:lnTo>
                  <a:pt x="504398" y="155435"/>
                </a:lnTo>
                <a:lnTo>
                  <a:pt x="521147" y="155435"/>
                </a:lnTo>
                <a:lnTo>
                  <a:pt x="521147" y="56381"/>
                </a:lnTo>
                <a:lnTo>
                  <a:pt x="569915" y="56381"/>
                </a:lnTo>
                <a:lnTo>
                  <a:pt x="569915" y="155435"/>
                </a:lnTo>
                <a:lnTo>
                  <a:pt x="580583" y="155435"/>
                </a:lnTo>
                <a:lnTo>
                  <a:pt x="580583" y="56381"/>
                </a:lnTo>
                <a:lnTo>
                  <a:pt x="595823" y="56381"/>
                </a:lnTo>
                <a:lnTo>
                  <a:pt x="612587" y="99053"/>
                </a:lnTo>
                <a:lnTo>
                  <a:pt x="627827" y="56381"/>
                </a:lnTo>
                <a:lnTo>
                  <a:pt x="644591" y="56381"/>
                </a:lnTo>
                <a:lnTo>
                  <a:pt x="644591" y="179819"/>
                </a:lnTo>
                <a:lnTo>
                  <a:pt x="894496" y="179819"/>
                </a:lnTo>
                <a:close/>
              </a:path>
              <a:path w="894715" h="180340">
                <a:moveTo>
                  <a:pt x="644591" y="179819"/>
                </a:moveTo>
                <a:lnTo>
                  <a:pt x="644591" y="56381"/>
                </a:lnTo>
                <a:lnTo>
                  <a:pt x="620207" y="123437"/>
                </a:lnTo>
                <a:lnTo>
                  <a:pt x="620207" y="155435"/>
                </a:lnTo>
                <a:lnTo>
                  <a:pt x="362681" y="155435"/>
                </a:lnTo>
                <a:lnTo>
                  <a:pt x="353537" y="123437"/>
                </a:lnTo>
                <a:lnTo>
                  <a:pt x="338297" y="123437"/>
                </a:lnTo>
                <a:lnTo>
                  <a:pt x="329153" y="155435"/>
                </a:lnTo>
                <a:lnTo>
                  <a:pt x="292577" y="155435"/>
                </a:lnTo>
                <a:lnTo>
                  <a:pt x="283433" y="158483"/>
                </a:lnTo>
                <a:lnTo>
                  <a:pt x="277337" y="160007"/>
                </a:lnTo>
                <a:lnTo>
                  <a:pt x="269717" y="158483"/>
                </a:lnTo>
                <a:lnTo>
                  <a:pt x="243809" y="126479"/>
                </a:lnTo>
                <a:lnTo>
                  <a:pt x="243809" y="179819"/>
                </a:lnTo>
                <a:lnTo>
                  <a:pt x="644591" y="179819"/>
                </a:lnTo>
                <a:close/>
              </a:path>
              <a:path w="894715" h="180340">
                <a:moveTo>
                  <a:pt x="294101" y="131051"/>
                </a:moveTo>
                <a:lnTo>
                  <a:pt x="294101" y="126479"/>
                </a:lnTo>
                <a:lnTo>
                  <a:pt x="292577" y="120389"/>
                </a:lnTo>
                <a:lnTo>
                  <a:pt x="291053" y="115817"/>
                </a:lnTo>
                <a:lnTo>
                  <a:pt x="289529" y="115817"/>
                </a:lnTo>
                <a:lnTo>
                  <a:pt x="259049" y="88385"/>
                </a:lnTo>
                <a:lnTo>
                  <a:pt x="256001" y="83813"/>
                </a:lnTo>
                <a:lnTo>
                  <a:pt x="254477" y="79241"/>
                </a:lnTo>
                <a:lnTo>
                  <a:pt x="252953" y="73145"/>
                </a:lnTo>
                <a:lnTo>
                  <a:pt x="252953" y="126479"/>
                </a:lnTo>
                <a:lnTo>
                  <a:pt x="259049" y="126479"/>
                </a:lnTo>
                <a:lnTo>
                  <a:pt x="260573" y="131051"/>
                </a:lnTo>
                <a:lnTo>
                  <a:pt x="262097" y="137147"/>
                </a:lnTo>
                <a:lnTo>
                  <a:pt x="266669" y="140195"/>
                </a:lnTo>
                <a:lnTo>
                  <a:pt x="269717" y="141719"/>
                </a:lnTo>
                <a:lnTo>
                  <a:pt x="274289" y="144767"/>
                </a:lnTo>
                <a:lnTo>
                  <a:pt x="280385" y="144767"/>
                </a:lnTo>
                <a:lnTo>
                  <a:pt x="283433" y="141719"/>
                </a:lnTo>
                <a:lnTo>
                  <a:pt x="288005" y="140195"/>
                </a:lnTo>
                <a:lnTo>
                  <a:pt x="294101" y="131051"/>
                </a:lnTo>
                <a:close/>
              </a:path>
              <a:path w="894715" h="180340">
                <a:moveTo>
                  <a:pt x="301721" y="105149"/>
                </a:moveTo>
                <a:lnTo>
                  <a:pt x="301721" y="73145"/>
                </a:lnTo>
                <a:lnTo>
                  <a:pt x="286481" y="73145"/>
                </a:lnTo>
                <a:lnTo>
                  <a:pt x="283433" y="67049"/>
                </a:lnTo>
                <a:lnTo>
                  <a:pt x="280385" y="64001"/>
                </a:lnTo>
                <a:lnTo>
                  <a:pt x="277337" y="64001"/>
                </a:lnTo>
                <a:lnTo>
                  <a:pt x="272765" y="65525"/>
                </a:lnTo>
                <a:lnTo>
                  <a:pt x="271241" y="67049"/>
                </a:lnTo>
                <a:lnTo>
                  <a:pt x="269717" y="71621"/>
                </a:lnTo>
                <a:lnTo>
                  <a:pt x="269717" y="74669"/>
                </a:lnTo>
                <a:lnTo>
                  <a:pt x="271241" y="77717"/>
                </a:lnTo>
                <a:lnTo>
                  <a:pt x="301721" y="105149"/>
                </a:lnTo>
                <a:close/>
              </a:path>
              <a:path w="894715" h="180340">
                <a:moveTo>
                  <a:pt x="309341" y="155435"/>
                </a:moveTo>
                <a:lnTo>
                  <a:pt x="309341" y="134099"/>
                </a:lnTo>
                <a:lnTo>
                  <a:pt x="306293" y="141719"/>
                </a:lnTo>
                <a:lnTo>
                  <a:pt x="303245" y="147815"/>
                </a:lnTo>
                <a:lnTo>
                  <a:pt x="297149" y="152387"/>
                </a:lnTo>
                <a:lnTo>
                  <a:pt x="292577" y="155435"/>
                </a:lnTo>
                <a:lnTo>
                  <a:pt x="309341" y="155435"/>
                </a:lnTo>
                <a:close/>
              </a:path>
              <a:path w="894715" h="180340">
                <a:moveTo>
                  <a:pt x="441914" y="155435"/>
                </a:moveTo>
                <a:lnTo>
                  <a:pt x="441914" y="73145"/>
                </a:lnTo>
                <a:lnTo>
                  <a:pt x="411434" y="73145"/>
                </a:lnTo>
                <a:lnTo>
                  <a:pt x="411434" y="94481"/>
                </a:lnTo>
                <a:lnTo>
                  <a:pt x="426674" y="94481"/>
                </a:lnTo>
                <a:lnTo>
                  <a:pt x="426674" y="155435"/>
                </a:lnTo>
                <a:lnTo>
                  <a:pt x="441914" y="155435"/>
                </a:lnTo>
                <a:close/>
              </a:path>
              <a:path w="894715" h="180340">
                <a:moveTo>
                  <a:pt x="426674" y="155435"/>
                </a:moveTo>
                <a:lnTo>
                  <a:pt x="426674" y="112769"/>
                </a:lnTo>
                <a:lnTo>
                  <a:pt x="411434" y="112769"/>
                </a:lnTo>
                <a:lnTo>
                  <a:pt x="411434" y="155435"/>
                </a:lnTo>
                <a:lnTo>
                  <a:pt x="426674" y="155435"/>
                </a:lnTo>
                <a:close/>
              </a:path>
              <a:path w="894715" h="180340">
                <a:moveTo>
                  <a:pt x="504398" y="140195"/>
                </a:moveTo>
                <a:lnTo>
                  <a:pt x="504398" y="74669"/>
                </a:lnTo>
                <a:lnTo>
                  <a:pt x="472394" y="74669"/>
                </a:lnTo>
                <a:lnTo>
                  <a:pt x="472394" y="94481"/>
                </a:lnTo>
                <a:lnTo>
                  <a:pt x="489158" y="94481"/>
                </a:lnTo>
                <a:lnTo>
                  <a:pt x="489158" y="140195"/>
                </a:lnTo>
                <a:lnTo>
                  <a:pt x="504398" y="140195"/>
                </a:lnTo>
                <a:close/>
              </a:path>
              <a:path w="894715" h="180340">
                <a:moveTo>
                  <a:pt x="489158" y="140195"/>
                </a:moveTo>
                <a:lnTo>
                  <a:pt x="489158" y="112769"/>
                </a:lnTo>
                <a:lnTo>
                  <a:pt x="472394" y="112769"/>
                </a:lnTo>
                <a:lnTo>
                  <a:pt x="472394" y="140195"/>
                </a:lnTo>
                <a:lnTo>
                  <a:pt x="489158" y="140195"/>
                </a:lnTo>
                <a:close/>
              </a:path>
              <a:path w="894715" h="180340">
                <a:moveTo>
                  <a:pt x="537911" y="155435"/>
                </a:moveTo>
                <a:lnTo>
                  <a:pt x="537911" y="73145"/>
                </a:lnTo>
                <a:lnTo>
                  <a:pt x="521147" y="73145"/>
                </a:lnTo>
                <a:lnTo>
                  <a:pt x="521147" y="155435"/>
                </a:lnTo>
                <a:lnTo>
                  <a:pt x="537911" y="155435"/>
                </a:lnTo>
                <a:close/>
              </a:path>
              <a:path w="894715" h="180340">
                <a:moveTo>
                  <a:pt x="569915" y="155435"/>
                </a:moveTo>
                <a:lnTo>
                  <a:pt x="569915" y="73145"/>
                </a:lnTo>
                <a:lnTo>
                  <a:pt x="553151" y="73145"/>
                </a:lnTo>
                <a:lnTo>
                  <a:pt x="553151" y="155435"/>
                </a:lnTo>
                <a:lnTo>
                  <a:pt x="569915" y="155435"/>
                </a:lnTo>
                <a:close/>
              </a:path>
              <a:path w="894715" h="180340">
                <a:moveTo>
                  <a:pt x="603443" y="155435"/>
                </a:moveTo>
                <a:lnTo>
                  <a:pt x="603443" y="123437"/>
                </a:lnTo>
                <a:lnTo>
                  <a:pt x="580583" y="56381"/>
                </a:lnTo>
                <a:lnTo>
                  <a:pt x="580583" y="155435"/>
                </a:lnTo>
                <a:lnTo>
                  <a:pt x="603443" y="155435"/>
                </a:lnTo>
                <a:close/>
              </a:path>
            </a:pathLst>
          </a:custGeom>
          <a:solidFill>
            <a:srgbClr val="BE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54404" y="1372767"/>
            <a:ext cx="402305" cy="112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34415" y="1621917"/>
            <a:ext cx="161925" cy="500380"/>
          </a:xfrm>
          <a:custGeom>
            <a:avLst/>
            <a:gdLst/>
            <a:ahLst/>
            <a:cxnLst/>
            <a:rect l="l" t="t" r="r" b="b"/>
            <a:pathLst>
              <a:path w="161925" h="500380">
                <a:moveTo>
                  <a:pt x="83804" y="140192"/>
                </a:moveTo>
                <a:lnTo>
                  <a:pt x="83804" y="4572"/>
                </a:lnTo>
                <a:lnTo>
                  <a:pt x="80756" y="18288"/>
                </a:lnTo>
                <a:lnTo>
                  <a:pt x="77708" y="28956"/>
                </a:lnTo>
                <a:lnTo>
                  <a:pt x="71612" y="41148"/>
                </a:lnTo>
                <a:lnTo>
                  <a:pt x="65516" y="51816"/>
                </a:lnTo>
                <a:lnTo>
                  <a:pt x="47228" y="70104"/>
                </a:lnTo>
                <a:lnTo>
                  <a:pt x="35052" y="76200"/>
                </a:lnTo>
                <a:lnTo>
                  <a:pt x="24384" y="82296"/>
                </a:lnTo>
                <a:lnTo>
                  <a:pt x="0" y="85344"/>
                </a:lnTo>
                <a:lnTo>
                  <a:pt x="0" y="161528"/>
                </a:lnTo>
                <a:lnTo>
                  <a:pt x="19812" y="161528"/>
                </a:lnTo>
                <a:lnTo>
                  <a:pt x="38100" y="158480"/>
                </a:lnTo>
                <a:lnTo>
                  <a:pt x="56372" y="152384"/>
                </a:lnTo>
                <a:lnTo>
                  <a:pt x="74660" y="144764"/>
                </a:lnTo>
                <a:lnTo>
                  <a:pt x="83804" y="140192"/>
                </a:lnTo>
                <a:close/>
              </a:path>
              <a:path w="161925" h="500380">
                <a:moveTo>
                  <a:pt x="161528" y="499826"/>
                </a:moveTo>
                <a:lnTo>
                  <a:pt x="161528" y="0"/>
                </a:lnTo>
                <a:lnTo>
                  <a:pt x="83804" y="0"/>
                </a:lnTo>
                <a:lnTo>
                  <a:pt x="83804" y="499826"/>
                </a:lnTo>
                <a:lnTo>
                  <a:pt x="161528" y="4998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34414" y="1621916"/>
            <a:ext cx="161925" cy="500380"/>
          </a:xfrm>
          <a:custGeom>
            <a:avLst/>
            <a:gdLst/>
            <a:ahLst/>
            <a:cxnLst/>
            <a:rect l="l" t="t" r="r" b="b"/>
            <a:pathLst>
              <a:path w="161925" h="500380">
                <a:moveTo>
                  <a:pt x="83804" y="499826"/>
                </a:moveTo>
                <a:lnTo>
                  <a:pt x="161528" y="499826"/>
                </a:lnTo>
                <a:lnTo>
                  <a:pt x="161528" y="0"/>
                </a:lnTo>
                <a:lnTo>
                  <a:pt x="83804" y="0"/>
                </a:lnTo>
                <a:lnTo>
                  <a:pt x="83804" y="4571"/>
                </a:lnTo>
                <a:lnTo>
                  <a:pt x="80756" y="18287"/>
                </a:lnTo>
                <a:lnTo>
                  <a:pt x="77708" y="28955"/>
                </a:lnTo>
                <a:lnTo>
                  <a:pt x="71612" y="41147"/>
                </a:lnTo>
                <a:lnTo>
                  <a:pt x="65516" y="51815"/>
                </a:lnTo>
                <a:lnTo>
                  <a:pt x="56372" y="60959"/>
                </a:lnTo>
                <a:lnTo>
                  <a:pt x="47228" y="70103"/>
                </a:lnTo>
                <a:lnTo>
                  <a:pt x="35051" y="76199"/>
                </a:lnTo>
                <a:lnTo>
                  <a:pt x="24383" y="82295"/>
                </a:lnTo>
                <a:lnTo>
                  <a:pt x="12191" y="83819"/>
                </a:lnTo>
                <a:lnTo>
                  <a:pt x="0" y="85343"/>
                </a:lnTo>
                <a:lnTo>
                  <a:pt x="0" y="161528"/>
                </a:lnTo>
                <a:lnTo>
                  <a:pt x="38099" y="158480"/>
                </a:lnTo>
                <a:lnTo>
                  <a:pt x="74660" y="144764"/>
                </a:lnTo>
                <a:lnTo>
                  <a:pt x="83804" y="140192"/>
                </a:lnTo>
                <a:lnTo>
                  <a:pt x="83804" y="49982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00509" y="6284976"/>
            <a:ext cx="1296817" cy="1036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59156" y="3085485"/>
            <a:ext cx="4055199" cy="19016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6092" y="6735521"/>
            <a:ext cx="2241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1</a:t>
            </a:r>
            <a:r>
              <a:rPr sz="1400" dirty="0"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2049" y="652226"/>
            <a:ext cx="79578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TSCS </a:t>
            </a:r>
            <a:r>
              <a:rPr spc="-25" dirty="0"/>
              <a:t>Safety, </a:t>
            </a:r>
            <a:r>
              <a:rPr spc="-5" dirty="0"/>
              <a:t>Health, </a:t>
            </a:r>
            <a:r>
              <a:rPr dirty="0"/>
              <a:t>&amp; </a:t>
            </a:r>
            <a:r>
              <a:rPr spc="-5" dirty="0"/>
              <a:t>Accessibility</a:t>
            </a:r>
            <a:r>
              <a:rPr spc="-204" dirty="0"/>
              <a:t> </a:t>
            </a:r>
            <a:r>
              <a:rPr spc="-5" dirty="0"/>
              <a:t>Plan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47339" y="1251101"/>
            <a:ext cx="5200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latin typeface="Arial"/>
                <a:cs typeface="Arial"/>
              </a:rPr>
              <a:t>Safety, </a:t>
            </a:r>
            <a:r>
              <a:rPr sz="2400" b="1" spc="-5" dirty="0">
                <a:latin typeface="Arial"/>
                <a:cs typeface="Arial"/>
              </a:rPr>
              <a:t>Health, </a:t>
            </a:r>
            <a:r>
              <a:rPr sz="2400" b="1" dirty="0">
                <a:latin typeface="Arial"/>
                <a:cs typeface="Arial"/>
              </a:rPr>
              <a:t>&amp; </a:t>
            </a:r>
            <a:r>
              <a:rPr sz="2400" b="1" spc="-5" dirty="0">
                <a:latin typeface="Arial"/>
                <a:cs typeface="Arial"/>
              </a:rPr>
              <a:t>Accessibility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50" dirty="0">
                <a:latin typeface="Arial"/>
                <a:cs typeface="Arial"/>
              </a:rPr>
              <a:t>Team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2050" y="2016087"/>
            <a:ext cx="7889240" cy="4535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40690">
              <a:lnSpc>
                <a:spcPct val="100000"/>
              </a:lnSpc>
              <a:spcBef>
                <a:spcPts val="95"/>
              </a:spcBef>
              <a:buFont typeface="Wingdings"/>
              <a:buChar char=""/>
              <a:tabLst>
                <a:tab pos="244475" algn="l"/>
              </a:tabLst>
            </a:pPr>
            <a:r>
              <a:rPr sz="1600" b="1" spc="-10" dirty="0">
                <a:latin typeface="Arial"/>
                <a:cs typeface="Arial"/>
              </a:rPr>
              <a:t>TSCS </a:t>
            </a:r>
            <a:r>
              <a:rPr sz="1600" b="1" spc="-30" dirty="0">
                <a:latin typeface="Arial"/>
                <a:cs typeface="Arial"/>
              </a:rPr>
              <a:t>Safety, </a:t>
            </a:r>
            <a:r>
              <a:rPr sz="1600" b="1" spc="-5" dirty="0">
                <a:latin typeface="Arial"/>
                <a:cs typeface="Arial"/>
              </a:rPr>
              <a:t>Health, &amp; Accessibility </a:t>
            </a:r>
            <a:r>
              <a:rPr sz="1600" b="1" spc="-35" dirty="0">
                <a:latin typeface="Arial"/>
                <a:cs typeface="Arial"/>
              </a:rPr>
              <a:t>Team </a:t>
            </a:r>
            <a:r>
              <a:rPr sz="1600" b="1" spc="-5" dirty="0">
                <a:latin typeface="Arial"/>
                <a:cs typeface="Arial"/>
              </a:rPr>
              <a:t>assures and </a:t>
            </a:r>
            <a:r>
              <a:rPr sz="1600" b="1" spc="-10" dirty="0">
                <a:latin typeface="Arial"/>
                <a:cs typeface="Arial"/>
              </a:rPr>
              <a:t>monitors the  </a:t>
            </a:r>
            <a:r>
              <a:rPr sz="1600" b="1" spc="-5" dirty="0">
                <a:latin typeface="Arial"/>
                <a:cs typeface="Arial"/>
              </a:rPr>
              <a:t>implementation of all safety and health standards </a:t>
            </a:r>
            <a:r>
              <a:rPr sz="1600" b="1" spc="-10" dirty="0">
                <a:latin typeface="Arial"/>
                <a:cs typeface="Arial"/>
              </a:rPr>
              <a:t>and </a:t>
            </a:r>
            <a:r>
              <a:rPr sz="1600" b="1" spc="-5" dirty="0">
                <a:latin typeface="Arial"/>
                <a:cs typeface="Arial"/>
              </a:rPr>
              <a:t>rules issued by </a:t>
            </a:r>
            <a:r>
              <a:rPr sz="1600" b="1" spc="-20" dirty="0">
                <a:latin typeface="Arial"/>
                <a:cs typeface="Arial"/>
              </a:rPr>
              <a:t>OSHA,  </a:t>
            </a:r>
            <a:r>
              <a:rPr sz="1600" b="1" spc="-15" dirty="0">
                <a:latin typeface="Arial"/>
                <a:cs typeface="Arial"/>
              </a:rPr>
              <a:t>MIOSHA, </a:t>
            </a:r>
            <a:r>
              <a:rPr sz="1600" b="1" spc="-20" dirty="0">
                <a:latin typeface="Arial"/>
                <a:cs typeface="Arial"/>
              </a:rPr>
              <a:t>ADA, </a:t>
            </a:r>
            <a:r>
              <a:rPr sz="1600" b="1" spc="-55" dirty="0">
                <a:latin typeface="Arial"/>
                <a:cs typeface="Arial"/>
              </a:rPr>
              <a:t>CARF, </a:t>
            </a:r>
            <a:r>
              <a:rPr sz="1600" b="1" spc="-15" dirty="0">
                <a:latin typeface="Arial"/>
                <a:cs typeface="Arial"/>
              </a:rPr>
              <a:t>OCCMHA, </a:t>
            </a:r>
            <a:r>
              <a:rPr sz="1600" b="1" spc="-5" dirty="0">
                <a:latin typeface="Arial"/>
                <a:cs typeface="Arial"/>
              </a:rPr>
              <a:t>and/or </a:t>
            </a:r>
            <a:r>
              <a:rPr sz="1600" b="1" spc="-10" dirty="0">
                <a:latin typeface="Arial"/>
                <a:cs typeface="Arial"/>
              </a:rPr>
              <a:t>other</a:t>
            </a:r>
            <a:r>
              <a:rPr sz="1600" b="1" spc="3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authorities.</a:t>
            </a:r>
            <a:endParaRPr sz="1600">
              <a:latin typeface="Arial"/>
              <a:cs typeface="Arial"/>
            </a:endParaRPr>
          </a:p>
          <a:p>
            <a:pPr marL="12700" marR="422275">
              <a:lnSpc>
                <a:spcPct val="100000"/>
              </a:lnSpc>
              <a:spcBef>
                <a:spcPts val="960"/>
              </a:spcBef>
              <a:buFont typeface="Wingdings"/>
              <a:buChar char=""/>
              <a:tabLst>
                <a:tab pos="186690" algn="l"/>
              </a:tabLst>
            </a:pPr>
            <a:r>
              <a:rPr sz="1600" b="1" spc="-10" dirty="0">
                <a:latin typeface="Arial"/>
                <a:cs typeface="Arial"/>
              </a:rPr>
              <a:t>TSCS </a:t>
            </a:r>
            <a:r>
              <a:rPr sz="1600" b="1" spc="-30" dirty="0">
                <a:latin typeface="Arial"/>
                <a:cs typeface="Arial"/>
              </a:rPr>
              <a:t>Safety, </a:t>
            </a:r>
            <a:r>
              <a:rPr sz="1600" b="1" spc="-5" dirty="0">
                <a:latin typeface="Arial"/>
                <a:cs typeface="Arial"/>
              </a:rPr>
              <a:t>Health, &amp; Accessibility </a:t>
            </a:r>
            <a:r>
              <a:rPr sz="1600" b="1" spc="-35" dirty="0">
                <a:latin typeface="Arial"/>
                <a:cs typeface="Arial"/>
              </a:rPr>
              <a:t>Team </a:t>
            </a:r>
            <a:r>
              <a:rPr sz="1600" b="1" spc="-5" dirty="0">
                <a:latin typeface="Arial"/>
                <a:cs typeface="Arial"/>
              </a:rPr>
              <a:t>tracks and </a:t>
            </a:r>
            <a:r>
              <a:rPr sz="1600" b="1" spc="-10" dirty="0">
                <a:latin typeface="Arial"/>
                <a:cs typeface="Arial"/>
              </a:rPr>
              <a:t>investigates </a:t>
            </a:r>
            <a:r>
              <a:rPr sz="1600" b="1" spc="-5" dirty="0">
                <a:latin typeface="Arial"/>
                <a:cs typeface="Arial"/>
              </a:rPr>
              <a:t>trends in  </a:t>
            </a:r>
            <a:r>
              <a:rPr sz="1600" b="1" dirty="0">
                <a:latin typeface="Arial"/>
                <a:cs typeface="Arial"/>
              </a:rPr>
              <a:t>workplace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accidents/injuries.</a:t>
            </a:r>
            <a:endParaRPr sz="1600">
              <a:latin typeface="Arial"/>
              <a:cs typeface="Arial"/>
            </a:endParaRPr>
          </a:p>
          <a:p>
            <a:pPr marL="12700" marR="663575">
              <a:lnSpc>
                <a:spcPct val="100000"/>
              </a:lnSpc>
              <a:spcBef>
                <a:spcPts val="960"/>
              </a:spcBef>
              <a:buFont typeface="Wingdings"/>
              <a:buChar char=""/>
              <a:tabLst>
                <a:tab pos="186690" algn="l"/>
              </a:tabLst>
            </a:pPr>
            <a:r>
              <a:rPr sz="1600" b="1" spc="-10" dirty="0">
                <a:latin typeface="Arial"/>
                <a:cs typeface="Arial"/>
              </a:rPr>
              <a:t>TSCS </a:t>
            </a:r>
            <a:r>
              <a:rPr sz="1600" b="1" spc="-30" dirty="0">
                <a:latin typeface="Arial"/>
                <a:cs typeface="Arial"/>
              </a:rPr>
              <a:t>Safety, </a:t>
            </a:r>
            <a:r>
              <a:rPr sz="1600" b="1" spc="-5" dirty="0">
                <a:latin typeface="Arial"/>
                <a:cs typeface="Arial"/>
              </a:rPr>
              <a:t>Health, &amp; Accessibility </a:t>
            </a:r>
            <a:r>
              <a:rPr sz="1600" b="1" spc="-35" dirty="0">
                <a:latin typeface="Arial"/>
                <a:cs typeface="Arial"/>
              </a:rPr>
              <a:t>Team </a:t>
            </a:r>
            <a:r>
              <a:rPr sz="1600" b="1" spc="-5" dirty="0">
                <a:latin typeface="Arial"/>
                <a:cs typeface="Arial"/>
              </a:rPr>
              <a:t>reviews Emergency Response  information </a:t>
            </a:r>
            <a:r>
              <a:rPr sz="1600" b="1" spc="5" dirty="0">
                <a:latin typeface="Arial"/>
                <a:cs typeface="Arial"/>
              </a:rPr>
              <a:t>with </a:t>
            </a:r>
            <a:r>
              <a:rPr sz="1600" b="1" spc="-10" dirty="0">
                <a:latin typeface="Arial"/>
                <a:cs typeface="Arial"/>
              </a:rPr>
              <a:t>the </a:t>
            </a:r>
            <a:r>
              <a:rPr sz="1600" b="1" spc="-5" dirty="0">
                <a:latin typeface="Arial"/>
                <a:cs typeface="Arial"/>
              </a:rPr>
              <a:t>Local Program </a:t>
            </a:r>
            <a:r>
              <a:rPr sz="1600" b="1" spc="-30" dirty="0">
                <a:latin typeface="Arial"/>
                <a:cs typeface="Arial"/>
              </a:rPr>
              <a:t>Safety, </a:t>
            </a:r>
            <a:r>
              <a:rPr sz="1600" b="1" spc="-5" dirty="0">
                <a:latin typeface="Arial"/>
                <a:cs typeface="Arial"/>
              </a:rPr>
              <a:t>Health, &amp; Accessibility</a:t>
            </a:r>
            <a:r>
              <a:rPr sz="1600" b="1" spc="19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Teams.</a:t>
            </a:r>
            <a:endParaRPr sz="1600">
              <a:latin typeface="Arial"/>
              <a:cs typeface="Arial"/>
            </a:endParaRPr>
          </a:p>
          <a:p>
            <a:pPr marL="12700" marR="56515">
              <a:lnSpc>
                <a:spcPct val="100000"/>
              </a:lnSpc>
              <a:spcBef>
                <a:spcPts val="960"/>
              </a:spcBef>
              <a:buFont typeface="Wingdings"/>
              <a:buChar char=""/>
              <a:tabLst>
                <a:tab pos="186690" algn="l"/>
              </a:tabLst>
            </a:pPr>
            <a:r>
              <a:rPr sz="1600" b="1" spc="-10" dirty="0">
                <a:latin typeface="Arial"/>
                <a:cs typeface="Arial"/>
              </a:rPr>
              <a:t>TSCS </a:t>
            </a:r>
            <a:r>
              <a:rPr sz="1600" b="1" spc="-30" dirty="0">
                <a:latin typeface="Arial"/>
                <a:cs typeface="Arial"/>
              </a:rPr>
              <a:t>Safety, </a:t>
            </a:r>
            <a:r>
              <a:rPr sz="1600" b="1" spc="-5" dirty="0">
                <a:latin typeface="Arial"/>
                <a:cs typeface="Arial"/>
              </a:rPr>
              <a:t>Health, &amp; Accessibility </a:t>
            </a:r>
            <a:r>
              <a:rPr sz="1600" b="1" spc="-35" dirty="0">
                <a:latin typeface="Arial"/>
                <a:cs typeface="Arial"/>
              </a:rPr>
              <a:t>Team </a:t>
            </a:r>
            <a:r>
              <a:rPr sz="1600" b="1" spc="-5" dirty="0">
                <a:latin typeface="Arial"/>
                <a:cs typeface="Arial"/>
              </a:rPr>
              <a:t>maintains </a:t>
            </a:r>
            <a:r>
              <a:rPr sz="1600" b="1" spc="-10" dirty="0">
                <a:latin typeface="Arial"/>
                <a:cs typeface="Arial"/>
              </a:rPr>
              <a:t>communications </a:t>
            </a:r>
            <a:r>
              <a:rPr sz="1600" b="1" spc="5" dirty="0">
                <a:latin typeface="Arial"/>
                <a:cs typeface="Arial"/>
              </a:rPr>
              <a:t>with  </a:t>
            </a:r>
            <a:r>
              <a:rPr sz="1600" b="1" spc="-10" dirty="0">
                <a:latin typeface="Arial"/>
                <a:cs typeface="Arial"/>
              </a:rPr>
              <a:t>MIOSHA </a:t>
            </a:r>
            <a:r>
              <a:rPr sz="1600" b="1" spc="-5" dirty="0">
                <a:latin typeface="Arial"/>
                <a:cs typeface="Arial"/>
              </a:rPr>
              <a:t>concerning new rules and regulations, quality of </a:t>
            </a:r>
            <a:r>
              <a:rPr sz="1600" b="1" spc="5" dirty="0">
                <a:latin typeface="Arial"/>
                <a:cs typeface="Arial"/>
              </a:rPr>
              <a:t>work </a:t>
            </a:r>
            <a:r>
              <a:rPr sz="1600" b="1" spc="-10" dirty="0">
                <a:latin typeface="Arial"/>
                <a:cs typeface="Arial"/>
              </a:rPr>
              <a:t>environment,</a:t>
            </a:r>
            <a:r>
              <a:rPr sz="1600" b="1" spc="19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etc.</a:t>
            </a:r>
            <a:endParaRPr sz="16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960"/>
              </a:spcBef>
              <a:buFont typeface="Wingdings"/>
              <a:buChar char=""/>
              <a:tabLst>
                <a:tab pos="186690" algn="l"/>
              </a:tabLst>
            </a:pPr>
            <a:r>
              <a:rPr sz="1600" b="1" spc="-5" dirty="0">
                <a:latin typeface="Arial"/>
                <a:cs typeface="Arial"/>
              </a:rPr>
              <a:t>Local Program/Home </a:t>
            </a:r>
            <a:r>
              <a:rPr sz="1600" b="1" spc="-30" dirty="0">
                <a:latin typeface="Arial"/>
                <a:cs typeface="Arial"/>
              </a:rPr>
              <a:t>Teams </a:t>
            </a:r>
            <a:r>
              <a:rPr sz="1600" b="1" spc="-5" dirty="0">
                <a:latin typeface="Arial"/>
                <a:cs typeface="Arial"/>
              </a:rPr>
              <a:t>participate in periodic drills and </a:t>
            </a:r>
            <a:r>
              <a:rPr sz="1600" b="1" spc="-10" dirty="0">
                <a:latin typeface="Arial"/>
                <a:cs typeface="Arial"/>
              </a:rPr>
              <a:t>conduct </a:t>
            </a:r>
            <a:r>
              <a:rPr sz="1600" b="1" spc="-5" dirty="0">
                <a:latin typeface="Arial"/>
                <a:cs typeface="Arial"/>
              </a:rPr>
              <a:t>quarterly  facility inspections. Copies of drill and inspection reports </a:t>
            </a:r>
            <a:r>
              <a:rPr sz="1600" b="1" spc="5" dirty="0">
                <a:latin typeface="Arial"/>
                <a:cs typeface="Arial"/>
              </a:rPr>
              <a:t>with </a:t>
            </a:r>
            <a:r>
              <a:rPr sz="1600" b="1" spc="-5" dirty="0">
                <a:latin typeface="Arial"/>
                <a:cs typeface="Arial"/>
              </a:rPr>
              <a:t>plan of correction  are </a:t>
            </a:r>
            <a:r>
              <a:rPr sz="1600" b="1" dirty="0">
                <a:latin typeface="Arial"/>
                <a:cs typeface="Arial"/>
              </a:rPr>
              <a:t>forwarded </a:t>
            </a:r>
            <a:r>
              <a:rPr sz="1600" b="1" spc="-5" dirty="0">
                <a:latin typeface="Arial"/>
                <a:cs typeface="Arial"/>
              </a:rPr>
              <a:t>to </a:t>
            </a:r>
            <a:r>
              <a:rPr sz="1600" b="1" spc="-10" dirty="0">
                <a:latin typeface="Arial"/>
                <a:cs typeface="Arial"/>
              </a:rPr>
              <a:t>the</a:t>
            </a:r>
            <a:r>
              <a:rPr sz="1600" b="1" spc="-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Administration.</a:t>
            </a:r>
            <a:endParaRPr sz="1600">
              <a:latin typeface="Arial"/>
              <a:cs typeface="Arial"/>
            </a:endParaRPr>
          </a:p>
          <a:p>
            <a:pPr marL="12700" marR="208915">
              <a:lnSpc>
                <a:spcPct val="100000"/>
              </a:lnSpc>
              <a:spcBef>
                <a:spcPts val="955"/>
              </a:spcBef>
              <a:buFont typeface="Wingdings"/>
              <a:buChar char=""/>
              <a:tabLst>
                <a:tab pos="186690" algn="l"/>
              </a:tabLst>
            </a:pPr>
            <a:r>
              <a:rPr sz="1600" b="1" spc="-5" dirty="0">
                <a:latin typeface="Arial"/>
                <a:cs typeface="Arial"/>
              </a:rPr>
              <a:t>Local Program/Home </a:t>
            </a:r>
            <a:r>
              <a:rPr sz="1600" b="1" spc="-30" dirty="0">
                <a:latin typeface="Arial"/>
                <a:cs typeface="Arial"/>
              </a:rPr>
              <a:t>Teams </a:t>
            </a:r>
            <a:r>
              <a:rPr sz="1600" b="1" spc="-5" dirty="0">
                <a:latin typeface="Arial"/>
                <a:cs typeface="Arial"/>
              </a:rPr>
              <a:t>are responsible </a:t>
            </a:r>
            <a:r>
              <a:rPr sz="1600" b="1" spc="-10" dirty="0">
                <a:latin typeface="Arial"/>
                <a:cs typeface="Arial"/>
              </a:rPr>
              <a:t>for conducting </a:t>
            </a:r>
            <a:r>
              <a:rPr sz="1600" b="1" spc="-5" dirty="0">
                <a:latin typeface="Arial"/>
                <a:cs typeface="Arial"/>
              </a:rPr>
              <a:t>periodic drills </a:t>
            </a:r>
            <a:r>
              <a:rPr sz="1600" b="1" spc="-10" dirty="0">
                <a:latin typeface="Arial"/>
                <a:cs typeface="Arial"/>
              </a:rPr>
              <a:t>for  tornado, </a:t>
            </a:r>
            <a:r>
              <a:rPr sz="1600" b="1" spc="-5" dirty="0">
                <a:latin typeface="Arial"/>
                <a:cs typeface="Arial"/>
              </a:rPr>
              <a:t>fire, </a:t>
            </a:r>
            <a:r>
              <a:rPr sz="1600" b="1" dirty="0">
                <a:latin typeface="Arial"/>
                <a:cs typeface="Arial"/>
              </a:rPr>
              <a:t>power </a:t>
            </a:r>
            <a:r>
              <a:rPr sz="1600" b="1" spc="-5" dirty="0">
                <a:latin typeface="Arial"/>
                <a:cs typeface="Arial"/>
              </a:rPr>
              <a:t>outage, crisis illness &amp; </a:t>
            </a:r>
            <a:r>
              <a:rPr sz="1600" b="1" spc="-30" dirty="0">
                <a:latin typeface="Arial"/>
                <a:cs typeface="Arial"/>
              </a:rPr>
              <a:t>injury, </a:t>
            </a:r>
            <a:r>
              <a:rPr sz="1600" b="1" spc="-5" dirty="0">
                <a:latin typeface="Arial"/>
                <a:cs typeface="Arial"/>
              </a:rPr>
              <a:t>aggression crisis, and </a:t>
            </a:r>
            <a:r>
              <a:rPr sz="1600" b="1" spc="-10" dirty="0">
                <a:latin typeface="Arial"/>
                <a:cs typeface="Arial"/>
              </a:rPr>
              <a:t>bomb  </a:t>
            </a:r>
            <a:r>
              <a:rPr sz="1600" b="1" spc="-5" dirty="0">
                <a:latin typeface="Arial"/>
                <a:cs typeface="Arial"/>
              </a:rPr>
              <a:t>threat emergencies, and completing and </a:t>
            </a:r>
            <a:r>
              <a:rPr sz="1600" b="1" spc="-10" dirty="0">
                <a:latin typeface="Arial"/>
                <a:cs typeface="Arial"/>
              </a:rPr>
              <a:t>submitting </a:t>
            </a:r>
            <a:r>
              <a:rPr sz="1600" b="1" spc="-5" dirty="0">
                <a:latin typeface="Arial"/>
                <a:cs typeface="Arial"/>
              </a:rPr>
              <a:t>copies of drill reports to  Administration </a:t>
            </a:r>
            <a:r>
              <a:rPr sz="1600" b="1" spc="5" dirty="0">
                <a:latin typeface="Arial"/>
                <a:cs typeface="Arial"/>
              </a:rPr>
              <a:t>with </a:t>
            </a:r>
            <a:r>
              <a:rPr sz="1600" b="1" spc="-5" dirty="0">
                <a:latin typeface="Arial"/>
                <a:cs typeface="Arial"/>
              </a:rPr>
              <a:t>plans of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correction.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2068" y="6648660"/>
            <a:ext cx="758380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Font typeface="Wingdings"/>
              <a:buChar char=""/>
              <a:tabLst>
                <a:tab pos="186690" algn="l"/>
              </a:tabLst>
            </a:pPr>
            <a:r>
              <a:rPr sz="1600" b="1" spc="-5" dirty="0">
                <a:latin typeface="Arial"/>
                <a:cs typeface="Arial"/>
              </a:rPr>
              <a:t>Local Program/Home </a:t>
            </a:r>
            <a:r>
              <a:rPr sz="1600" b="1" spc="-30" dirty="0">
                <a:latin typeface="Arial"/>
                <a:cs typeface="Arial"/>
              </a:rPr>
              <a:t>Teams </a:t>
            </a:r>
            <a:r>
              <a:rPr sz="1600" b="1" spc="-5" dirty="0">
                <a:latin typeface="Arial"/>
                <a:cs typeface="Arial"/>
              </a:rPr>
              <a:t>make sure that safety trainings are </a:t>
            </a:r>
            <a:r>
              <a:rPr sz="1600" b="1" spc="-10" dirty="0">
                <a:latin typeface="Arial"/>
                <a:cs typeface="Arial"/>
              </a:rPr>
              <a:t>provided for  employees, </a:t>
            </a:r>
            <a:r>
              <a:rPr sz="1600" b="1" spc="-5" dirty="0">
                <a:latin typeface="Arial"/>
                <a:cs typeface="Arial"/>
              </a:rPr>
              <a:t>clients, and</a:t>
            </a:r>
            <a:r>
              <a:rPr sz="1600" b="1" spc="10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volunteers.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6160" y="1074848"/>
            <a:ext cx="1094148" cy="988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4484" y="1178468"/>
            <a:ext cx="1263289" cy="780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6052" y="918904"/>
            <a:ext cx="79578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TSCS </a:t>
            </a:r>
            <a:r>
              <a:rPr spc="-25" dirty="0"/>
              <a:t>Safety, </a:t>
            </a:r>
            <a:r>
              <a:rPr spc="-5" dirty="0"/>
              <a:t>Health, </a:t>
            </a:r>
            <a:r>
              <a:rPr dirty="0"/>
              <a:t>&amp; </a:t>
            </a:r>
            <a:r>
              <a:rPr spc="-5" dirty="0"/>
              <a:t>Accessibility</a:t>
            </a:r>
            <a:r>
              <a:rPr spc="-204" dirty="0"/>
              <a:t> </a:t>
            </a:r>
            <a:r>
              <a:rPr spc="-5" dirty="0"/>
              <a:t>Plan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85416" y="1859126"/>
            <a:ext cx="5822315" cy="4890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0" indent="-260350">
              <a:lnSpc>
                <a:spcPct val="100000"/>
              </a:lnSpc>
              <a:spcBef>
                <a:spcPts val="100"/>
              </a:spcBef>
              <a:buFont typeface="Wingdings"/>
              <a:buChar char=""/>
              <a:tabLst>
                <a:tab pos="273685" algn="l"/>
              </a:tabLst>
            </a:pPr>
            <a:r>
              <a:rPr sz="2400" b="1" spc="-20" dirty="0">
                <a:latin typeface="Arial"/>
                <a:cs typeface="Arial"/>
              </a:rPr>
              <a:t>Training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Programs</a:t>
            </a:r>
            <a:endParaRPr sz="2400">
              <a:latin typeface="Arial"/>
              <a:cs typeface="Arial"/>
            </a:endParaRPr>
          </a:p>
          <a:p>
            <a:pPr marL="1078865" marR="5080" indent="-914400">
              <a:lnSpc>
                <a:spcPct val="100000"/>
              </a:lnSpc>
              <a:spcBef>
                <a:spcPts val="1939"/>
              </a:spcBef>
            </a:pPr>
            <a:r>
              <a:rPr sz="1800" b="1" spc="-5" dirty="0">
                <a:latin typeface="Arial"/>
                <a:cs typeface="Arial"/>
              </a:rPr>
              <a:t>TSCS ensures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10" dirty="0">
                <a:latin typeface="Arial"/>
                <a:cs typeface="Arial"/>
              </a:rPr>
              <a:t>provision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-10" dirty="0">
                <a:latin typeface="Arial"/>
                <a:cs typeface="Arial"/>
              </a:rPr>
              <a:t>various </a:t>
            </a:r>
            <a:r>
              <a:rPr sz="1800" b="1" spc="-5" dirty="0">
                <a:latin typeface="Arial"/>
                <a:cs typeface="Arial"/>
              </a:rPr>
              <a:t>SHA training  programs including </a:t>
            </a:r>
            <a:r>
              <a:rPr sz="1800" b="1" dirty="0">
                <a:latin typeface="Arial"/>
                <a:cs typeface="Arial"/>
              </a:rPr>
              <a:t>but not </a:t>
            </a:r>
            <a:r>
              <a:rPr sz="1800" b="1" spc="-5" dirty="0">
                <a:latin typeface="Arial"/>
                <a:cs typeface="Arial"/>
              </a:rPr>
              <a:t>limited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to:</a:t>
            </a:r>
            <a:endParaRPr sz="1800">
              <a:latin typeface="Arial"/>
              <a:cs typeface="Arial"/>
            </a:endParaRPr>
          </a:p>
          <a:p>
            <a:pPr marL="774065" lvl="1" indent="-152400">
              <a:lnSpc>
                <a:spcPct val="100000"/>
              </a:lnSpc>
              <a:spcBef>
                <a:spcPts val="1080"/>
              </a:spcBef>
              <a:buSzPct val="77777"/>
              <a:buFont typeface="Wingdings"/>
              <a:buChar char=""/>
              <a:tabLst>
                <a:tab pos="774700" algn="l"/>
              </a:tabLst>
            </a:pPr>
            <a:r>
              <a:rPr sz="1800" b="1" spc="-5" dirty="0">
                <a:latin typeface="Arial"/>
                <a:cs typeface="Arial"/>
              </a:rPr>
              <a:t>Crisis Illness </a:t>
            </a:r>
            <a:r>
              <a:rPr sz="1800" b="1" dirty="0">
                <a:latin typeface="Arial"/>
                <a:cs typeface="Arial"/>
              </a:rPr>
              <a:t>&amp; </a:t>
            </a:r>
            <a:r>
              <a:rPr sz="1800" b="1" spc="-25" dirty="0">
                <a:latin typeface="Arial"/>
                <a:cs typeface="Arial"/>
              </a:rPr>
              <a:t>Injury.</a:t>
            </a:r>
            <a:endParaRPr sz="1800">
              <a:latin typeface="Arial"/>
              <a:cs typeface="Arial"/>
            </a:endParaRPr>
          </a:p>
          <a:p>
            <a:pPr marL="817244" lvl="1" indent="-195580">
              <a:lnSpc>
                <a:spcPct val="100000"/>
              </a:lnSpc>
              <a:spcBef>
                <a:spcPts val="1080"/>
              </a:spcBef>
              <a:buFont typeface="Wingdings"/>
              <a:buChar char=""/>
              <a:tabLst>
                <a:tab pos="817880" algn="l"/>
              </a:tabLst>
            </a:pPr>
            <a:r>
              <a:rPr sz="1800" b="1" spc="-5" dirty="0">
                <a:latin typeface="Arial"/>
                <a:cs typeface="Arial"/>
              </a:rPr>
              <a:t>Blood borne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pathogens.</a:t>
            </a:r>
            <a:endParaRPr sz="1800">
              <a:latin typeface="Arial"/>
              <a:cs typeface="Arial"/>
            </a:endParaRPr>
          </a:p>
          <a:p>
            <a:pPr marL="817244" lvl="1" indent="-195580">
              <a:lnSpc>
                <a:spcPct val="100000"/>
              </a:lnSpc>
              <a:spcBef>
                <a:spcPts val="1080"/>
              </a:spcBef>
              <a:buFont typeface="Wingdings"/>
              <a:buChar char=""/>
              <a:tabLst>
                <a:tab pos="817880" algn="l"/>
              </a:tabLst>
            </a:pPr>
            <a:r>
              <a:rPr sz="1800" b="1" spc="-10" dirty="0">
                <a:latin typeface="Arial"/>
                <a:cs typeface="Arial"/>
              </a:rPr>
              <a:t>Back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safety.</a:t>
            </a:r>
            <a:endParaRPr sz="1800">
              <a:latin typeface="Arial"/>
              <a:cs typeface="Arial"/>
            </a:endParaRPr>
          </a:p>
          <a:p>
            <a:pPr marL="807720" lvl="1" indent="-186055">
              <a:lnSpc>
                <a:spcPct val="100000"/>
              </a:lnSpc>
              <a:spcBef>
                <a:spcPts val="1080"/>
              </a:spcBef>
              <a:buFont typeface="Wingdings"/>
              <a:buChar char=""/>
              <a:tabLst>
                <a:tab pos="808355" algn="l"/>
              </a:tabLst>
            </a:pPr>
            <a:r>
              <a:rPr sz="1800" b="1" spc="-10" dirty="0">
                <a:latin typeface="Arial"/>
                <a:cs typeface="Arial"/>
              </a:rPr>
              <a:t>Aggressive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intruder.</a:t>
            </a:r>
            <a:endParaRPr sz="1800">
              <a:latin typeface="Arial"/>
              <a:cs typeface="Arial"/>
            </a:endParaRPr>
          </a:p>
          <a:p>
            <a:pPr marL="816610" lvl="1" indent="-194945">
              <a:lnSpc>
                <a:spcPct val="100000"/>
              </a:lnSpc>
              <a:spcBef>
                <a:spcPts val="1080"/>
              </a:spcBef>
              <a:buFont typeface="Wingdings"/>
              <a:buChar char=""/>
              <a:tabLst>
                <a:tab pos="817244" algn="l"/>
              </a:tabLst>
            </a:pPr>
            <a:r>
              <a:rPr sz="1800" b="1" spc="-20" dirty="0">
                <a:latin typeface="Arial"/>
                <a:cs typeface="Arial"/>
              </a:rPr>
              <a:t>Vehicle </a:t>
            </a:r>
            <a:r>
              <a:rPr sz="1800" b="1" spc="-30" dirty="0">
                <a:latin typeface="Arial"/>
                <a:cs typeface="Arial"/>
              </a:rPr>
              <a:t>safety.</a:t>
            </a:r>
            <a:endParaRPr sz="1800">
              <a:latin typeface="Arial"/>
              <a:cs typeface="Arial"/>
            </a:endParaRPr>
          </a:p>
          <a:p>
            <a:pPr marL="817244" lvl="1" indent="-195580">
              <a:lnSpc>
                <a:spcPct val="100000"/>
              </a:lnSpc>
              <a:spcBef>
                <a:spcPts val="1080"/>
              </a:spcBef>
              <a:buFont typeface="Wingdings"/>
              <a:buChar char=""/>
              <a:tabLst>
                <a:tab pos="817880" algn="l"/>
              </a:tabLst>
            </a:pPr>
            <a:r>
              <a:rPr sz="1800" b="1" spc="-10" dirty="0">
                <a:latin typeface="Arial"/>
                <a:cs typeface="Arial"/>
              </a:rPr>
              <a:t>First-Aid </a:t>
            </a:r>
            <a:r>
              <a:rPr sz="1800" b="1" dirty="0">
                <a:latin typeface="Arial"/>
                <a:cs typeface="Arial"/>
              </a:rPr>
              <a:t>&amp;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CPR.</a:t>
            </a:r>
            <a:endParaRPr sz="1800">
              <a:latin typeface="Arial"/>
              <a:cs typeface="Arial"/>
            </a:endParaRPr>
          </a:p>
          <a:p>
            <a:pPr marL="817244" lvl="1" indent="-195580">
              <a:lnSpc>
                <a:spcPct val="100000"/>
              </a:lnSpc>
              <a:spcBef>
                <a:spcPts val="1080"/>
              </a:spcBef>
              <a:buFont typeface="Wingdings"/>
              <a:buChar char=""/>
              <a:tabLst>
                <a:tab pos="817880" algn="l"/>
              </a:tabLst>
            </a:pPr>
            <a:r>
              <a:rPr sz="1800" b="1" spc="-5" dirty="0">
                <a:latin typeface="Arial"/>
                <a:cs typeface="Arial"/>
              </a:rPr>
              <a:t>Infectious </a:t>
            </a:r>
            <a:r>
              <a:rPr sz="1800" b="1" spc="-10" dirty="0">
                <a:latin typeface="Arial"/>
                <a:cs typeface="Arial"/>
              </a:rPr>
              <a:t>disease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control.</a:t>
            </a:r>
            <a:endParaRPr sz="1800">
              <a:latin typeface="Arial"/>
              <a:cs typeface="Arial"/>
            </a:endParaRPr>
          </a:p>
          <a:p>
            <a:pPr marL="817244" lvl="1" indent="-195580">
              <a:lnSpc>
                <a:spcPct val="100000"/>
              </a:lnSpc>
              <a:spcBef>
                <a:spcPts val="1080"/>
              </a:spcBef>
              <a:buFont typeface="Wingdings"/>
              <a:buChar char=""/>
              <a:tabLst>
                <a:tab pos="817880" algn="l"/>
              </a:tabLst>
            </a:pPr>
            <a:r>
              <a:rPr sz="1800" b="1" spc="-10" dirty="0">
                <a:latin typeface="Arial"/>
                <a:cs typeface="Arial"/>
              </a:rPr>
              <a:t>Behavioral interventions </a:t>
            </a:r>
            <a:r>
              <a:rPr sz="1800" b="1" dirty="0">
                <a:latin typeface="Arial"/>
                <a:cs typeface="Arial"/>
              </a:rPr>
              <a:t>&amp; </a:t>
            </a:r>
            <a:r>
              <a:rPr sz="1800" b="1" spc="-5" dirty="0">
                <a:latin typeface="Arial"/>
                <a:cs typeface="Arial"/>
              </a:rPr>
              <a:t>CPI</a:t>
            </a:r>
            <a:r>
              <a:rPr sz="1800" b="1" spc="8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trainings.</a:t>
            </a:r>
            <a:endParaRPr sz="1800">
              <a:latin typeface="Arial"/>
              <a:cs typeface="Arial"/>
            </a:endParaRPr>
          </a:p>
          <a:p>
            <a:pPr marL="817244" lvl="1" indent="-195580">
              <a:lnSpc>
                <a:spcPct val="100000"/>
              </a:lnSpc>
              <a:spcBef>
                <a:spcPts val="1080"/>
              </a:spcBef>
              <a:buFont typeface="Wingdings"/>
              <a:buChar char=""/>
              <a:tabLst>
                <a:tab pos="817880" algn="l"/>
              </a:tabLst>
            </a:pPr>
            <a:r>
              <a:rPr sz="1800" b="1" spc="-5" dirty="0">
                <a:latin typeface="Arial"/>
                <a:cs typeface="Arial"/>
              </a:rPr>
              <a:t>Fire extinguishers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training.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3878" y="2827294"/>
            <a:ext cx="1446152" cy="2741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07290" y="4143923"/>
            <a:ext cx="2008505" cy="1435735"/>
          </a:xfrm>
          <a:custGeom>
            <a:avLst/>
            <a:gdLst/>
            <a:ahLst/>
            <a:cxnLst/>
            <a:rect l="l" t="t" r="r" b="b"/>
            <a:pathLst>
              <a:path w="2008504" h="1435735">
                <a:moveTo>
                  <a:pt x="2008464" y="1145956"/>
                </a:moveTo>
                <a:lnTo>
                  <a:pt x="2008464" y="289544"/>
                </a:lnTo>
                <a:lnTo>
                  <a:pt x="2005416" y="259064"/>
                </a:lnTo>
                <a:lnTo>
                  <a:pt x="1993224" y="202676"/>
                </a:lnTo>
                <a:lnTo>
                  <a:pt x="1968840" y="150876"/>
                </a:lnTo>
                <a:lnTo>
                  <a:pt x="1933788" y="105156"/>
                </a:lnTo>
                <a:lnTo>
                  <a:pt x="1889592" y="65532"/>
                </a:lnTo>
                <a:lnTo>
                  <a:pt x="1836267" y="35052"/>
                </a:lnTo>
                <a:lnTo>
                  <a:pt x="1778355" y="13716"/>
                </a:lnTo>
                <a:lnTo>
                  <a:pt x="1714347" y="1524"/>
                </a:lnTo>
                <a:lnTo>
                  <a:pt x="1680819" y="0"/>
                </a:lnTo>
                <a:lnTo>
                  <a:pt x="327629" y="0"/>
                </a:lnTo>
                <a:lnTo>
                  <a:pt x="260573" y="6096"/>
                </a:lnTo>
                <a:lnTo>
                  <a:pt x="199628" y="22860"/>
                </a:lnTo>
                <a:lnTo>
                  <a:pt x="144764" y="48768"/>
                </a:lnTo>
                <a:lnTo>
                  <a:pt x="95996" y="85344"/>
                </a:lnTo>
                <a:lnTo>
                  <a:pt x="56372" y="128016"/>
                </a:lnTo>
                <a:lnTo>
                  <a:pt x="25892" y="176768"/>
                </a:lnTo>
                <a:lnTo>
                  <a:pt x="6096" y="230108"/>
                </a:lnTo>
                <a:lnTo>
                  <a:pt x="0" y="289544"/>
                </a:lnTo>
                <a:lnTo>
                  <a:pt x="0" y="1145956"/>
                </a:lnTo>
                <a:lnTo>
                  <a:pt x="6096" y="1205392"/>
                </a:lnTo>
                <a:lnTo>
                  <a:pt x="25892" y="1258717"/>
                </a:lnTo>
                <a:lnTo>
                  <a:pt x="56372" y="1307485"/>
                </a:lnTo>
                <a:lnTo>
                  <a:pt x="95996" y="1350157"/>
                </a:lnTo>
                <a:lnTo>
                  <a:pt x="144764" y="1386733"/>
                </a:lnTo>
                <a:lnTo>
                  <a:pt x="199628" y="1412641"/>
                </a:lnTo>
                <a:lnTo>
                  <a:pt x="260573" y="1429405"/>
                </a:lnTo>
                <a:lnTo>
                  <a:pt x="327629" y="1435501"/>
                </a:lnTo>
                <a:lnTo>
                  <a:pt x="1680819" y="1435501"/>
                </a:lnTo>
                <a:lnTo>
                  <a:pt x="1746351" y="1429405"/>
                </a:lnTo>
                <a:lnTo>
                  <a:pt x="1808835" y="1412641"/>
                </a:lnTo>
                <a:lnTo>
                  <a:pt x="1863699" y="1386733"/>
                </a:lnTo>
                <a:lnTo>
                  <a:pt x="1912452" y="1350157"/>
                </a:lnTo>
                <a:lnTo>
                  <a:pt x="1952076" y="1307485"/>
                </a:lnTo>
                <a:lnTo>
                  <a:pt x="1982556" y="1258717"/>
                </a:lnTo>
                <a:lnTo>
                  <a:pt x="2000844" y="1205392"/>
                </a:lnTo>
                <a:lnTo>
                  <a:pt x="2008464" y="114595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71323" y="4399940"/>
            <a:ext cx="281940" cy="341630"/>
          </a:xfrm>
          <a:custGeom>
            <a:avLst/>
            <a:gdLst/>
            <a:ahLst/>
            <a:cxnLst/>
            <a:rect l="l" t="t" r="r" b="b"/>
            <a:pathLst>
              <a:path w="281940" h="341629">
                <a:moveTo>
                  <a:pt x="0" y="341345"/>
                </a:moveTo>
                <a:lnTo>
                  <a:pt x="281915" y="341345"/>
                </a:lnTo>
                <a:lnTo>
                  <a:pt x="281915" y="0"/>
                </a:lnTo>
                <a:lnTo>
                  <a:pt x="0" y="0"/>
                </a:lnTo>
                <a:lnTo>
                  <a:pt x="0" y="34134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71323" y="4989679"/>
            <a:ext cx="281940" cy="341630"/>
          </a:xfrm>
          <a:custGeom>
            <a:avLst/>
            <a:gdLst/>
            <a:ahLst/>
            <a:cxnLst/>
            <a:rect l="l" t="t" r="r" b="b"/>
            <a:pathLst>
              <a:path w="281940" h="341629">
                <a:moveTo>
                  <a:pt x="0" y="341347"/>
                </a:moveTo>
                <a:lnTo>
                  <a:pt x="281915" y="341347"/>
                </a:lnTo>
                <a:lnTo>
                  <a:pt x="281915" y="0"/>
                </a:lnTo>
                <a:lnTo>
                  <a:pt x="0" y="0"/>
                </a:lnTo>
                <a:lnTo>
                  <a:pt x="0" y="341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84257" y="4741286"/>
            <a:ext cx="1054735" cy="248920"/>
          </a:xfrm>
          <a:custGeom>
            <a:avLst/>
            <a:gdLst/>
            <a:ahLst/>
            <a:cxnLst/>
            <a:rect l="l" t="t" r="r" b="b"/>
            <a:pathLst>
              <a:path w="1054734" h="248920">
                <a:moveTo>
                  <a:pt x="0" y="0"/>
                </a:moveTo>
                <a:lnTo>
                  <a:pt x="0" y="248393"/>
                </a:lnTo>
                <a:lnTo>
                  <a:pt x="1054518" y="248393"/>
                </a:lnTo>
                <a:lnTo>
                  <a:pt x="105451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62352" y="4184309"/>
            <a:ext cx="1362710" cy="0"/>
          </a:xfrm>
          <a:custGeom>
            <a:avLst/>
            <a:gdLst/>
            <a:ahLst/>
            <a:cxnLst/>
            <a:rect l="l" t="t" r="r" b="b"/>
            <a:pathLst>
              <a:path w="1362709">
                <a:moveTo>
                  <a:pt x="0" y="0"/>
                </a:moveTo>
                <a:lnTo>
                  <a:pt x="1362334" y="0"/>
                </a:lnTo>
              </a:path>
            </a:pathLst>
          </a:custGeom>
          <a:ln w="1676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34707" y="4175927"/>
            <a:ext cx="335280" cy="297180"/>
          </a:xfrm>
          <a:custGeom>
            <a:avLst/>
            <a:gdLst/>
            <a:ahLst/>
            <a:cxnLst/>
            <a:rect l="l" t="t" r="r" b="b"/>
            <a:pathLst>
              <a:path w="335279" h="297179">
                <a:moveTo>
                  <a:pt x="335264" y="16764"/>
                </a:moveTo>
                <a:lnTo>
                  <a:pt x="335264" y="0"/>
                </a:lnTo>
                <a:lnTo>
                  <a:pt x="268208" y="6096"/>
                </a:lnTo>
                <a:lnTo>
                  <a:pt x="205724" y="24384"/>
                </a:lnTo>
                <a:lnTo>
                  <a:pt x="149352" y="50292"/>
                </a:lnTo>
                <a:lnTo>
                  <a:pt x="99060" y="86868"/>
                </a:lnTo>
                <a:lnTo>
                  <a:pt x="57912" y="131064"/>
                </a:lnTo>
                <a:lnTo>
                  <a:pt x="25908" y="181340"/>
                </a:lnTo>
                <a:lnTo>
                  <a:pt x="6096" y="237728"/>
                </a:lnTo>
                <a:lnTo>
                  <a:pt x="0" y="297149"/>
                </a:lnTo>
                <a:lnTo>
                  <a:pt x="18288" y="297149"/>
                </a:lnTo>
                <a:lnTo>
                  <a:pt x="19812" y="268208"/>
                </a:lnTo>
                <a:lnTo>
                  <a:pt x="24384" y="239252"/>
                </a:lnTo>
                <a:lnTo>
                  <a:pt x="42672" y="187436"/>
                </a:lnTo>
                <a:lnTo>
                  <a:pt x="71628" y="140192"/>
                </a:lnTo>
                <a:lnTo>
                  <a:pt x="111252" y="97536"/>
                </a:lnTo>
                <a:lnTo>
                  <a:pt x="158496" y="64008"/>
                </a:lnTo>
                <a:lnTo>
                  <a:pt x="211820" y="38100"/>
                </a:lnTo>
                <a:lnTo>
                  <a:pt x="271256" y="21336"/>
                </a:lnTo>
                <a:lnTo>
                  <a:pt x="303260" y="16764"/>
                </a:lnTo>
                <a:lnTo>
                  <a:pt x="335264" y="167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98344" y="5595424"/>
            <a:ext cx="408940" cy="0"/>
          </a:xfrm>
          <a:custGeom>
            <a:avLst/>
            <a:gdLst/>
            <a:ahLst/>
            <a:cxnLst/>
            <a:rect l="l" t="t" r="r" b="b"/>
            <a:pathLst>
              <a:path w="408940">
                <a:moveTo>
                  <a:pt x="0" y="0"/>
                </a:moveTo>
                <a:lnTo>
                  <a:pt x="408396" y="0"/>
                </a:lnTo>
              </a:path>
            </a:pathLst>
          </a:custGeom>
          <a:ln w="319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07141" y="5595424"/>
            <a:ext cx="408940" cy="0"/>
          </a:xfrm>
          <a:custGeom>
            <a:avLst/>
            <a:gdLst/>
            <a:ahLst/>
            <a:cxnLst/>
            <a:rect l="l" t="t" r="r" b="b"/>
            <a:pathLst>
              <a:path w="408940">
                <a:moveTo>
                  <a:pt x="0" y="0"/>
                </a:moveTo>
                <a:lnTo>
                  <a:pt x="408401" y="0"/>
                </a:lnTo>
              </a:path>
            </a:pathLst>
          </a:custGeom>
          <a:ln w="319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95904" y="3839154"/>
            <a:ext cx="143240" cy="3261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89026" y="3858204"/>
            <a:ext cx="429895" cy="0"/>
          </a:xfrm>
          <a:custGeom>
            <a:avLst/>
            <a:gdLst/>
            <a:ahLst/>
            <a:cxnLst/>
            <a:rect l="l" t="t" r="r" b="b"/>
            <a:pathLst>
              <a:path w="429895">
                <a:moveTo>
                  <a:pt x="0" y="0"/>
                </a:moveTo>
                <a:lnTo>
                  <a:pt x="429737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91506" y="3839154"/>
            <a:ext cx="143240" cy="3261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11886" y="4145447"/>
            <a:ext cx="42862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213" y="0"/>
                </a:lnTo>
              </a:path>
            </a:pathLst>
          </a:custGeom>
          <a:ln w="39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02743" y="4120301"/>
            <a:ext cx="408940" cy="0"/>
          </a:xfrm>
          <a:custGeom>
            <a:avLst/>
            <a:gdLst/>
            <a:ahLst/>
            <a:cxnLst/>
            <a:rect l="l" t="t" r="r" b="b"/>
            <a:pathLst>
              <a:path w="408940">
                <a:moveTo>
                  <a:pt x="0" y="0"/>
                </a:moveTo>
                <a:lnTo>
                  <a:pt x="408396" y="0"/>
                </a:lnTo>
              </a:path>
            </a:pathLst>
          </a:custGeom>
          <a:ln w="320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0137" y="1269389"/>
            <a:ext cx="3989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0" spc="-5" dirty="0">
                <a:solidFill>
                  <a:srgbClr val="000000"/>
                </a:solidFill>
                <a:latin typeface="Arial"/>
                <a:cs typeface="Arial"/>
              </a:rPr>
              <a:t>TSCS SH&amp;A</a:t>
            </a:r>
            <a:r>
              <a:rPr sz="3600" i="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i="0" spc="-5" dirty="0">
                <a:solidFill>
                  <a:srgbClr val="000000"/>
                </a:solidFill>
                <a:latin typeface="Arial"/>
                <a:cs typeface="Arial"/>
              </a:rPr>
              <a:t>Team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88158" y="2943118"/>
            <a:ext cx="3676015" cy="1016635"/>
          </a:xfrm>
          <a:custGeom>
            <a:avLst/>
            <a:gdLst/>
            <a:ahLst/>
            <a:cxnLst/>
            <a:rect l="l" t="t" r="r" b="b"/>
            <a:pathLst>
              <a:path w="3676015" h="1016635">
                <a:moveTo>
                  <a:pt x="25908" y="899083"/>
                </a:moveTo>
                <a:lnTo>
                  <a:pt x="25908" y="0"/>
                </a:lnTo>
                <a:lnTo>
                  <a:pt x="0" y="0"/>
                </a:lnTo>
                <a:lnTo>
                  <a:pt x="0" y="918895"/>
                </a:lnTo>
                <a:lnTo>
                  <a:pt x="6096" y="924991"/>
                </a:lnTo>
                <a:lnTo>
                  <a:pt x="12192" y="924991"/>
                </a:lnTo>
                <a:lnTo>
                  <a:pt x="12192" y="899083"/>
                </a:lnTo>
                <a:lnTo>
                  <a:pt x="25908" y="899083"/>
                </a:lnTo>
                <a:close/>
              </a:path>
              <a:path w="3676015" h="1016635">
                <a:moveTo>
                  <a:pt x="3675583" y="1016416"/>
                </a:moveTo>
                <a:lnTo>
                  <a:pt x="3675583" y="905179"/>
                </a:lnTo>
                <a:lnTo>
                  <a:pt x="3669487" y="899083"/>
                </a:lnTo>
                <a:lnTo>
                  <a:pt x="12192" y="899083"/>
                </a:lnTo>
                <a:lnTo>
                  <a:pt x="25908" y="911275"/>
                </a:lnTo>
                <a:lnTo>
                  <a:pt x="25908" y="924991"/>
                </a:lnTo>
                <a:lnTo>
                  <a:pt x="3649675" y="924991"/>
                </a:lnTo>
                <a:lnTo>
                  <a:pt x="3649675" y="911275"/>
                </a:lnTo>
                <a:lnTo>
                  <a:pt x="3661867" y="924991"/>
                </a:lnTo>
                <a:lnTo>
                  <a:pt x="3661867" y="1016416"/>
                </a:lnTo>
                <a:lnTo>
                  <a:pt x="3675583" y="1016416"/>
                </a:lnTo>
                <a:close/>
              </a:path>
              <a:path w="3676015" h="1016635">
                <a:moveTo>
                  <a:pt x="25908" y="924991"/>
                </a:moveTo>
                <a:lnTo>
                  <a:pt x="25908" y="911275"/>
                </a:lnTo>
                <a:lnTo>
                  <a:pt x="12192" y="899083"/>
                </a:lnTo>
                <a:lnTo>
                  <a:pt x="12192" y="924991"/>
                </a:lnTo>
                <a:lnTo>
                  <a:pt x="25908" y="924991"/>
                </a:lnTo>
                <a:close/>
              </a:path>
              <a:path w="3676015" h="1016635">
                <a:moveTo>
                  <a:pt x="3661867" y="924991"/>
                </a:moveTo>
                <a:lnTo>
                  <a:pt x="3649675" y="911275"/>
                </a:lnTo>
                <a:lnTo>
                  <a:pt x="3649675" y="924991"/>
                </a:lnTo>
                <a:lnTo>
                  <a:pt x="3661867" y="924991"/>
                </a:lnTo>
                <a:close/>
              </a:path>
              <a:path w="3676015" h="1016635">
                <a:moveTo>
                  <a:pt x="3661867" y="1016416"/>
                </a:moveTo>
                <a:lnTo>
                  <a:pt x="3661867" y="924991"/>
                </a:lnTo>
                <a:lnTo>
                  <a:pt x="3649675" y="924991"/>
                </a:lnTo>
                <a:lnTo>
                  <a:pt x="3649675" y="1016416"/>
                </a:lnTo>
                <a:lnTo>
                  <a:pt x="3661867" y="1016416"/>
                </a:lnTo>
                <a:close/>
              </a:path>
            </a:pathLst>
          </a:custGeom>
          <a:solidFill>
            <a:srgbClr val="93B1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88158" y="2943118"/>
            <a:ext cx="2470785" cy="1016635"/>
          </a:xfrm>
          <a:custGeom>
            <a:avLst/>
            <a:gdLst/>
            <a:ahLst/>
            <a:cxnLst/>
            <a:rect l="l" t="t" r="r" b="b"/>
            <a:pathLst>
              <a:path w="2470784" h="1016635">
                <a:moveTo>
                  <a:pt x="25908" y="899083"/>
                </a:moveTo>
                <a:lnTo>
                  <a:pt x="25908" y="0"/>
                </a:lnTo>
                <a:lnTo>
                  <a:pt x="0" y="0"/>
                </a:lnTo>
                <a:lnTo>
                  <a:pt x="0" y="918895"/>
                </a:lnTo>
                <a:lnTo>
                  <a:pt x="6096" y="924991"/>
                </a:lnTo>
                <a:lnTo>
                  <a:pt x="12192" y="924991"/>
                </a:lnTo>
                <a:lnTo>
                  <a:pt x="12192" y="899083"/>
                </a:lnTo>
                <a:lnTo>
                  <a:pt x="25908" y="899083"/>
                </a:lnTo>
                <a:close/>
              </a:path>
              <a:path w="2470784" h="1016635">
                <a:moveTo>
                  <a:pt x="2470190" y="1016416"/>
                </a:moveTo>
                <a:lnTo>
                  <a:pt x="2470190" y="905179"/>
                </a:lnTo>
                <a:lnTo>
                  <a:pt x="2464094" y="899083"/>
                </a:lnTo>
                <a:lnTo>
                  <a:pt x="12192" y="899083"/>
                </a:lnTo>
                <a:lnTo>
                  <a:pt x="25908" y="911275"/>
                </a:lnTo>
                <a:lnTo>
                  <a:pt x="25908" y="924991"/>
                </a:lnTo>
                <a:lnTo>
                  <a:pt x="2444282" y="924991"/>
                </a:lnTo>
                <a:lnTo>
                  <a:pt x="2444282" y="911275"/>
                </a:lnTo>
                <a:lnTo>
                  <a:pt x="2457998" y="924991"/>
                </a:lnTo>
                <a:lnTo>
                  <a:pt x="2457998" y="1016416"/>
                </a:lnTo>
                <a:lnTo>
                  <a:pt x="2470190" y="1016416"/>
                </a:lnTo>
                <a:close/>
              </a:path>
              <a:path w="2470784" h="1016635">
                <a:moveTo>
                  <a:pt x="25908" y="924991"/>
                </a:moveTo>
                <a:lnTo>
                  <a:pt x="25908" y="911275"/>
                </a:lnTo>
                <a:lnTo>
                  <a:pt x="12192" y="899083"/>
                </a:lnTo>
                <a:lnTo>
                  <a:pt x="12192" y="924991"/>
                </a:lnTo>
                <a:lnTo>
                  <a:pt x="25908" y="924991"/>
                </a:lnTo>
                <a:close/>
              </a:path>
              <a:path w="2470784" h="1016635">
                <a:moveTo>
                  <a:pt x="2457998" y="924991"/>
                </a:moveTo>
                <a:lnTo>
                  <a:pt x="2444282" y="911275"/>
                </a:lnTo>
                <a:lnTo>
                  <a:pt x="2444282" y="924991"/>
                </a:lnTo>
                <a:lnTo>
                  <a:pt x="2457998" y="924991"/>
                </a:lnTo>
                <a:close/>
              </a:path>
              <a:path w="2470784" h="1016635">
                <a:moveTo>
                  <a:pt x="2457998" y="1016416"/>
                </a:moveTo>
                <a:lnTo>
                  <a:pt x="2457998" y="924991"/>
                </a:lnTo>
                <a:lnTo>
                  <a:pt x="2444282" y="924991"/>
                </a:lnTo>
                <a:lnTo>
                  <a:pt x="2444282" y="1016416"/>
                </a:lnTo>
                <a:lnTo>
                  <a:pt x="2457998" y="1016416"/>
                </a:lnTo>
                <a:close/>
              </a:path>
            </a:pathLst>
          </a:custGeom>
          <a:solidFill>
            <a:srgbClr val="93B1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88158" y="2943118"/>
            <a:ext cx="1264920" cy="1016635"/>
          </a:xfrm>
          <a:custGeom>
            <a:avLst/>
            <a:gdLst/>
            <a:ahLst/>
            <a:cxnLst/>
            <a:rect l="l" t="t" r="r" b="b"/>
            <a:pathLst>
              <a:path w="1264920" h="1016635">
                <a:moveTo>
                  <a:pt x="25908" y="899083"/>
                </a:moveTo>
                <a:lnTo>
                  <a:pt x="25908" y="0"/>
                </a:lnTo>
                <a:lnTo>
                  <a:pt x="0" y="0"/>
                </a:lnTo>
                <a:lnTo>
                  <a:pt x="0" y="918895"/>
                </a:lnTo>
                <a:lnTo>
                  <a:pt x="6096" y="924991"/>
                </a:lnTo>
                <a:lnTo>
                  <a:pt x="12192" y="924991"/>
                </a:lnTo>
                <a:lnTo>
                  <a:pt x="12192" y="899083"/>
                </a:lnTo>
                <a:lnTo>
                  <a:pt x="25908" y="899083"/>
                </a:lnTo>
                <a:close/>
              </a:path>
              <a:path w="1264920" h="1016635">
                <a:moveTo>
                  <a:pt x="1264813" y="1016416"/>
                </a:moveTo>
                <a:lnTo>
                  <a:pt x="1264813" y="905179"/>
                </a:lnTo>
                <a:lnTo>
                  <a:pt x="1260241" y="899083"/>
                </a:lnTo>
                <a:lnTo>
                  <a:pt x="12192" y="899083"/>
                </a:lnTo>
                <a:lnTo>
                  <a:pt x="25908" y="911275"/>
                </a:lnTo>
                <a:lnTo>
                  <a:pt x="25908" y="924991"/>
                </a:lnTo>
                <a:lnTo>
                  <a:pt x="1240429" y="924991"/>
                </a:lnTo>
                <a:lnTo>
                  <a:pt x="1240429" y="911275"/>
                </a:lnTo>
                <a:lnTo>
                  <a:pt x="1252621" y="924991"/>
                </a:lnTo>
                <a:lnTo>
                  <a:pt x="1252621" y="1016416"/>
                </a:lnTo>
                <a:lnTo>
                  <a:pt x="1264813" y="1016416"/>
                </a:lnTo>
                <a:close/>
              </a:path>
              <a:path w="1264920" h="1016635">
                <a:moveTo>
                  <a:pt x="25908" y="924991"/>
                </a:moveTo>
                <a:lnTo>
                  <a:pt x="25908" y="911275"/>
                </a:lnTo>
                <a:lnTo>
                  <a:pt x="12192" y="899083"/>
                </a:lnTo>
                <a:lnTo>
                  <a:pt x="12192" y="924991"/>
                </a:lnTo>
                <a:lnTo>
                  <a:pt x="25908" y="924991"/>
                </a:lnTo>
                <a:close/>
              </a:path>
              <a:path w="1264920" h="1016635">
                <a:moveTo>
                  <a:pt x="1252621" y="924991"/>
                </a:moveTo>
                <a:lnTo>
                  <a:pt x="1240429" y="911275"/>
                </a:lnTo>
                <a:lnTo>
                  <a:pt x="1240429" y="924991"/>
                </a:lnTo>
                <a:lnTo>
                  <a:pt x="1252621" y="924991"/>
                </a:lnTo>
                <a:close/>
              </a:path>
              <a:path w="1264920" h="1016635">
                <a:moveTo>
                  <a:pt x="1252621" y="1016416"/>
                </a:moveTo>
                <a:lnTo>
                  <a:pt x="1252621" y="924991"/>
                </a:lnTo>
                <a:lnTo>
                  <a:pt x="1240429" y="924991"/>
                </a:lnTo>
                <a:lnTo>
                  <a:pt x="1240429" y="1016416"/>
                </a:lnTo>
                <a:lnTo>
                  <a:pt x="1252621" y="1016416"/>
                </a:lnTo>
                <a:close/>
              </a:path>
            </a:pathLst>
          </a:custGeom>
          <a:solidFill>
            <a:srgbClr val="93B1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88158" y="2943118"/>
            <a:ext cx="60960" cy="1016635"/>
          </a:xfrm>
          <a:custGeom>
            <a:avLst/>
            <a:gdLst/>
            <a:ahLst/>
            <a:cxnLst/>
            <a:rect l="l" t="t" r="r" b="b"/>
            <a:pathLst>
              <a:path w="60960" h="1016635">
                <a:moveTo>
                  <a:pt x="25908" y="899083"/>
                </a:moveTo>
                <a:lnTo>
                  <a:pt x="25908" y="0"/>
                </a:lnTo>
                <a:lnTo>
                  <a:pt x="0" y="0"/>
                </a:lnTo>
                <a:lnTo>
                  <a:pt x="0" y="918895"/>
                </a:lnTo>
                <a:lnTo>
                  <a:pt x="6096" y="924991"/>
                </a:lnTo>
                <a:lnTo>
                  <a:pt x="12192" y="924991"/>
                </a:lnTo>
                <a:lnTo>
                  <a:pt x="12192" y="899083"/>
                </a:lnTo>
                <a:lnTo>
                  <a:pt x="25908" y="899083"/>
                </a:lnTo>
                <a:close/>
              </a:path>
              <a:path w="60960" h="1016635">
                <a:moveTo>
                  <a:pt x="60944" y="1016416"/>
                </a:moveTo>
                <a:lnTo>
                  <a:pt x="60944" y="905179"/>
                </a:lnTo>
                <a:lnTo>
                  <a:pt x="54848" y="899083"/>
                </a:lnTo>
                <a:lnTo>
                  <a:pt x="12192" y="899083"/>
                </a:lnTo>
                <a:lnTo>
                  <a:pt x="25908" y="911275"/>
                </a:lnTo>
                <a:lnTo>
                  <a:pt x="25908" y="924991"/>
                </a:lnTo>
                <a:lnTo>
                  <a:pt x="35036" y="924991"/>
                </a:lnTo>
                <a:lnTo>
                  <a:pt x="35036" y="911275"/>
                </a:lnTo>
                <a:lnTo>
                  <a:pt x="47228" y="924991"/>
                </a:lnTo>
                <a:lnTo>
                  <a:pt x="47228" y="1016416"/>
                </a:lnTo>
                <a:lnTo>
                  <a:pt x="60944" y="1016416"/>
                </a:lnTo>
                <a:close/>
              </a:path>
              <a:path w="60960" h="1016635">
                <a:moveTo>
                  <a:pt x="25908" y="924991"/>
                </a:moveTo>
                <a:lnTo>
                  <a:pt x="25908" y="911275"/>
                </a:lnTo>
                <a:lnTo>
                  <a:pt x="12192" y="899083"/>
                </a:lnTo>
                <a:lnTo>
                  <a:pt x="12192" y="924991"/>
                </a:lnTo>
                <a:lnTo>
                  <a:pt x="25908" y="924991"/>
                </a:lnTo>
                <a:close/>
              </a:path>
              <a:path w="60960" h="1016635">
                <a:moveTo>
                  <a:pt x="47228" y="924991"/>
                </a:moveTo>
                <a:lnTo>
                  <a:pt x="35036" y="911275"/>
                </a:lnTo>
                <a:lnTo>
                  <a:pt x="35036" y="924991"/>
                </a:lnTo>
                <a:lnTo>
                  <a:pt x="47228" y="924991"/>
                </a:lnTo>
                <a:close/>
              </a:path>
              <a:path w="60960" h="1016635">
                <a:moveTo>
                  <a:pt x="47228" y="1016416"/>
                </a:moveTo>
                <a:lnTo>
                  <a:pt x="47228" y="924991"/>
                </a:lnTo>
                <a:lnTo>
                  <a:pt x="35036" y="924991"/>
                </a:lnTo>
                <a:lnTo>
                  <a:pt x="35036" y="1016416"/>
                </a:lnTo>
                <a:lnTo>
                  <a:pt x="47228" y="1016416"/>
                </a:lnTo>
                <a:close/>
              </a:path>
            </a:pathLst>
          </a:custGeom>
          <a:solidFill>
            <a:srgbClr val="93B1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9342" y="2943118"/>
            <a:ext cx="1195070" cy="1016635"/>
          </a:xfrm>
          <a:custGeom>
            <a:avLst/>
            <a:gdLst/>
            <a:ahLst/>
            <a:cxnLst/>
            <a:rect l="l" t="t" r="r" b="b"/>
            <a:pathLst>
              <a:path w="1195070" h="1016635">
                <a:moveTo>
                  <a:pt x="1181008" y="899083"/>
                </a:moveTo>
                <a:lnTo>
                  <a:pt x="4572" y="899083"/>
                </a:lnTo>
                <a:lnTo>
                  <a:pt x="0" y="905179"/>
                </a:lnTo>
                <a:lnTo>
                  <a:pt x="0" y="1016416"/>
                </a:lnTo>
                <a:lnTo>
                  <a:pt x="12192" y="1016416"/>
                </a:lnTo>
                <a:lnTo>
                  <a:pt x="12192" y="924991"/>
                </a:lnTo>
                <a:lnTo>
                  <a:pt x="24384" y="911275"/>
                </a:lnTo>
                <a:lnTo>
                  <a:pt x="24384" y="924991"/>
                </a:lnTo>
                <a:lnTo>
                  <a:pt x="1168816" y="924991"/>
                </a:lnTo>
                <a:lnTo>
                  <a:pt x="1168816" y="911275"/>
                </a:lnTo>
                <a:lnTo>
                  <a:pt x="1181008" y="899083"/>
                </a:lnTo>
                <a:close/>
              </a:path>
              <a:path w="1195070" h="1016635">
                <a:moveTo>
                  <a:pt x="24384" y="924991"/>
                </a:moveTo>
                <a:lnTo>
                  <a:pt x="24384" y="911275"/>
                </a:lnTo>
                <a:lnTo>
                  <a:pt x="12192" y="924991"/>
                </a:lnTo>
                <a:lnTo>
                  <a:pt x="24384" y="924991"/>
                </a:lnTo>
                <a:close/>
              </a:path>
              <a:path w="1195070" h="1016635">
                <a:moveTo>
                  <a:pt x="24384" y="1016416"/>
                </a:moveTo>
                <a:lnTo>
                  <a:pt x="24384" y="924991"/>
                </a:lnTo>
                <a:lnTo>
                  <a:pt x="12192" y="924991"/>
                </a:lnTo>
                <a:lnTo>
                  <a:pt x="12192" y="1016416"/>
                </a:lnTo>
                <a:lnTo>
                  <a:pt x="24384" y="1016416"/>
                </a:lnTo>
                <a:close/>
              </a:path>
              <a:path w="1195070" h="1016635">
                <a:moveTo>
                  <a:pt x="1194724" y="918895"/>
                </a:moveTo>
                <a:lnTo>
                  <a:pt x="1194724" y="0"/>
                </a:lnTo>
                <a:lnTo>
                  <a:pt x="1168816" y="0"/>
                </a:lnTo>
                <a:lnTo>
                  <a:pt x="1168816" y="899083"/>
                </a:lnTo>
                <a:lnTo>
                  <a:pt x="1181008" y="899083"/>
                </a:lnTo>
                <a:lnTo>
                  <a:pt x="1181008" y="924991"/>
                </a:lnTo>
                <a:lnTo>
                  <a:pt x="1188628" y="924991"/>
                </a:lnTo>
                <a:lnTo>
                  <a:pt x="1194724" y="918895"/>
                </a:lnTo>
                <a:close/>
              </a:path>
              <a:path w="1195070" h="1016635">
                <a:moveTo>
                  <a:pt x="1181008" y="924991"/>
                </a:moveTo>
                <a:lnTo>
                  <a:pt x="1181008" y="899083"/>
                </a:lnTo>
                <a:lnTo>
                  <a:pt x="1168816" y="911275"/>
                </a:lnTo>
                <a:lnTo>
                  <a:pt x="1168816" y="924991"/>
                </a:lnTo>
                <a:lnTo>
                  <a:pt x="1181008" y="924991"/>
                </a:lnTo>
                <a:close/>
              </a:path>
            </a:pathLst>
          </a:custGeom>
          <a:solidFill>
            <a:srgbClr val="93B1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13964" y="2943118"/>
            <a:ext cx="2400300" cy="1016635"/>
          </a:xfrm>
          <a:custGeom>
            <a:avLst/>
            <a:gdLst/>
            <a:ahLst/>
            <a:cxnLst/>
            <a:rect l="l" t="t" r="r" b="b"/>
            <a:pathLst>
              <a:path w="2400300" h="1016635">
                <a:moveTo>
                  <a:pt x="2386385" y="899083"/>
                </a:moveTo>
                <a:lnTo>
                  <a:pt x="6096" y="899083"/>
                </a:lnTo>
                <a:lnTo>
                  <a:pt x="0" y="905179"/>
                </a:lnTo>
                <a:lnTo>
                  <a:pt x="0" y="1016416"/>
                </a:lnTo>
                <a:lnTo>
                  <a:pt x="12192" y="1016416"/>
                </a:lnTo>
                <a:lnTo>
                  <a:pt x="12192" y="924991"/>
                </a:lnTo>
                <a:lnTo>
                  <a:pt x="25908" y="911275"/>
                </a:lnTo>
                <a:lnTo>
                  <a:pt x="25908" y="924991"/>
                </a:lnTo>
                <a:lnTo>
                  <a:pt x="2374193" y="924991"/>
                </a:lnTo>
                <a:lnTo>
                  <a:pt x="2374193" y="911275"/>
                </a:lnTo>
                <a:lnTo>
                  <a:pt x="2386385" y="899083"/>
                </a:lnTo>
                <a:close/>
              </a:path>
              <a:path w="2400300" h="1016635">
                <a:moveTo>
                  <a:pt x="25908" y="924991"/>
                </a:moveTo>
                <a:lnTo>
                  <a:pt x="25908" y="911275"/>
                </a:lnTo>
                <a:lnTo>
                  <a:pt x="12192" y="924991"/>
                </a:lnTo>
                <a:lnTo>
                  <a:pt x="25908" y="924991"/>
                </a:lnTo>
                <a:close/>
              </a:path>
              <a:path w="2400300" h="1016635">
                <a:moveTo>
                  <a:pt x="25908" y="1016416"/>
                </a:moveTo>
                <a:lnTo>
                  <a:pt x="25908" y="924991"/>
                </a:lnTo>
                <a:lnTo>
                  <a:pt x="12192" y="924991"/>
                </a:lnTo>
                <a:lnTo>
                  <a:pt x="12192" y="1016416"/>
                </a:lnTo>
                <a:lnTo>
                  <a:pt x="25908" y="1016416"/>
                </a:lnTo>
                <a:close/>
              </a:path>
              <a:path w="2400300" h="1016635">
                <a:moveTo>
                  <a:pt x="2400101" y="918895"/>
                </a:moveTo>
                <a:lnTo>
                  <a:pt x="2400101" y="0"/>
                </a:lnTo>
                <a:lnTo>
                  <a:pt x="2374193" y="0"/>
                </a:lnTo>
                <a:lnTo>
                  <a:pt x="2374193" y="899083"/>
                </a:lnTo>
                <a:lnTo>
                  <a:pt x="2386385" y="899083"/>
                </a:lnTo>
                <a:lnTo>
                  <a:pt x="2386385" y="924991"/>
                </a:lnTo>
                <a:lnTo>
                  <a:pt x="2394005" y="924991"/>
                </a:lnTo>
                <a:lnTo>
                  <a:pt x="2400101" y="918895"/>
                </a:lnTo>
                <a:close/>
              </a:path>
              <a:path w="2400300" h="1016635">
                <a:moveTo>
                  <a:pt x="2386385" y="924991"/>
                </a:moveTo>
                <a:lnTo>
                  <a:pt x="2386385" y="899083"/>
                </a:lnTo>
                <a:lnTo>
                  <a:pt x="2374193" y="911275"/>
                </a:lnTo>
                <a:lnTo>
                  <a:pt x="2374193" y="924991"/>
                </a:lnTo>
                <a:lnTo>
                  <a:pt x="2386385" y="924991"/>
                </a:lnTo>
                <a:close/>
              </a:path>
            </a:pathLst>
          </a:custGeom>
          <a:solidFill>
            <a:srgbClr val="93B1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08575" y="2943118"/>
            <a:ext cx="3605529" cy="1016635"/>
          </a:xfrm>
          <a:custGeom>
            <a:avLst/>
            <a:gdLst/>
            <a:ahLst/>
            <a:cxnLst/>
            <a:rect l="l" t="t" r="r" b="b"/>
            <a:pathLst>
              <a:path w="3605529" h="1016635">
                <a:moveTo>
                  <a:pt x="3591775" y="899083"/>
                </a:moveTo>
                <a:lnTo>
                  <a:pt x="6096" y="899083"/>
                </a:lnTo>
                <a:lnTo>
                  <a:pt x="0" y="905179"/>
                </a:lnTo>
                <a:lnTo>
                  <a:pt x="0" y="1016416"/>
                </a:lnTo>
                <a:lnTo>
                  <a:pt x="13716" y="1016416"/>
                </a:lnTo>
                <a:lnTo>
                  <a:pt x="13716" y="924991"/>
                </a:lnTo>
                <a:lnTo>
                  <a:pt x="25908" y="911275"/>
                </a:lnTo>
                <a:lnTo>
                  <a:pt x="25908" y="924991"/>
                </a:lnTo>
                <a:lnTo>
                  <a:pt x="3579583" y="924991"/>
                </a:lnTo>
                <a:lnTo>
                  <a:pt x="3579583" y="911275"/>
                </a:lnTo>
                <a:lnTo>
                  <a:pt x="3591775" y="899083"/>
                </a:lnTo>
                <a:close/>
              </a:path>
              <a:path w="3605529" h="1016635">
                <a:moveTo>
                  <a:pt x="25908" y="924991"/>
                </a:moveTo>
                <a:lnTo>
                  <a:pt x="25908" y="911275"/>
                </a:lnTo>
                <a:lnTo>
                  <a:pt x="13716" y="924991"/>
                </a:lnTo>
                <a:lnTo>
                  <a:pt x="25908" y="924991"/>
                </a:lnTo>
                <a:close/>
              </a:path>
              <a:path w="3605529" h="1016635">
                <a:moveTo>
                  <a:pt x="25908" y="1016416"/>
                </a:moveTo>
                <a:lnTo>
                  <a:pt x="25908" y="924991"/>
                </a:lnTo>
                <a:lnTo>
                  <a:pt x="13716" y="924991"/>
                </a:lnTo>
                <a:lnTo>
                  <a:pt x="13716" y="1016416"/>
                </a:lnTo>
                <a:lnTo>
                  <a:pt x="25908" y="1016416"/>
                </a:lnTo>
                <a:close/>
              </a:path>
              <a:path w="3605529" h="1016635">
                <a:moveTo>
                  <a:pt x="3605491" y="918895"/>
                </a:moveTo>
                <a:lnTo>
                  <a:pt x="3605491" y="0"/>
                </a:lnTo>
                <a:lnTo>
                  <a:pt x="3579583" y="0"/>
                </a:lnTo>
                <a:lnTo>
                  <a:pt x="3579583" y="899083"/>
                </a:lnTo>
                <a:lnTo>
                  <a:pt x="3591775" y="899083"/>
                </a:lnTo>
                <a:lnTo>
                  <a:pt x="3591775" y="924991"/>
                </a:lnTo>
                <a:lnTo>
                  <a:pt x="3599395" y="924991"/>
                </a:lnTo>
                <a:lnTo>
                  <a:pt x="3605491" y="918895"/>
                </a:lnTo>
                <a:close/>
              </a:path>
              <a:path w="3605529" h="1016635">
                <a:moveTo>
                  <a:pt x="3591775" y="924991"/>
                </a:moveTo>
                <a:lnTo>
                  <a:pt x="3591775" y="899083"/>
                </a:lnTo>
                <a:lnTo>
                  <a:pt x="3579583" y="911275"/>
                </a:lnTo>
                <a:lnTo>
                  <a:pt x="3579583" y="924991"/>
                </a:lnTo>
                <a:lnTo>
                  <a:pt x="3591775" y="924991"/>
                </a:lnTo>
                <a:close/>
              </a:path>
            </a:pathLst>
          </a:custGeom>
          <a:solidFill>
            <a:srgbClr val="93B1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02033" y="2444816"/>
            <a:ext cx="996950" cy="498475"/>
          </a:xfrm>
          <a:custGeom>
            <a:avLst/>
            <a:gdLst/>
            <a:ahLst/>
            <a:cxnLst/>
            <a:rect l="l" t="t" r="r" b="b"/>
            <a:pathLst>
              <a:path w="996950" h="498475">
                <a:moveTo>
                  <a:pt x="0" y="0"/>
                </a:moveTo>
                <a:lnTo>
                  <a:pt x="0" y="498306"/>
                </a:lnTo>
                <a:lnTo>
                  <a:pt x="996612" y="498306"/>
                </a:lnTo>
                <a:lnTo>
                  <a:pt x="996612" y="0"/>
                </a:lnTo>
                <a:lnTo>
                  <a:pt x="0" y="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89841" y="2432624"/>
            <a:ext cx="1021080" cy="524510"/>
          </a:xfrm>
          <a:custGeom>
            <a:avLst/>
            <a:gdLst/>
            <a:ahLst/>
            <a:cxnLst/>
            <a:rect l="l" t="t" r="r" b="b"/>
            <a:pathLst>
              <a:path w="1021079" h="524510">
                <a:moveTo>
                  <a:pt x="1021003" y="518114"/>
                </a:moveTo>
                <a:lnTo>
                  <a:pt x="1021003" y="6096"/>
                </a:lnTo>
                <a:lnTo>
                  <a:pt x="1014907" y="0"/>
                </a:lnTo>
                <a:lnTo>
                  <a:pt x="6096" y="0"/>
                </a:lnTo>
                <a:lnTo>
                  <a:pt x="0" y="6096"/>
                </a:lnTo>
                <a:lnTo>
                  <a:pt x="0" y="518114"/>
                </a:lnTo>
                <a:lnTo>
                  <a:pt x="6096" y="524210"/>
                </a:lnTo>
                <a:lnTo>
                  <a:pt x="12192" y="524210"/>
                </a:lnTo>
                <a:lnTo>
                  <a:pt x="12192" y="25892"/>
                </a:lnTo>
                <a:lnTo>
                  <a:pt x="25908" y="12192"/>
                </a:lnTo>
                <a:lnTo>
                  <a:pt x="25908" y="25892"/>
                </a:lnTo>
                <a:lnTo>
                  <a:pt x="996619" y="25892"/>
                </a:lnTo>
                <a:lnTo>
                  <a:pt x="996619" y="12192"/>
                </a:lnTo>
                <a:lnTo>
                  <a:pt x="1008811" y="25892"/>
                </a:lnTo>
                <a:lnTo>
                  <a:pt x="1008811" y="524210"/>
                </a:lnTo>
                <a:lnTo>
                  <a:pt x="1014907" y="524210"/>
                </a:lnTo>
                <a:lnTo>
                  <a:pt x="1021003" y="518114"/>
                </a:lnTo>
                <a:close/>
              </a:path>
              <a:path w="1021079" h="524510">
                <a:moveTo>
                  <a:pt x="25908" y="25892"/>
                </a:moveTo>
                <a:lnTo>
                  <a:pt x="25908" y="12192"/>
                </a:lnTo>
                <a:lnTo>
                  <a:pt x="12192" y="25892"/>
                </a:lnTo>
                <a:lnTo>
                  <a:pt x="25908" y="25892"/>
                </a:lnTo>
                <a:close/>
              </a:path>
              <a:path w="1021079" h="524510">
                <a:moveTo>
                  <a:pt x="25908" y="498302"/>
                </a:moveTo>
                <a:lnTo>
                  <a:pt x="25908" y="25892"/>
                </a:lnTo>
                <a:lnTo>
                  <a:pt x="12192" y="25892"/>
                </a:lnTo>
                <a:lnTo>
                  <a:pt x="12192" y="498302"/>
                </a:lnTo>
                <a:lnTo>
                  <a:pt x="25908" y="498302"/>
                </a:lnTo>
                <a:close/>
              </a:path>
              <a:path w="1021079" h="524510">
                <a:moveTo>
                  <a:pt x="1008811" y="498302"/>
                </a:moveTo>
                <a:lnTo>
                  <a:pt x="12192" y="498302"/>
                </a:lnTo>
                <a:lnTo>
                  <a:pt x="25908" y="510494"/>
                </a:lnTo>
                <a:lnTo>
                  <a:pt x="25908" y="524210"/>
                </a:lnTo>
                <a:lnTo>
                  <a:pt x="996619" y="524210"/>
                </a:lnTo>
                <a:lnTo>
                  <a:pt x="996619" y="510494"/>
                </a:lnTo>
                <a:lnTo>
                  <a:pt x="1008811" y="498302"/>
                </a:lnTo>
                <a:close/>
              </a:path>
              <a:path w="1021079" h="524510">
                <a:moveTo>
                  <a:pt x="25908" y="524210"/>
                </a:moveTo>
                <a:lnTo>
                  <a:pt x="25908" y="510494"/>
                </a:lnTo>
                <a:lnTo>
                  <a:pt x="12192" y="498302"/>
                </a:lnTo>
                <a:lnTo>
                  <a:pt x="12192" y="524210"/>
                </a:lnTo>
                <a:lnTo>
                  <a:pt x="25908" y="524210"/>
                </a:lnTo>
                <a:close/>
              </a:path>
              <a:path w="1021079" h="524510">
                <a:moveTo>
                  <a:pt x="1008811" y="25892"/>
                </a:moveTo>
                <a:lnTo>
                  <a:pt x="996619" y="12192"/>
                </a:lnTo>
                <a:lnTo>
                  <a:pt x="996619" y="25892"/>
                </a:lnTo>
                <a:lnTo>
                  <a:pt x="1008811" y="25892"/>
                </a:lnTo>
                <a:close/>
              </a:path>
              <a:path w="1021079" h="524510">
                <a:moveTo>
                  <a:pt x="1008811" y="498302"/>
                </a:moveTo>
                <a:lnTo>
                  <a:pt x="1008811" y="25892"/>
                </a:lnTo>
                <a:lnTo>
                  <a:pt x="996619" y="25892"/>
                </a:lnTo>
                <a:lnTo>
                  <a:pt x="996619" y="498302"/>
                </a:lnTo>
                <a:lnTo>
                  <a:pt x="1008811" y="498302"/>
                </a:lnTo>
                <a:close/>
              </a:path>
              <a:path w="1021079" h="524510">
                <a:moveTo>
                  <a:pt x="1008811" y="524210"/>
                </a:moveTo>
                <a:lnTo>
                  <a:pt x="1008811" y="498302"/>
                </a:lnTo>
                <a:lnTo>
                  <a:pt x="996619" y="510494"/>
                </a:lnTo>
                <a:lnTo>
                  <a:pt x="996619" y="524210"/>
                </a:lnTo>
                <a:lnTo>
                  <a:pt x="1008811" y="5242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02033" y="2558587"/>
            <a:ext cx="996950" cy="26416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54610" marR="17780" indent="-32384">
              <a:lnSpc>
                <a:spcPts val="910"/>
              </a:lnSpc>
              <a:spcBef>
                <a:spcPts val="175"/>
              </a:spcBef>
            </a:pPr>
            <a:r>
              <a:rPr sz="800" dirty="0">
                <a:latin typeface="Arial"/>
                <a:cs typeface="Arial"/>
              </a:rPr>
              <a:t>TSCS</a:t>
            </a:r>
            <a:r>
              <a:rPr sz="800" spc="-8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Administration  </a:t>
            </a:r>
            <a:r>
              <a:rPr sz="800" spc="-5" dirty="0">
                <a:latin typeface="Arial"/>
                <a:cs typeface="Arial"/>
              </a:rPr>
              <a:t>Management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Team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23984" y="3959535"/>
            <a:ext cx="995680" cy="498475"/>
          </a:xfrm>
          <a:custGeom>
            <a:avLst/>
            <a:gdLst/>
            <a:ahLst/>
            <a:cxnLst/>
            <a:rect l="l" t="t" r="r" b="b"/>
            <a:pathLst>
              <a:path w="995680" h="498475">
                <a:moveTo>
                  <a:pt x="0" y="0"/>
                </a:moveTo>
                <a:lnTo>
                  <a:pt x="0" y="498306"/>
                </a:lnTo>
                <a:lnTo>
                  <a:pt x="995088" y="498306"/>
                </a:lnTo>
                <a:lnTo>
                  <a:pt x="995088" y="0"/>
                </a:lnTo>
                <a:lnTo>
                  <a:pt x="0" y="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1792" y="3947358"/>
            <a:ext cx="1021080" cy="523240"/>
          </a:xfrm>
          <a:custGeom>
            <a:avLst/>
            <a:gdLst/>
            <a:ahLst/>
            <a:cxnLst/>
            <a:rect l="l" t="t" r="r" b="b"/>
            <a:pathLst>
              <a:path w="1021080" h="523239">
                <a:moveTo>
                  <a:pt x="1020990" y="516575"/>
                </a:moveTo>
                <a:lnTo>
                  <a:pt x="1020990" y="4556"/>
                </a:lnTo>
                <a:lnTo>
                  <a:pt x="1014894" y="0"/>
                </a:lnTo>
                <a:lnTo>
                  <a:pt x="4572" y="0"/>
                </a:lnTo>
                <a:lnTo>
                  <a:pt x="0" y="4556"/>
                </a:lnTo>
                <a:lnTo>
                  <a:pt x="0" y="516575"/>
                </a:lnTo>
                <a:lnTo>
                  <a:pt x="4572" y="522671"/>
                </a:lnTo>
                <a:lnTo>
                  <a:pt x="12192" y="522671"/>
                </a:lnTo>
                <a:lnTo>
                  <a:pt x="12192" y="24368"/>
                </a:lnTo>
                <a:lnTo>
                  <a:pt x="24384" y="12176"/>
                </a:lnTo>
                <a:lnTo>
                  <a:pt x="24384" y="24368"/>
                </a:lnTo>
                <a:lnTo>
                  <a:pt x="995082" y="24368"/>
                </a:lnTo>
                <a:lnTo>
                  <a:pt x="995082" y="12176"/>
                </a:lnTo>
                <a:lnTo>
                  <a:pt x="1007274" y="24368"/>
                </a:lnTo>
                <a:lnTo>
                  <a:pt x="1007274" y="522671"/>
                </a:lnTo>
                <a:lnTo>
                  <a:pt x="1014894" y="522671"/>
                </a:lnTo>
                <a:lnTo>
                  <a:pt x="1020990" y="516575"/>
                </a:lnTo>
                <a:close/>
              </a:path>
              <a:path w="1021080" h="523239">
                <a:moveTo>
                  <a:pt x="24384" y="24368"/>
                </a:moveTo>
                <a:lnTo>
                  <a:pt x="24384" y="12176"/>
                </a:lnTo>
                <a:lnTo>
                  <a:pt x="12192" y="24368"/>
                </a:lnTo>
                <a:lnTo>
                  <a:pt x="24384" y="24368"/>
                </a:lnTo>
                <a:close/>
              </a:path>
              <a:path w="1021080" h="523239">
                <a:moveTo>
                  <a:pt x="24384" y="496778"/>
                </a:moveTo>
                <a:lnTo>
                  <a:pt x="24384" y="24368"/>
                </a:lnTo>
                <a:lnTo>
                  <a:pt x="12192" y="24368"/>
                </a:lnTo>
                <a:lnTo>
                  <a:pt x="12192" y="496778"/>
                </a:lnTo>
                <a:lnTo>
                  <a:pt x="24384" y="496778"/>
                </a:lnTo>
                <a:close/>
              </a:path>
              <a:path w="1021080" h="523239">
                <a:moveTo>
                  <a:pt x="1007274" y="496778"/>
                </a:moveTo>
                <a:lnTo>
                  <a:pt x="12192" y="496778"/>
                </a:lnTo>
                <a:lnTo>
                  <a:pt x="24384" y="510479"/>
                </a:lnTo>
                <a:lnTo>
                  <a:pt x="24384" y="522671"/>
                </a:lnTo>
                <a:lnTo>
                  <a:pt x="995082" y="522671"/>
                </a:lnTo>
                <a:lnTo>
                  <a:pt x="995082" y="510479"/>
                </a:lnTo>
                <a:lnTo>
                  <a:pt x="1007274" y="496778"/>
                </a:lnTo>
                <a:close/>
              </a:path>
              <a:path w="1021080" h="523239">
                <a:moveTo>
                  <a:pt x="24384" y="522671"/>
                </a:moveTo>
                <a:lnTo>
                  <a:pt x="24384" y="510479"/>
                </a:lnTo>
                <a:lnTo>
                  <a:pt x="12192" y="496778"/>
                </a:lnTo>
                <a:lnTo>
                  <a:pt x="12192" y="522671"/>
                </a:lnTo>
                <a:lnTo>
                  <a:pt x="24384" y="522671"/>
                </a:lnTo>
                <a:close/>
              </a:path>
              <a:path w="1021080" h="523239">
                <a:moveTo>
                  <a:pt x="1007274" y="24368"/>
                </a:moveTo>
                <a:lnTo>
                  <a:pt x="995082" y="12176"/>
                </a:lnTo>
                <a:lnTo>
                  <a:pt x="995082" y="24368"/>
                </a:lnTo>
                <a:lnTo>
                  <a:pt x="1007274" y="24368"/>
                </a:lnTo>
                <a:close/>
              </a:path>
              <a:path w="1021080" h="523239">
                <a:moveTo>
                  <a:pt x="1007274" y="496778"/>
                </a:moveTo>
                <a:lnTo>
                  <a:pt x="1007274" y="24368"/>
                </a:lnTo>
                <a:lnTo>
                  <a:pt x="995082" y="24368"/>
                </a:lnTo>
                <a:lnTo>
                  <a:pt x="995082" y="496778"/>
                </a:lnTo>
                <a:lnTo>
                  <a:pt x="1007274" y="496778"/>
                </a:lnTo>
                <a:close/>
              </a:path>
              <a:path w="1021080" h="523239">
                <a:moveTo>
                  <a:pt x="1007274" y="522671"/>
                </a:moveTo>
                <a:lnTo>
                  <a:pt x="1007274" y="496778"/>
                </a:lnTo>
                <a:lnTo>
                  <a:pt x="995082" y="510479"/>
                </a:lnTo>
                <a:lnTo>
                  <a:pt x="995082" y="522671"/>
                </a:lnTo>
                <a:lnTo>
                  <a:pt x="1007274" y="5226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59100" y="4013892"/>
            <a:ext cx="723900" cy="491288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065" marR="5080" algn="ctr">
              <a:lnSpc>
                <a:spcPct val="95600"/>
              </a:lnSpc>
              <a:spcBef>
                <a:spcPts val="145"/>
              </a:spcBef>
            </a:pPr>
            <a:r>
              <a:rPr lang="en-US" sz="800" b="1" u="sng" spc="-10" dirty="0" err="1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Thorndyke</a:t>
            </a:r>
            <a:r>
              <a:rPr sz="800" b="1" u="sng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800" b="1" spc="-5" dirty="0" smtClean="0">
                <a:latin typeface="Arial"/>
                <a:cs typeface="Arial"/>
              </a:rPr>
              <a:t> </a:t>
            </a:r>
            <a:r>
              <a:rPr lang="en-US" sz="800" spc="-5" dirty="0" smtClean="0">
                <a:latin typeface="Arial"/>
                <a:cs typeface="Arial"/>
              </a:rPr>
              <a:t>William </a:t>
            </a:r>
            <a:r>
              <a:rPr lang="en-US" sz="800" spc="-5" dirty="0" err="1" smtClean="0">
                <a:latin typeface="Arial"/>
                <a:cs typeface="Arial"/>
              </a:rPr>
              <a:t>Shropshire</a:t>
            </a:r>
            <a:r>
              <a:rPr sz="800" spc="-5" dirty="0" smtClean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Home</a:t>
            </a:r>
            <a:r>
              <a:rPr sz="800" spc="-9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Manager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29363" y="3959535"/>
            <a:ext cx="995680" cy="498475"/>
          </a:xfrm>
          <a:custGeom>
            <a:avLst/>
            <a:gdLst/>
            <a:ahLst/>
            <a:cxnLst/>
            <a:rect l="l" t="t" r="r" b="b"/>
            <a:pathLst>
              <a:path w="995680" h="498475">
                <a:moveTo>
                  <a:pt x="0" y="0"/>
                </a:moveTo>
                <a:lnTo>
                  <a:pt x="0" y="498306"/>
                </a:lnTo>
                <a:lnTo>
                  <a:pt x="995088" y="498306"/>
                </a:lnTo>
                <a:lnTo>
                  <a:pt x="995088" y="0"/>
                </a:lnTo>
                <a:lnTo>
                  <a:pt x="0" y="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15647" y="3947358"/>
            <a:ext cx="1021080" cy="523240"/>
          </a:xfrm>
          <a:custGeom>
            <a:avLst/>
            <a:gdLst/>
            <a:ahLst/>
            <a:cxnLst/>
            <a:rect l="l" t="t" r="r" b="b"/>
            <a:pathLst>
              <a:path w="1021080" h="523239">
                <a:moveTo>
                  <a:pt x="1021003" y="516575"/>
                </a:moveTo>
                <a:lnTo>
                  <a:pt x="1021003" y="4556"/>
                </a:lnTo>
                <a:lnTo>
                  <a:pt x="1016431" y="0"/>
                </a:lnTo>
                <a:lnTo>
                  <a:pt x="6096" y="0"/>
                </a:lnTo>
                <a:lnTo>
                  <a:pt x="0" y="4556"/>
                </a:lnTo>
                <a:lnTo>
                  <a:pt x="0" y="516575"/>
                </a:lnTo>
                <a:lnTo>
                  <a:pt x="6096" y="522671"/>
                </a:lnTo>
                <a:lnTo>
                  <a:pt x="13716" y="522671"/>
                </a:lnTo>
                <a:lnTo>
                  <a:pt x="13716" y="24368"/>
                </a:lnTo>
                <a:lnTo>
                  <a:pt x="25908" y="12176"/>
                </a:lnTo>
                <a:lnTo>
                  <a:pt x="25908" y="24368"/>
                </a:lnTo>
                <a:lnTo>
                  <a:pt x="996619" y="24368"/>
                </a:lnTo>
                <a:lnTo>
                  <a:pt x="996619" y="12176"/>
                </a:lnTo>
                <a:lnTo>
                  <a:pt x="1008811" y="24368"/>
                </a:lnTo>
                <a:lnTo>
                  <a:pt x="1008811" y="522671"/>
                </a:lnTo>
                <a:lnTo>
                  <a:pt x="1016431" y="522671"/>
                </a:lnTo>
                <a:lnTo>
                  <a:pt x="1021003" y="516575"/>
                </a:lnTo>
                <a:close/>
              </a:path>
              <a:path w="1021080" h="523239">
                <a:moveTo>
                  <a:pt x="25908" y="24368"/>
                </a:moveTo>
                <a:lnTo>
                  <a:pt x="25908" y="12176"/>
                </a:lnTo>
                <a:lnTo>
                  <a:pt x="13716" y="24368"/>
                </a:lnTo>
                <a:lnTo>
                  <a:pt x="25908" y="24368"/>
                </a:lnTo>
                <a:close/>
              </a:path>
              <a:path w="1021080" h="523239">
                <a:moveTo>
                  <a:pt x="25908" y="496778"/>
                </a:moveTo>
                <a:lnTo>
                  <a:pt x="25908" y="24368"/>
                </a:lnTo>
                <a:lnTo>
                  <a:pt x="13716" y="24368"/>
                </a:lnTo>
                <a:lnTo>
                  <a:pt x="13716" y="496778"/>
                </a:lnTo>
                <a:lnTo>
                  <a:pt x="25908" y="496778"/>
                </a:lnTo>
                <a:close/>
              </a:path>
              <a:path w="1021080" h="523239">
                <a:moveTo>
                  <a:pt x="1008811" y="496778"/>
                </a:moveTo>
                <a:lnTo>
                  <a:pt x="13716" y="496778"/>
                </a:lnTo>
                <a:lnTo>
                  <a:pt x="25908" y="510479"/>
                </a:lnTo>
                <a:lnTo>
                  <a:pt x="25908" y="522671"/>
                </a:lnTo>
                <a:lnTo>
                  <a:pt x="996619" y="522671"/>
                </a:lnTo>
                <a:lnTo>
                  <a:pt x="996619" y="510479"/>
                </a:lnTo>
                <a:lnTo>
                  <a:pt x="1008811" y="496778"/>
                </a:lnTo>
                <a:close/>
              </a:path>
              <a:path w="1021080" h="523239">
                <a:moveTo>
                  <a:pt x="25908" y="522671"/>
                </a:moveTo>
                <a:lnTo>
                  <a:pt x="25908" y="510479"/>
                </a:lnTo>
                <a:lnTo>
                  <a:pt x="13716" y="496778"/>
                </a:lnTo>
                <a:lnTo>
                  <a:pt x="13716" y="522671"/>
                </a:lnTo>
                <a:lnTo>
                  <a:pt x="25908" y="522671"/>
                </a:lnTo>
                <a:close/>
              </a:path>
              <a:path w="1021080" h="523239">
                <a:moveTo>
                  <a:pt x="1008811" y="24368"/>
                </a:moveTo>
                <a:lnTo>
                  <a:pt x="996619" y="12176"/>
                </a:lnTo>
                <a:lnTo>
                  <a:pt x="996619" y="24368"/>
                </a:lnTo>
                <a:lnTo>
                  <a:pt x="1008811" y="24368"/>
                </a:lnTo>
                <a:close/>
              </a:path>
              <a:path w="1021080" h="523239">
                <a:moveTo>
                  <a:pt x="1008811" y="496778"/>
                </a:moveTo>
                <a:lnTo>
                  <a:pt x="1008811" y="24368"/>
                </a:lnTo>
                <a:lnTo>
                  <a:pt x="996619" y="24368"/>
                </a:lnTo>
                <a:lnTo>
                  <a:pt x="996619" y="496778"/>
                </a:lnTo>
                <a:lnTo>
                  <a:pt x="1008811" y="496778"/>
                </a:lnTo>
                <a:close/>
              </a:path>
              <a:path w="1021080" h="523239">
                <a:moveTo>
                  <a:pt x="1008811" y="522671"/>
                </a:moveTo>
                <a:lnTo>
                  <a:pt x="1008811" y="496778"/>
                </a:lnTo>
                <a:lnTo>
                  <a:pt x="996619" y="510479"/>
                </a:lnTo>
                <a:lnTo>
                  <a:pt x="996619" y="522671"/>
                </a:lnTo>
                <a:lnTo>
                  <a:pt x="1008811" y="5226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129363" y="4013892"/>
            <a:ext cx="995680" cy="516936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219075" algn="ctr">
              <a:lnSpc>
                <a:spcPct val="95600"/>
              </a:lnSpc>
              <a:spcBef>
                <a:spcPts val="145"/>
              </a:spcBef>
            </a:pPr>
            <a:r>
              <a:rPr sz="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Bond </a:t>
            </a:r>
            <a:r>
              <a:rPr sz="800" b="1" dirty="0">
                <a:latin typeface="Arial"/>
                <a:cs typeface="Arial"/>
              </a:rPr>
              <a:t> </a:t>
            </a:r>
            <a:endParaRPr lang="en-US" sz="800" b="1" dirty="0">
              <a:latin typeface="Arial"/>
              <a:cs typeface="Arial"/>
            </a:endParaRPr>
          </a:p>
          <a:p>
            <a:pPr marL="12700" marR="5080" indent="219075" algn="ctr">
              <a:lnSpc>
                <a:spcPct val="95600"/>
              </a:lnSpc>
              <a:spcBef>
                <a:spcPts val="145"/>
              </a:spcBef>
            </a:pPr>
            <a:r>
              <a:rPr lang="en-US" sz="800" spc="-5" dirty="0" smtClean="0">
                <a:latin typeface="Arial"/>
                <a:cs typeface="Arial"/>
              </a:rPr>
              <a:t>John </a:t>
            </a:r>
            <a:r>
              <a:rPr lang="en-US" sz="800" spc="-5" dirty="0" err="1" smtClean="0">
                <a:latin typeface="Arial"/>
                <a:cs typeface="Arial"/>
              </a:rPr>
              <a:t>Cleavenger</a:t>
            </a:r>
            <a:r>
              <a:rPr lang="en-US" sz="800" spc="-5" dirty="0">
                <a:latin typeface="Arial"/>
                <a:cs typeface="Arial"/>
              </a:rPr>
              <a:t> </a:t>
            </a:r>
            <a:endParaRPr lang="en-US" sz="800" spc="-5" dirty="0" smtClean="0">
              <a:latin typeface="Arial"/>
              <a:cs typeface="Arial"/>
            </a:endParaRPr>
          </a:p>
          <a:p>
            <a:pPr marL="12700" marR="5080" indent="219075" algn="ctr">
              <a:lnSpc>
                <a:spcPct val="95600"/>
              </a:lnSpc>
              <a:spcBef>
                <a:spcPts val="145"/>
              </a:spcBef>
            </a:pPr>
            <a:r>
              <a:rPr lang="en-US" sz="800" dirty="0" smtClean="0">
                <a:latin typeface="Arial"/>
                <a:cs typeface="Arial"/>
              </a:rPr>
              <a:t>H</a:t>
            </a:r>
            <a:r>
              <a:rPr sz="800" dirty="0" smtClean="0">
                <a:latin typeface="Arial"/>
                <a:cs typeface="Arial"/>
              </a:rPr>
              <a:t>ome</a:t>
            </a:r>
            <a:r>
              <a:rPr sz="800" spc="-90" dirty="0" smtClean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Manager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333231" y="3959535"/>
            <a:ext cx="996950" cy="498475"/>
          </a:xfrm>
          <a:custGeom>
            <a:avLst/>
            <a:gdLst/>
            <a:ahLst/>
            <a:cxnLst/>
            <a:rect l="l" t="t" r="r" b="b"/>
            <a:pathLst>
              <a:path w="996950" h="498475">
                <a:moveTo>
                  <a:pt x="0" y="0"/>
                </a:moveTo>
                <a:lnTo>
                  <a:pt x="0" y="498306"/>
                </a:lnTo>
                <a:lnTo>
                  <a:pt x="996612" y="498306"/>
                </a:lnTo>
                <a:lnTo>
                  <a:pt x="996612" y="0"/>
                </a:lnTo>
                <a:lnTo>
                  <a:pt x="0" y="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21039" y="3947358"/>
            <a:ext cx="1021080" cy="523240"/>
          </a:xfrm>
          <a:custGeom>
            <a:avLst/>
            <a:gdLst/>
            <a:ahLst/>
            <a:cxnLst/>
            <a:rect l="l" t="t" r="r" b="b"/>
            <a:pathLst>
              <a:path w="1021079" h="523239">
                <a:moveTo>
                  <a:pt x="1020988" y="516575"/>
                </a:moveTo>
                <a:lnTo>
                  <a:pt x="1020988" y="4556"/>
                </a:lnTo>
                <a:lnTo>
                  <a:pt x="1014892" y="0"/>
                </a:lnTo>
                <a:lnTo>
                  <a:pt x="6096" y="0"/>
                </a:lnTo>
                <a:lnTo>
                  <a:pt x="0" y="4556"/>
                </a:lnTo>
                <a:lnTo>
                  <a:pt x="0" y="516575"/>
                </a:lnTo>
                <a:lnTo>
                  <a:pt x="6096" y="522671"/>
                </a:lnTo>
                <a:lnTo>
                  <a:pt x="12192" y="522671"/>
                </a:lnTo>
                <a:lnTo>
                  <a:pt x="12192" y="24368"/>
                </a:lnTo>
                <a:lnTo>
                  <a:pt x="24384" y="12176"/>
                </a:lnTo>
                <a:lnTo>
                  <a:pt x="24384" y="24368"/>
                </a:lnTo>
                <a:lnTo>
                  <a:pt x="995080" y="24368"/>
                </a:lnTo>
                <a:lnTo>
                  <a:pt x="995080" y="12176"/>
                </a:lnTo>
                <a:lnTo>
                  <a:pt x="1008796" y="24368"/>
                </a:lnTo>
                <a:lnTo>
                  <a:pt x="1008796" y="522671"/>
                </a:lnTo>
                <a:lnTo>
                  <a:pt x="1014892" y="522671"/>
                </a:lnTo>
                <a:lnTo>
                  <a:pt x="1020988" y="516575"/>
                </a:lnTo>
                <a:close/>
              </a:path>
              <a:path w="1021079" h="523239">
                <a:moveTo>
                  <a:pt x="24384" y="24368"/>
                </a:moveTo>
                <a:lnTo>
                  <a:pt x="24384" y="12176"/>
                </a:lnTo>
                <a:lnTo>
                  <a:pt x="12192" y="24368"/>
                </a:lnTo>
                <a:lnTo>
                  <a:pt x="24384" y="24368"/>
                </a:lnTo>
                <a:close/>
              </a:path>
              <a:path w="1021079" h="523239">
                <a:moveTo>
                  <a:pt x="24384" y="496778"/>
                </a:moveTo>
                <a:lnTo>
                  <a:pt x="24384" y="24368"/>
                </a:lnTo>
                <a:lnTo>
                  <a:pt x="12192" y="24368"/>
                </a:lnTo>
                <a:lnTo>
                  <a:pt x="12192" y="496778"/>
                </a:lnTo>
                <a:lnTo>
                  <a:pt x="24384" y="496778"/>
                </a:lnTo>
                <a:close/>
              </a:path>
              <a:path w="1021079" h="523239">
                <a:moveTo>
                  <a:pt x="1008796" y="496778"/>
                </a:moveTo>
                <a:lnTo>
                  <a:pt x="12192" y="496778"/>
                </a:lnTo>
                <a:lnTo>
                  <a:pt x="24384" y="510479"/>
                </a:lnTo>
                <a:lnTo>
                  <a:pt x="24384" y="522671"/>
                </a:lnTo>
                <a:lnTo>
                  <a:pt x="995080" y="522671"/>
                </a:lnTo>
                <a:lnTo>
                  <a:pt x="995080" y="510479"/>
                </a:lnTo>
                <a:lnTo>
                  <a:pt x="1008796" y="496778"/>
                </a:lnTo>
                <a:close/>
              </a:path>
              <a:path w="1021079" h="523239">
                <a:moveTo>
                  <a:pt x="24384" y="522671"/>
                </a:moveTo>
                <a:lnTo>
                  <a:pt x="24384" y="510479"/>
                </a:lnTo>
                <a:lnTo>
                  <a:pt x="12192" y="496778"/>
                </a:lnTo>
                <a:lnTo>
                  <a:pt x="12192" y="522671"/>
                </a:lnTo>
                <a:lnTo>
                  <a:pt x="24384" y="522671"/>
                </a:lnTo>
                <a:close/>
              </a:path>
              <a:path w="1021079" h="523239">
                <a:moveTo>
                  <a:pt x="1008796" y="24368"/>
                </a:moveTo>
                <a:lnTo>
                  <a:pt x="995080" y="12176"/>
                </a:lnTo>
                <a:lnTo>
                  <a:pt x="995080" y="24368"/>
                </a:lnTo>
                <a:lnTo>
                  <a:pt x="1008796" y="24368"/>
                </a:lnTo>
                <a:close/>
              </a:path>
              <a:path w="1021079" h="523239">
                <a:moveTo>
                  <a:pt x="1008796" y="496778"/>
                </a:moveTo>
                <a:lnTo>
                  <a:pt x="1008796" y="24368"/>
                </a:lnTo>
                <a:lnTo>
                  <a:pt x="995080" y="24368"/>
                </a:lnTo>
                <a:lnTo>
                  <a:pt x="995080" y="496778"/>
                </a:lnTo>
                <a:lnTo>
                  <a:pt x="1008796" y="496778"/>
                </a:lnTo>
                <a:close/>
              </a:path>
              <a:path w="1021079" h="523239">
                <a:moveTo>
                  <a:pt x="1008796" y="522671"/>
                </a:moveTo>
                <a:lnTo>
                  <a:pt x="1008796" y="496778"/>
                </a:lnTo>
                <a:lnTo>
                  <a:pt x="995080" y="510479"/>
                </a:lnTo>
                <a:lnTo>
                  <a:pt x="995080" y="522671"/>
                </a:lnTo>
                <a:lnTo>
                  <a:pt x="1008796" y="5226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390619" y="4013892"/>
            <a:ext cx="879475" cy="37311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97155" algn="ctr">
              <a:lnSpc>
                <a:spcPct val="95600"/>
              </a:lnSpc>
              <a:spcBef>
                <a:spcPts val="145"/>
              </a:spcBef>
            </a:pPr>
            <a:r>
              <a:rPr sz="800" b="1" u="sng" spc="-10" dirty="0" err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Brandywynne</a:t>
            </a:r>
            <a:r>
              <a:rPr sz="8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lang="en-US" sz="800" dirty="0" smtClean="0">
                <a:latin typeface="Arial"/>
                <a:cs typeface="Arial"/>
              </a:rPr>
              <a:t>Keisha Clark</a:t>
            </a:r>
            <a:r>
              <a:rPr sz="800" spc="-5" dirty="0" smtClean="0">
                <a:latin typeface="Arial"/>
                <a:cs typeface="Arial"/>
              </a:rPr>
              <a:t>  </a:t>
            </a:r>
            <a:r>
              <a:rPr lang="en-US" sz="800" dirty="0" smtClean="0">
                <a:latin typeface="Arial"/>
                <a:cs typeface="Arial"/>
              </a:rPr>
              <a:t>Home </a:t>
            </a:r>
            <a:r>
              <a:rPr sz="800" spc="-5" dirty="0" smtClean="0">
                <a:latin typeface="Arial"/>
                <a:cs typeface="Arial"/>
              </a:rPr>
              <a:t>Manager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38609" y="3959535"/>
            <a:ext cx="995680" cy="498475"/>
          </a:xfrm>
          <a:custGeom>
            <a:avLst/>
            <a:gdLst/>
            <a:ahLst/>
            <a:cxnLst/>
            <a:rect l="l" t="t" r="r" b="b"/>
            <a:pathLst>
              <a:path w="995679" h="498475">
                <a:moveTo>
                  <a:pt x="0" y="0"/>
                </a:moveTo>
                <a:lnTo>
                  <a:pt x="0" y="498306"/>
                </a:lnTo>
                <a:lnTo>
                  <a:pt x="995088" y="498306"/>
                </a:lnTo>
                <a:lnTo>
                  <a:pt x="995088" y="0"/>
                </a:lnTo>
                <a:lnTo>
                  <a:pt x="0" y="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24893" y="3947358"/>
            <a:ext cx="1022985" cy="523240"/>
          </a:xfrm>
          <a:custGeom>
            <a:avLst/>
            <a:gdLst/>
            <a:ahLst/>
            <a:cxnLst/>
            <a:rect l="l" t="t" r="r" b="b"/>
            <a:pathLst>
              <a:path w="1022985" h="523239">
                <a:moveTo>
                  <a:pt x="1022527" y="516575"/>
                </a:moveTo>
                <a:lnTo>
                  <a:pt x="1022527" y="4556"/>
                </a:lnTo>
                <a:lnTo>
                  <a:pt x="1016431" y="0"/>
                </a:lnTo>
                <a:lnTo>
                  <a:pt x="6096" y="0"/>
                </a:lnTo>
                <a:lnTo>
                  <a:pt x="0" y="4556"/>
                </a:lnTo>
                <a:lnTo>
                  <a:pt x="0" y="516575"/>
                </a:lnTo>
                <a:lnTo>
                  <a:pt x="6096" y="522671"/>
                </a:lnTo>
                <a:lnTo>
                  <a:pt x="13716" y="522671"/>
                </a:lnTo>
                <a:lnTo>
                  <a:pt x="13716" y="24368"/>
                </a:lnTo>
                <a:lnTo>
                  <a:pt x="25908" y="12176"/>
                </a:lnTo>
                <a:lnTo>
                  <a:pt x="25908" y="24368"/>
                </a:lnTo>
                <a:lnTo>
                  <a:pt x="996619" y="24368"/>
                </a:lnTo>
                <a:lnTo>
                  <a:pt x="996619" y="12176"/>
                </a:lnTo>
                <a:lnTo>
                  <a:pt x="1008811" y="24368"/>
                </a:lnTo>
                <a:lnTo>
                  <a:pt x="1008811" y="522671"/>
                </a:lnTo>
                <a:lnTo>
                  <a:pt x="1016431" y="522671"/>
                </a:lnTo>
                <a:lnTo>
                  <a:pt x="1022527" y="516575"/>
                </a:lnTo>
                <a:close/>
              </a:path>
              <a:path w="1022985" h="523239">
                <a:moveTo>
                  <a:pt x="25908" y="24368"/>
                </a:moveTo>
                <a:lnTo>
                  <a:pt x="25908" y="12176"/>
                </a:lnTo>
                <a:lnTo>
                  <a:pt x="13716" y="24368"/>
                </a:lnTo>
                <a:lnTo>
                  <a:pt x="25908" y="24368"/>
                </a:lnTo>
                <a:close/>
              </a:path>
              <a:path w="1022985" h="523239">
                <a:moveTo>
                  <a:pt x="25908" y="496778"/>
                </a:moveTo>
                <a:lnTo>
                  <a:pt x="25908" y="24368"/>
                </a:lnTo>
                <a:lnTo>
                  <a:pt x="13716" y="24368"/>
                </a:lnTo>
                <a:lnTo>
                  <a:pt x="13716" y="496778"/>
                </a:lnTo>
                <a:lnTo>
                  <a:pt x="25908" y="496778"/>
                </a:lnTo>
                <a:close/>
              </a:path>
              <a:path w="1022985" h="523239">
                <a:moveTo>
                  <a:pt x="1008811" y="496778"/>
                </a:moveTo>
                <a:lnTo>
                  <a:pt x="13716" y="496778"/>
                </a:lnTo>
                <a:lnTo>
                  <a:pt x="25908" y="510479"/>
                </a:lnTo>
                <a:lnTo>
                  <a:pt x="25908" y="522671"/>
                </a:lnTo>
                <a:lnTo>
                  <a:pt x="996619" y="522671"/>
                </a:lnTo>
                <a:lnTo>
                  <a:pt x="996619" y="510479"/>
                </a:lnTo>
                <a:lnTo>
                  <a:pt x="1008811" y="496778"/>
                </a:lnTo>
                <a:close/>
              </a:path>
              <a:path w="1022985" h="523239">
                <a:moveTo>
                  <a:pt x="25908" y="522671"/>
                </a:moveTo>
                <a:lnTo>
                  <a:pt x="25908" y="510479"/>
                </a:lnTo>
                <a:lnTo>
                  <a:pt x="13716" y="496778"/>
                </a:lnTo>
                <a:lnTo>
                  <a:pt x="13716" y="522671"/>
                </a:lnTo>
                <a:lnTo>
                  <a:pt x="25908" y="522671"/>
                </a:lnTo>
                <a:close/>
              </a:path>
              <a:path w="1022985" h="523239">
                <a:moveTo>
                  <a:pt x="1008811" y="24368"/>
                </a:moveTo>
                <a:lnTo>
                  <a:pt x="996619" y="12176"/>
                </a:lnTo>
                <a:lnTo>
                  <a:pt x="996619" y="24368"/>
                </a:lnTo>
                <a:lnTo>
                  <a:pt x="1008811" y="24368"/>
                </a:lnTo>
                <a:close/>
              </a:path>
              <a:path w="1022985" h="523239">
                <a:moveTo>
                  <a:pt x="1008811" y="496778"/>
                </a:moveTo>
                <a:lnTo>
                  <a:pt x="1008811" y="24368"/>
                </a:lnTo>
                <a:lnTo>
                  <a:pt x="996619" y="24368"/>
                </a:lnTo>
                <a:lnTo>
                  <a:pt x="996619" y="496778"/>
                </a:lnTo>
                <a:lnTo>
                  <a:pt x="1008811" y="496778"/>
                </a:lnTo>
                <a:close/>
              </a:path>
              <a:path w="1022985" h="523239">
                <a:moveTo>
                  <a:pt x="1008811" y="522671"/>
                </a:moveTo>
                <a:lnTo>
                  <a:pt x="1008811" y="496778"/>
                </a:lnTo>
                <a:lnTo>
                  <a:pt x="996619" y="510479"/>
                </a:lnTo>
                <a:lnTo>
                  <a:pt x="996619" y="522671"/>
                </a:lnTo>
                <a:lnTo>
                  <a:pt x="1008811" y="5226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600573" y="4013892"/>
            <a:ext cx="871855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algn="ctr">
              <a:lnSpc>
                <a:spcPts val="935"/>
              </a:lnSpc>
              <a:spcBef>
                <a:spcPts val="100"/>
              </a:spcBef>
            </a:pPr>
            <a:r>
              <a:rPr lang="en-US" sz="800" b="1" u="sng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Winchester</a:t>
            </a:r>
            <a:endParaRPr sz="800" dirty="0">
              <a:latin typeface="Arial"/>
              <a:cs typeface="Arial"/>
            </a:endParaRPr>
          </a:p>
          <a:p>
            <a:pPr marL="12700" marR="5080" algn="ctr">
              <a:lnSpc>
                <a:spcPts val="919"/>
              </a:lnSpc>
              <a:spcBef>
                <a:spcPts val="40"/>
              </a:spcBef>
            </a:pPr>
            <a:r>
              <a:rPr lang="en-US" sz="800" spc="-5" dirty="0" smtClean="0">
                <a:latin typeface="Arial"/>
                <a:cs typeface="Arial"/>
              </a:rPr>
              <a:t>Roxanne Turner</a:t>
            </a:r>
            <a:r>
              <a:rPr sz="800" spc="-5" dirty="0" smtClean="0">
                <a:latin typeface="Arial"/>
                <a:cs typeface="Arial"/>
              </a:rPr>
              <a:t>  </a:t>
            </a:r>
            <a:r>
              <a:rPr sz="800" dirty="0">
                <a:latin typeface="Arial"/>
                <a:cs typeface="Arial"/>
              </a:rPr>
              <a:t>Home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Manager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742462" y="3959535"/>
            <a:ext cx="996950" cy="498475"/>
          </a:xfrm>
          <a:custGeom>
            <a:avLst/>
            <a:gdLst/>
            <a:ahLst/>
            <a:cxnLst/>
            <a:rect l="l" t="t" r="r" b="b"/>
            <a:pathLst>
              <a:path w="996950" h="498475">
                <a:moveTo>
                  <a:pt x="0" y="0"/>
                </a:moveTo>
                <a:lnTo>
                  <a:pt x="0" y="498306"/>
                </a:lnTo>
                <a:lnTo>
                  <a:pt x="996612" y="498306"/>
                </a:lnTo>
                <a:lnTo>
                  <a:pt x="996612" y="0"/>
                </a:lnTo>
                <a:lnTo>
                  <a:pt x="0" y="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30285" y="3947358"/>
            <a:ext cx="1021080" cy="523240"/>
          </a:xfrm>
          <a:custGeom>
            <a:avLst/>
            <a:gdLst/>
            <a:ahLst/>
            <a:cxnLst/>
            <a:rect l="l" t="t" r="r" b="b"/>
            <a:pathLst>
              <a:path w="1021079" h="523239">
                <a:moveTo>
                  <a:pt x="1020988" y="516575"/>
                </a:moveTo>
                <a:lnTo>
                  <a:pt x="1020988" y="4556"/>
                </a:lnTo>
                <a:lnTo>
                  <a:pt x="1014892" y="0"/>
                </a:lnTo>
                <a:lnTo>
                  <a:pt x="6080" y="0"/>
                </a:lnTo>
                <a:lnTo>
                  <a:pt x="0" y="4556"/>
                </a:lnTo>
                <a:lnTo>
                  <a:pt x="0" y="516575"/>
                </a:lnTo>
                <a:lnTo>
                  <a:pt x="6080" y="522671"/>
                </a:lnTo>
                <a:lnTo>
                  <a:pt x="12176" y="522671"/>
                </a:lnTo>
                <a:lnTo>
                  <a:pt x="12176" y="24368"/>
                </a:lnTo>
                <a:lnTo>
                  <a:pt x="25892" y="12176"/>
                </a:lnTo>
                <a:lnTo>
                  <a:pt x="25892" y="24368"/>
                </a:lnTo>
                <a:lnTo>
                  <a:pt x="995080" y="24368"/>
                </a:lnTo>
                <a:lnTo>
                  <a:pt x="995080" y="12176"/>
                </a:lnTo>
                <a:lnTo>
                  <a:pt x="1008796" y="24368"/>
                </a:lnTo>
                <a:lnTo>
                  <a:pt x="1008796" y="522671"/>
                </a:lnTo>
                <a:lnTo>
                  <a:pt x="1014892" y="522671"/>
                </a:lnTo>
                <a:lnTo>
                  <a:pt x="1020988" y="516575"/>
                </a:lnTo>
                <a:close/>
              </a:path>
              <a:path w="1021079" h="523239">
                <a:moveTo>
                  <a:pt x="25892" y="24368"/>
                </a:moveTo>
                <a:lnTo>
                  <a:pt x="25892" y="12176"/>
                </a:lnTo>
                <a:lnTo>
                  <a:pt x="12176" y="24368"/>
                </a:lnTo>
                <a:lnTo>
                  <a:pt x="25892" y="24368"/>
                </a:lnTo>
                <a:close/>
              </a:path>
              <a:path w="1021079" h="523239">
                <a:moveTo>
                  <a:pt x="25892" y="496778"/>
                </a:moveTo>
                <a:lnTo>
                  <a:pt x="25892" y="24368"/>
                </a:lnTo>
                <a:lnTo>
                  <a:pt x="12176" y="24368"/>
                </a:lnTo>
                <a:lnTo>
                  <a:pt x="12176" y="496778"/>
                </a:lnTo>
                <a:lnTo>
                  <a:pt x="25892" y="496778"/>
                </a:lnTo>
                <a:close/>
              </a:path>
              <a:path w="1021079" h="523239">
                <a:moveTo>
                  <a:pt x="1008796" y="496778"/>
                </a:moveTo>
                <a:lnTo>
                  <a:pt x="12176" y="496778"/>
                </a:lnTo>
                <a:lnTo>
                  <a:pt x="25892" y="510479"/>
                </a:lnTo>
                <a:lnTo>
                  <a:pt x="25892" y="522671"/>
                </a:lnTo>
                <a:lnTo>
                  <a:pt x="995080" y="522671"/>
                </a:lnTo>
                <a:lnTo>
                  <a:pt x="995080" y="510479"/>
                </a:lnTo>
                <a:lnTo>
                  <a:pt x="1008796" y="496778"/>
                </a:lnTo>
                <a:close/>
              </a:path>
              <a:path w="1021079" h="523239">
                <a:moveTo>
                  <a:pt x="25892" y="522671"/>
                </a:moveTo>
                <a:lnTo>
                  <a:pt x="25892" y="510479"/>
                </a:lnTo>
                <a:lnTo>
                  <a:pt x="12176" y="496778"/>
                </a:lnTo>
                <a:lnTo>
                  <a:pt x="12176" y="522671"/>
                </a:lnTo>
                <a:lnTo>
                  <a:pt x="25892" y="522671"/>
                </a:lnTo>
                <a:close/>
              </a:path>
              <a:path w="1021079" h="523239">
                <a:moveTo>
                  <a:pt x="1008796" y="24368"/>
                </a:moveTo>
                <a:lnTo>
                  <a:pt x="995080" y="12176"/>
                </a:lnTo>
                <a:lnTo>
                  <a:pt x="995080" y="24368"/>
                </a:lnTo>
                <a:lnTo>
                  <a:pt x="1008796" y="24368"/>
                </a:lnTo>
                <a:close/>
              </a:path>
              <a:path w="1021079" h="523239">
                <a:moveTo>
                  <a:pt x="1008796" y="496778"/>
                </a:moveTo>
                <a:lnTo>
                  <a:pt x="1008796" y="24368"/>
                </a:lnTo>
                <a:lnTo>
                  <a:pt x="995080" y="24368"/>
                </a:lnTo>
                <a:lnTo>
                  <a:pt x="995080" y="496778"/>
                </a:lnTo>
                <a:lnTo>
                  <a:pt x="1008796" y="496778"/>
                </a:lnTo>
                <a:close/>
              </a:path>
              <a:path w="1021079" h="523239">
                <a:moveTo>
                  <a:pt x="1008796" y="522671"/>
                </a:moveTo>
                <a:lnTo>
                  <a:pt x="1008796" y="496778"/>
                </a:lnTo>
                <a:lnTo>
                  <a:pt x="995080" y="510479"/>
                </a:lnTo>
                <a:lnTo>
                  <a:pt x="995080" y="522671"/>
                </a:lnTo>
                <a:lnTo>
                  <a:pt x="1008796" y="5226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844054" y="4013892"/>
            <a:ext cx="792480" cy="491288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139700" algn="ctr">
              <a:lnSpc>
                <a:spcPct val="95600"/>
              </a:lnSpc>
              <a:spcBef>
                <a:spcPts val="145"/>
              </a:spcBef>
            </a:pPr>
            <a:r>
              <a:rPr sz="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Lee </a:t>
            </a:r>
            <a:r>
              <a:rPr sz="8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Baker 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lang="en-US" sz="800" dirty="0" err="1" smtClean="0">
                <a:latin typeface="Arial"/>
                <a:cs typeface="Arial"/>
              </a:rPr>
              <a:t>DeJana</a:t>
            </a:r>
            <a:r>
              <a:rPr lang="en-US" sz="800" dirty="0" smtClean="0">
                <a:latin typeface="Arial"/>
                <a:cs typeface="Arial"/>
              </a:rPr>
              <a:t> Hernandez</a:t>
            </a:r>
            <a:r>
              <a:rPr sz="800" spc="-5" dirty="0" smtClean="0">
                <a:latin typeface="Arial"/>
                <a:cs typeface="Arial"/>
              </a:rPr>
              <a:t>  </a:t>
            </a:r>
            <a:r>
              <a:rPr sz="800" dirty="0">
                <a:latin typeface="Arial"/>
                <a:cs typeface="Arial"/>
              </a:rPr>
              <a:t>Home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Manager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947854" y="3959535"/>
            <a:ext cx="995680" cy="498475"/>
          </a:xfrm>
          <a:custGeom>
            <a:avLst/>
            <a:gdLst/>
            <a:ahLst/>
            <a:cxnLst/>
            <a:rect l="l" t="t" r="r" b="b"/>
            <a:pathLst>
              <a:path w="995679" h="498475">
                <a:moveTo>
                  <a:pt x="0" y="0"/>
                </a:moveTo>
                <a:lnTo>
                  <a:pt x="0" y="498306"/>
                </a:lnTo>
                <a:lnTo>
                  <a:pt x="995088" y="498306"/>
                </a:lnTo>
                <a:lnTo>
                  <a:pt x="995088" y="0"/>
                </a:lnTo>
                <a:lnTo>
                  <a:pt x="0" y="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35663" y="3947358"/>
            <a:ext cx="1021080" cy="523240"/>
          </a:xfrm>
          <a:custGeom>
            <a:avLst/>
            <a:gdLst/>
            <a:ahLst/>
            <a:cxnLst/>
            <a:rect l="l" t="t" r="r" b="b"/>
            <a:pathLst>
              <a:path w="1021079" h="523239">
                <a:moveTo>
                  <a:pt x="1020988" y="516575"/>
                </a:moveTo>
                <a:lnTo>
                  <a:pt x="1020988" y="4556"/>
                </a:lnTo>
                <a:lnTo>
                  <a:pt x="1014892" y="0"/>
                </a:lnTo>
                <a:lnTo>
                  <a:pt x="4572" y="0"/>
                </a:lnTo>
                <a:lnTo>
                  <a:pt x="0" y="4556"/>
                </a:lnTo>
                <a:lnTo>
                  <a:pt x="0" y="516575"/>
                </a:lnTo>
                <a:lnTo>
                  <a:pt x="4572" y="522671"/>
                </a:lnTo>
                <a:lnTo>
                  <a:pt x="12192" y="522671"/>
                </a:lnTo>
                <a:lnTo>
                  <a:pt x="12192" y="24368"/>
                </a:lnTo>
                <a:lnTo>
                  <a:pt x="24384" y="12176"/>
                </a:lnTo>
                <a:lnTo>
                  <a:pt x="24384" y="24368"/>
                </a:lnTo>
                <a:lnTo>
                  <a:pt x="995095" y="24368"/>
                </a:lnTo>
                <a:lnTo>
                  <a:pt x="995095" y="12176"/>
                </a:lnTo>
                <a:lnTo>
                  <a:pt x="1007287" y="24368"/>
                </a:lnTo>
                <a:lnTo>
                  <a:pt x="1007287" y="522671"/>
                </a:lnTo>
                <a:lnTo>
                  <a:pt x="1014892" y="522671"/>
                </a:lnTo>
                <a:lnTo>
                  <a:pt x="1020988" y="516575"/>
                </a:lnTo>
                <a:close/>
              </a:path>
              <a:path w="1021079" h="523239">
                <a:moveTo>
                  <a:pt x="24384" y="24368"/>
                </a:moveTo>
                <a:lnTo>
                  <a:pt x="24384" y="12176"/>
                </a:lnTo>
                <a:lnTo>
                  <a:pt x="12192" y="24368"/>
                </a:lnTo>
                <a:lnTo>
                  <a:pt x="24384" y="24368"/>
                </a:lnTo>
                <a:close/>
              </a:path>
              <a:path w="1021079" h="523239">
                <a:moveTo>
                  <a:pt x="24384" y="496778"/>
                </a:moveTo>
                <a:lnTo>
                  <a:pt x="24384" y="24368"/>
                </a:lnTo>
                <a:lnTo>
                  <a:pt x="12192" y="24368"/>
                </a:lnTo>
                <a:lnTo>
                  <a:pt x="12192" y="496778"/>
                </a:lnTo>
                <a:lnTo>
                  <a:pt x="24384" y="496778"/>
                </a:lnTo>
                <a:close/>
              </a:path>
              <a:path w="1021079" h="523239">
                <a:moveTo>
                  <a:pt x="1007287" y="496778"/>
                </a:moveTo>
                <a:lnTo>
                  <a:pt x="12192" y="496778"/>
                </a:lnTo>
                <a:lnTo>
                  <a:pt x="24384" y="510479"/>
                </a:lnTo>
                <a:lnTo>
                  <a:pt x="24384" y="522671"/>
                </a:lnTo>
                <a:lnTo>
                  <a:pt x="995095" y="522671"/>
                </a:lnTo>
                <a:lnTo>
                  <a:pt x="995095" y="510479"/>
                </a:lnTo>
                <a:lnTo>
                  <a:pt x="1007287" y="496778"/>
                </a:lnTo>
                <a:close/>
              </a:path>
              <a:path w="1021079" h="523239">
                <a:moveTo>
                  <a:pt x="24384" y="522671"/>
                </a:moveTo>
                <a:lnTo>
                  <a:pt x="24384" y="510479"/>
                </a:lnTo>
                <a:lnTo>
                  <a:pt x="12192" y="496778"/>
                </a:lnTo>
                <a:lnTo>
                  <a:pt x="12192" y="522671"/>
                </a:lnTo>
                <a:lnTo>
                  <a:pt x="24384" y="522671"/>
                </a:lnTo>
                <a:close/>
              </a:path>
              <a:path w="1021079" h="523239">
                <a:moveTo>
                  <a:pt x="1007287" y="24368"/>
                </a:moveTo>
                <a:lnTo>
                  <a:pt x="995095" y="12176"/>
                </a:lnTo>
                <a:lnTo>
                  <a:pt x="995095" y="24368"/>
                </a:lnTo>
                <a:lnTo>
                  <a:pt x="1007287" y="24368"/>
                </a:lnTo>
                <a:close/>
              </a:path>
              <a:path w="1021079" h="523239">
                <a:moveTo>
                  <a:pt x="1007287" y="496778"/>
                </a:moveTo>
                <a:lnTo>
                  <a:pt x="1007287" y="24368"/>
                </a:lnTo>
                <a:lnTo>
                  <a:pt x="995095" y="24368"/>
                </a:lnTo>
                <a:lnTo>
                  <a:pt x="995095" y="496778"/>
                </a:lnTo>
                <a:lnTo>
                  <a:pt x="1007287" y="496778"/>
                </a:lnTo>
                <a:close/>
              </a:path>
              <a:path w="1021079" h="523239">
                <a:moveTo>
                  <a:pt x="1007287" y="522671"/>
                </a:moveTo>
                <a:lnTo>
                  <a:pt x="1007287" y="496778"/>
                </a:lnTo>
                <a:lnTo>
                  <a:pt x="995095" y="510479"/>
                </a:lnTo>
                <a:lnTo>
                  <a:pt x="995095" y="522671"/>
                </a:lnTo>
                <a:lnTo>
                  <a:pt x="1007287" y="5226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082969" y="4013892"/>
            <a:ext cx="723900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35"/>
              </a:lnSpc>
              <a:spcBef>
                <a:spcPts val="100"/>
              </a:spcBef>
            </a:pPr>
            <a:r>
              <a:rPr sz="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Old</a:t>
            </a:r>
            <a:r>
              <a:rPr sz="8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800" b="1" u="sng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Forge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153232" y="3959535"/>
            <a:ext cx="995680" cy="498475"/>
          </a:xfrm>
          <a:custGeom>
            <a:avLst/>
            <a:gdLst/>
            <a:ahLst/>
            <a:cxnLst/>
            <a:rect l="l" t="t" r="r" b="b"/>
            <a:pathLst>
              <a:path w="995679" h="498475">
                <a:moveTo>
                  <a:pt x="0" y="0"/>
                </a:moveTo>
                <a:lnTo>
                  <a:pt x="0" y="498306"/>
                </a:lnTo>
                <a:lnTo>
                  <a:pt x="995088" y="498306"/>
                </a:lnTo>
                <a:lnTo>
                  <a:pt x="995088" y="0"/>
                </a:lnTo>
                <a:lnTo>
                  <a:pt x="0" y="0"/>
                </a:lnTo>
                <a:close/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39516" y="3947358"/>
            <a:ext cx="1021080" cy="523240"/>
          </a:xfrm>
          <a:custGeom>
            <a:avLst/>
            <a:gdLst/>
            <a:ahLst/>
            <a:cxnLst/>
            <a:rect l="l" t="t" r="r" b="b"/>
            <a:pathLst>
              <a:path w="1021079" h="523239">
                <a:moveTo>
                  <a:pt x="1021003" y="516575"/>
                </a:moveTo>
                <a:lnTo>
                  <a:pt x="1021003" y="4556"/>
                </a:lnTo>
                <a:lnTo>
                  <a:pt x="1016431" y="0"/>
                </a:lnTo>
                <a:lnTo>
                  <a:pt x="6096" y="0"/>
                </a:lnTo>
                <a:lnTo>
                  <a:pt x="0" y="4556"/>
                </a:lnTo>
                <a:lnTo>
                  <a:pt x="0" y="516575"/>
                </a:lnTo>
                <a:lnTo>
                  <a:pt x="6096" y="522671"/>
                </a:lnTo>
                <a:lnTo>
                  <a:pt x="13716" y="522671"/>
                </a:lnTo>
                <a:lnTo>
                  <a:pt x="13716" y="24368"/>
                </a:lnTo>
                <a:lnTo>
                  <a:pt x="25908" y="12176"/>
                </a:lnTo>
                <a:lnTo>
                  <a:pt x="25908" y="24368"/>
                </a:lnTo>
                <a:lnTo>
                  <a:pt x="996619" y="24368"/>
                </a:lnTo>
                <a:lnTo>
                  <a:pt x="996619" y="12176"/>
                </a:lnTo>
                <a:lnTo>
                  <a:pt x="1008811" y="24368"/>
                </a:lnTo>
                <a:lnTo>
                  <a:pt x="1008811" y="522671"/>
                </a:lnTo>
                <a:lnTo>
                  <a:pt x="1016431" y="522671"/>
                </a:lnTo>
                <a:lnTo>
                  <a:pt x="1021003" y="516575"/>
                </a:lnTo>
                <a:close/>
              </a:path>
              <a:path w="1021079" h="523239">
                <a:moveTo>
                  <a:pt x="25908" y="24368"/>
                </a:moveTo>
                <a:lnTo>
                  <a:pt x="25908" y="12176"/>
                </a:lnTo>
                <a:lnTo>
                  <a:pt x="13716" y="24368"/>
                </a:lnTo>
                <a:lnTo>
                  <a:pt x="25908" y="24368"/>
                </a:lnTo>
                <a:close/>
              </a:path>
              <a:path w="1021079" h="523239">
                <a:moveTo>
                  <a:pt x="25908" y="496778"/>
                </a:moveTo>
                <a:lnTo>
                  <a:pt x="25908" y="24368"/>
                </a:lnTo>
                <a:lnTo>
                  <a:pt x="13716" y="24368"/>
                </a:lnTo>
                <a:lnTo>
                  <a:pt x="13716" y="496778"/>
                </a:lnTo>
                <a:lnTo>
                  <a:pt x="25908" y="496778"/>
                </a:lnTo>
                <a:close/>
              </a:path>
              <a:path w="1021079" h="523239">
                <a:moveTo>
                  <a:pt x="1008811" y="496778"/>
                </a:moveTo>
                <a:lnTo>
                  <a:pt x="13716" y="496778"/>
                </a:lnTo>
                <a:lnTo>
                  <a:pt x="25908" y="510479"/>
                </a:lnTo>
                <a:lnTo>
                  <a:pt x="25908" y="522671"/>
                </a:lnTo>
                <a:lnTo>
                  <a:pt x="996619" y="522671"/>
                </a:lnTo>
                <a:lnTo>
                  <a:pt x="996619" y="510479"/>
                </a:lnTo>
                <a:lnTo>
                  <a:pt x="1008811" y="496778"/>
                </a:lnTo>
                <a:close/>
              </a:path>
              <a:path w="1021079" h="523239">
                <a:moveTo>
                  <a:pt x="25908" y="522671"/>
                </a:moveTo>
                <a:lnTo>
                  <a:pt x="25908" y="510479"/>
                </a:lnTo>
                <a:lnTo>
                  <a:pt x="13716" y="496778"/>
                </a:lnTo>
                <a:lnTo>
                  <a:pt x="13716" y="522671"/>
                </a:lnTo>
                <a:lnTo>
                  <a:pt x="25908" y="522671"/>
                </a:lnTo>
                <a:close/>
              </a:path>
              <a:path w="1021079" h="523239">
                <a:moveTo>
                  <a:pt x="1008811" y="24368"/>
                </a:moveTo>
                <a:lnTo>
                  <a:pt x="996619" y="12176"/>
                </a:lnTo>
                <a:lnTo>
                  <a:pt x="996619" y="24368"/>
                </a:lnTo>
                <a:lnTo>
                  <a:pt x="1008811" y="24368"/>
                </a:lnTo>
                <a:close/>
              </a:path>
              <a:path w="1021079" h="523239">
                <a:moveTo>
                  <a:pt x="1008811" y="496778"/>
                </a:moveTo>
                <a:lnTo>
                  <a:pt x="1008811" y="24368"/>
                </a:lnTo>
                <a:lnTo>
                  <a:pt x="996619" y="24368"/>
                </a:lnTo>
                <a:lnTo>
                  <a:pt x="996619" y="496778"/>
                </a:lnTo>
                <a:lnTo>
                  <a:pt x="1008811" y="496778"/>
                </a:lnTo>
                <a:close/>
              </a:path>
              <a:path w="1021079" h="523239">
                <a:moveTo>
                  <a:pt x="1008811" y="522671"/>
                </a:moveTo>
                <a:lnTo>
                  <a:pt x="1008811" y="496778"/>
                </a:lnTo>
                <a:lnTo>
                  <a:pt x="996619" y="510479"/>
                </a:lnTo>
                <a:lnTo>
                  <a:pt x="996619" y="522671"/>
                </a:lnTo>
                <a:lnTo>
                  <a:pt x="1008811" y="5226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288353" y="4013892"/>
            <a:ext cx="723900" cy="38163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065" marR="5080" indent="1270" algn="ctr">
              <a:lnSpc>
                <a:spcPct val="95600"/>
              </a:lnSpc>
              <a:spcBef>
                <a:spcPts val="145"/>
              </a:spcBef>
            </a:pPr>
            <a:r>
              <a:rPr sz="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Somerset </a:t>
            </a:r>
            <a:r>
              <a:rPr sz="800" b="1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Quania </a:t>
            </a:r>
            <a:r>
              <a:rPr sz="800" dirty="0">
                <a:latin typeface="Arial"/>
                <a:cs typeface="Arial"/>
              </a:rPr>
              <a:t>Atkins  Home</a:t>
            </a:r>
            <a:r>
              <a:rPr sz="800" spc="-9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Manager</a:t>
            </a:r>
            <a:endParaRPr sz="800">
              <a:latin typeface="Arial"/>
              <a:cs typeface="Arial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8440" y="690320"/>
            <a:ext cx="79578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TSCS </a:t>
            </a:r>
            <a:r>
              <a:rPr spc="-25" dirty="0"/>
              <a:t>Safety, </a:t>
            </a:r>
            <a:r>
              <a:rPr spc="-5" dirty="0"/>
              <a:t>Health, </a:t>
            </a:r>
            <a:r>
              <a:rPr dirty="0"/>
              <a:t>&amp; </a:t>
            </a:r>
            <a:r>
              <a:rPr spc="-5" dirty="0"/>
              <a:t>Accessibility</a:t>
            </a:r>
            <a:r>
              <a:rPr spc="-204" dirty="0"/>
              <a:t> </a:t>
            </a:r>
            <a:r>
              <a:rPr spc="-5" dirty="0"/>
              <a:t>Plan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4894" y="1782943"/>
            <a:ext cx="7778115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Why a </a:t>
            </a:r>
            <a:r>
              <a:rPr sz="2800" b="1" spc="-40" dirty="0">
                <a:latin typeface="Arial"/>
                <a:cs typeface="Arial"/>
              </a:rPr>
              <a:t>Safety, </a:t>
            </a:r>
            <a:r>
              <a:rPr sz="2800" b="1" spc="-5" dirty="0">
                <a:latin typeface="Arial"/>
                <a:cs typeface="Arial"/>
              </a:rPr>
              <a:t>Health, &amp; Accessibility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50" dirty="0">
                <a:latin typeface="Arial"/>
                <a:cs typeface="Arial"/>
              </a:rPr>
              <a:t>Team?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2054" y="2267526"/>
            <a:ext cx="8010525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97790" indent="-286385">
              <a:lnSpc>
                <a:spcPct val="100000"/>
              </a:lnSpc>
              <a:spcBef>
                <a:spcPts val="100"/>
              </a:spcBef>
              <a:buFont typeface="Wingdings"/>
              <a:buChar char=""/>
              <a:tabLst>
                <a:tab pos="299085" algn="l"/>
                <a:tab pos="299720" algn="l"/>
              </a:tabLst>
            </a:pPr>
            <a:r>
              <a:rPr sz="1800" b="1" dirty="0">
                <a:latin typeface="Arial"/>
                <a:cs typeface="Arial"/>
              </a:rPr>
              <a:t>It </a:t>
            </a:r>
            <a:r>
              <a:rPr sz="1800" b="1" spc="-10" dirty="0">
                <a:latin typeface="Arial"/>
                <a:cs typeface="Arial"/>
              </a:rPr>
              <a:t>provides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important factor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-10" dirty="0">
                <a:latin typeface="Arial"/>
                <a:cs typeface="Arial"/>
              </a:rPr>
              <a:t>employee </a:t>
            </a:r>
            <a:r>
              <a:rPr sz="1800" b="1" spc="-5" dirty="0">
                <a:latin typeface="Arial"/>
                <a:cs typeface="Arial"/>
              </a:rPr>
              <a:t>participation </a:t>
            </a:r>
            <a:r>
              <a:rPr sz="1800" b="1" dirty="0">
                <a:latin typeface="Arial"/>
                <a:cs typeface="Arial"/>
              </a:rPr>
              <a:t>in the </a:t>
            </a:r>
            <a:r>
              <a:rPr sz="1800" b="1" spc="-5" dirty="0">
                <a:latin typeface="Arial"/>
                <a:cs typeface="Arial"/>
              </a:rPr>
              <a:t>safety  program, tying </a:t>
            </a:r>
            <a:r>
              <a:rPr sz="1800" b="1" dirty="0">
                <a:latin typeface="Arial"/>
                <a:cs typeface="Arial"/>
              </a:rPr>
              <a:t>in the knowledge of workers </a:t>
            </a:r>
            <a:r>
              <a:rPr sz="1800" b="1" spc="5" dirty="0">
                <a:latin typeface="Arial"/>
                <a:cs typeface="Arial"/>
              </a:rPr>
              <a:t>with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10" dirty="0">
                <a:latin typeface="Arial"/>
                <a:cs typeface="Arial"/>
              </a:rPr>
              <a:t>experience </a:t>
            </a:r>
            <a:r>
              <a:rPr sz="1800" b="1" dirty="0">
                <a:latin typeface="Arial"/>
                <a:cs typeface="Arial"/>
              </a:rPr>
              <a:t>of  </a:t>
            </a:r>
            <a:r>
              <a:rPr sz="1800" b="1" spc="-10" dirty="0">
                <a:latin typeface="Arial"/>
                <a:cs typeface="Arial"/>
              </a:rPr>
              <a:t>supervisors.</a:t>
            </a:r>
            <a:endParaRPr sz="1800">
              <a:latin typeface="Arial"/>
              <a:cs typeface="Arial"/>
            </a:endParaRPr>
          </a:p>
          <a:p>
            <a:pPr marL="299085" marR="591820" indent="-286385">
              <a:lnSpc>
                <a:spcPct val="100000"/>
              </a:lnSpc>
              <a:spcBef>
                <a:spcPts val="430"/>
              </a:spcBef>
              <a:buFont typeface="Wingdings"/>
              <a:buChar char=""/>
              <a:tabLst>
                <a:tab pos="299085" algn="l"/>
                <a:tab pos="299720" algn="l"/>
              </a:tabLst>
            </a:pP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team </a:t>
            </a:r>
            <a:r>
              <a:rPr sz="1800" b="1" spc="-10" dirty="0">
                <a:latin typeface="Arial"/>
                <a:cs typeface="Arial"/>
              </a:rPr>
              <a:t>provides </a:t>
            </a:r>
            <a:r>
              <a:rPr sz="1800" b="1" dirty="0">
                <a:latin typeface="Arial"/>
                <a:cs typeface="Arial"/>
              </a:rPr>
              <a:t>a </a:t>
            </a:r>
            <a:r>
              <a:rPr sz="1800" b="1" spc="-5" dirty="0">
                <a:latin typeface="Arial"/>
                <a:cs typeface="Arial"/>
              </a:rPr>
              <a:t>channel </a:t>
            </a:r>
            <a:r>
              <a:rPr sz="1800" b="1" dirty="0">
                <a:latin typeface="Arial"/>
                <a:cs typeface="Arial"/>
              </a:rPr>
              <a:t>for </a:t>
            </a:r>
            <a:r>
              <a:rPr sz="1800" b="1" spc="-5" dirty="0">
                <a:latin typeface="Arial"/>
                <a:cs typeface="Arial"/>
              </a:rPr>
              <a:t>action </a:t>
            </a:r>
            <a:r>
              <a:rPr sz="1800" b="1" dirty="0">
                <a:latin typeface="Arial"/>
                <a:cs typeface="Arial"/>
              </a:rPr>
              <a:t>on </a:t>
            </a:r>
            <a:r>
              <a:rPr sz="1800" b="1" spc="-5" dirty="0">
                <a:latin typeface="Arial"/>
                <a:cs typeface="Arial"/>
              </a:rPr>
              <a:t>suggestions and ideas  submitted </a:t>
            </a:r>
            <a:r>
              <a:rPr sz="1800" b="1" dirty="0">
                <a:latin typeface="Arial"/>
                <a:cs typeface="Arial"/>
              </a:rPr>
              <a:t>by</a:t>
            </a:r>
            <a:r>
              <a:rPr sz="1800" b="1" spc="-10" dirty="0">
                <a:latin typeface="Arial"/>
                <a:cs typeface="Arial"/>
              </a:rPr>
              <a:t> employees.</a:t>
            </a:r>
            <a:endParaRPr sz="18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430"/>
              </a:spcBef>
              <a:buFont typeface="Wingdings"/>
              <a:buChar char=""/>
              <a:tabLst>
                <a:tab pos="299085" algn="l"/>
                <a:tab pos="299720" algn="l"/>
              </a:tabLst>
            </a:pPr>
            <a:r>
              <a:rPr sz="1800" b="1" dirty="0">
                <a:latin typeface="Arial"/>
                <a:cs typeface="Arial"/>
              </a:rPr>
              <a:t>It </a:t>
            </a:r>
            <a:r>
              <a:rPr sz="1800" b="1" spc="-5" dirty="0">
                <a:latin typeface="Arial"/>
                <a:cs typeface="Arial"/>
              </a:rPr>
              <a:t>encourages </a:t>
            </a:r>
            <a:r>
              <a:rPr sz="1800" b="1" dirty="0">
                <a:latin typeface="Arial"/>
                <a:cs typeface="Arial"/>
              </a:rPr>
              <a:t>a </a:t>
            </a:r>
            <a:r>
              <a:rPr sz="1800" b="1" spc="-5" dirty="0">
                <a:latin typeface="Arial"/>
                <a:cs typeface="Arial"/>
              </a:rPr>
              <a:t>closer relationship between </a:t>
            </a:r>
            <a:r>
              <a:rPr sz="1800" b="1" spc="-10" dirty="0">
                <a:latin typeface="Arial"/>
                <a:cs typeface="Arial"/>
              </a:rPr>
              <a:t>management </a:t>
            </a:r>
            <a:r>
              <a:rPr sz="1800" b="1" spc="-5" dirty="0">
                <a:latin typeface="Arial"/>
                <a:cs typeface="Arial"/>
              </a:rPr>
              <a:t>and </a:t>
            </a:r>
            <a:r>
              <a:rPr sz="1800" b="1" dirty="0">
                <a:latin typeface="Arial"/>
                <a:cs typeface="Arial"/>
              </a:rPr>
              <a:t>workers,  </a:t>
            </a:r>
            <a:r>
              <a:rPr sz="1800" b="1" spc="-10" dirty="0">
                <a:latin typeface="Arial"/>
                <a:cs typeface="Arial"/>
              </a:rPr>
              <a:t>improving </a:t>
            </a:r>
            <a:r>
              <a:rPr sz="1800" b="1" spc="-5" dirty="0">
                <a:latin typeface="Arial"/>
                <a:cs typeface="Arial"/>
              </a:rPr>
              <a:t>attitudes </a:t>
            </a:r>
            <a:r>
              <a:rPr sz="1800" b="1" dirty="0">
                <a:latin typeface="Arial"/>
                <a:cs typeface="Arial"/>
              </a:rPr>
              <a:t>toward </a:t>
            </a:r>
            <a:r>
              <a:rPr sz="1800" b="1" spc="-5" dirty="0">
                <a:latin typeface="Arial"/>
                <a:cs typeface="Arial"/>
              </a:rPr>
              <a:t>safety and understanding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problems.</a:t>
            </a:r>
            <a:endParaRPr sz="1800">
              <a:latin typeface="Arial"/>
              <a:cs typeface="Arial"/>
            </a:endParaRPr>
          </a:p>
          <a:p>
            <a:pPr marL="299085" marR="486409" indent="-286385">
              <a:lnSpc>
                <a:spcPct val="100000"/>
              </a:lnSpc>
              <a:spcBef>
                <a:spcPts val="434"/>
              </a:spcBef>
              <a:buFont typeface="Wingdings"/>
              <a:buChar char=""/>
              <a:tabLst>
                <a:tab pos="299085" algn="l"/>
                <a:tab pos="299720" algn="l"/>
              </a:tabLst>
            </a:pPr>
            <a:r>
              <a:rPr sz="1800" b="1" dirty="0">
                <a:latin typeface="Arial"/>
                <a:cs typeface="Arial"/>
              </a:rPr>
              <a:t>It is </a:t>
            </a:r>
            <a:r>
              <a:rPr sz="1800" b="1" spc="-5" dirty="0">
                <a:latin typeface="Arial"/>
                <a:cs typeface="Arial"/>
              </a:rPr>
              <a:t>an </a:t>
            </a:r>
            <a:r>
              <a:rPr sz="1800" b="1" spc="-10" dirty="0">
                <a:latin typeface="Arial"/>
                <a:cs typeface="Arial"/>
              </a:rPr>
              <a:t>excellent </a:t>
            </a:r>
            <a:r>
              <a:rPr sz="1800" b="1" spc="-5" dirty="0">
                <a:latin typeface="Arial"/>
                <a:cs typeface="Arial"/>
              </a:rPr>
              <a:t>means </a:t>
            </a:r>
            <a:r>
              <a:rPr sz="1800" b="1" dirty="0">
                <a:latin typeface="Arial"/>
                <a:cs typeface="Arial"/>
              </a:rPr>
              <a:t>for </a:t>
            </a:r>
            <a:r>
              <a:rPr sz="1800" b="1" spc="-5" dirty="0">
                <a:latin typeface="Arial"/>
                <a:cs typeface="Arial"/>
              </a:rPr>
              <a:t>maintaining </a:t>
            </a:r>
            <a:r>
              <a:rPr sz="1800" b="1" dirty="0">
                <a:latin typeface="Arial"/>
                <a:cs typeface="Arial"/>
              </a:rPr>
              <a:t>good </a:t>
            </a:r>
            <a:r>
              <a:rPr sz="1800" b="1" spc="-10" dirty="0">
                <a:latin typeface="Arial"/>
                <a:cs typeface="Arial"/>
              </a:rPr>
              <a:t>employee </a:t>
            </a:r>
            <a:r>
              <a:rPr sz="1800" b="1" spc="-5" dirty="0">
                <a:latin typeface="Arial"/>
                <a:cs typeface="Arial"/>
              </a:rPr>
              <a:t>and </a:t>
            </a:r>
            <a:r>
              <a:rPr sz="1800" b="1" dirty="0">
                <a:latin typeface="Arial"/>
                <a:cs typeface="Arial"/>
              </a:rPr>
              <a:t>public  </a:t>
            </a:r>
            <a:r>
              <a:rPr sz="1800" b="1" spc="-5" dirty="0">
                <a:latin typeface="Arial"/>
                <a:cs typeface="Arial"/>
              </a:rPr>
              <a:t>relations and </a:t>
            </a:r>
            <a:r>
              <a:rPr sz="1800" b="1" dirty="0">
                <a:latin typeface="Arial"/>
                <a:cs typeface="Arial"/>
              </a:rPr>
              <a:t>for </a:t>
            </a:r>
            <a:r>
              <a:rPr sz="1800" b="1" spc="-5" dirty="0">
                <a:latin typeface="Arial"/>
                <a:cs typeface="Arial"/>
              </a:rPr>
              <a:t>keeping morale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high.</a:t>
            </a:r>
            <a:endParaRPr sz="1800">
              <a:latin typeface="Arial"/>
              <a:cs typeface="Arial"/>
            </a:endParaRPr>
          </a:p>
          <a:p>
            <a:pPr marL="299085" marR="260985" indent="-286385">
              <a:lnSpc>
                <a:spcPct val="100000"/>
              </a:lnSpc>
              <a:spcBef>
                <a:spcPts val="430"/>
              </a:spcBef>
              <a:buFont typeface="Wingdings"/>
              <a:buChar char=""/>
              <a:tabLst>
                <a:tab pos="299085" algn="l"/>
                <a:tab pos="299720" algn="l"/>
              </a:tabLst>
            </a:pP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‘on-the-job’ </a:t>
            </a:r>
            <a:r>
              <a:rPr sz="1800" b="1" spc="-10" dirty="0">
                <a:latin typeface="Arial"/>
                <a:cs typeface="Arial"/>
              </a:rPr>
              <a:t>experience </a:t>
            </a:r>
            <a:r>
              <a:rPr sz="1800" b="1" dirty="0">
                <a:latin typeface="Arial"/>
                <a:cs typeface="Arial"/>
              </a:rPr>
              <a:t>of the </a:t>
            </a:r>
            <a:r>
              <a:rPr sz="1800" b="1" spc="-5" dirty="0">
                <a:latin typeface="Arial"/>
                <a:cs typeface="Arial"/>
              </a:rPr>
              <a:t>team members </a:t>
            </a:r>
            <a:r>
              <a:rPr sz="1800" b="1" dirty="0">
                <a:latin typeface="Arial"/>
                <a:cs typeface="Arial"/>
              </a:rPr>
              <a:t>is </a:t>
            </a:r>
            <a:r>
              <a:rPr sz="1800" b="1" spc="-10" dirty="0">
                <a:latin typeface="Arial"/>
                <a:cs typeface="Arial"/>
              </a:rPr>
              <a:t>valuable </a:t>
            </a:r>
            <a:r>
              <a:rPr sz="1800" b="1" dirty="0">
                <a:latin typeface="Arial"/>
                <a:cs typeface="Arial"/>
              </a:rPr>
              <a:t>in  </a:t>
            </a:r>
            <a:r>
              <a:rPr sz="1800" b="1" spc="-5" dirty="0">
                <a:latin typeface="Arial"/>
                <a:cs typeface="Arial"/>
              </a:rPr>
              <a:t>determining hazardous conditions and methods </a:t>
            </a:r>
            <a:r>
              <a:rPr sz="1800" b="1" dirty="0">
                <a:latin typeface="Arial"/>
                <a:cs typeface="Arial"/>
              </a:rPr>
              <a:t>of work, </a:t>
            </a:r>
            <a:r>
              <a:rPr sz="1800" b="1" spc="-5" dirty="0">
                <a:latin typeface="Arial"/>
                <a:cs typeface="Arial"/>
              </a:rPr>
              <a:t>suggesting  </a:t>
            </a:r>
            <a:r>
              <a:rPr sz="1800" b="1" spc="-10" dirty="0">
                <a:latin typeface="Arial"/>
                <a:cs typeface="Arial"/>
              </a:rPr>
              <a:t>corrective measures </a:t>
            </a:r>
            <a:r>
              <a:rPr sz="1800" b="1" spc="-5" dirty="0">
                <a:latin typeface="Arial"/>
                <a:cs typeface="Arial"/>
              </a:rPr>
              <a:t>and obtaining participation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-5" dirty="0">
                <a:latin typeface="Arial"/>
                <a:cs typeface="Arial"/>
              </a:rPr>
              <a:t>all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personnel.</a:t>
            </a:r>
            <a:endParaRPr sz="1800">
              <a:latin typeface="Arial"/>
              <a:cs typeface="Arial"/>
            </a:endParaRPr>
          </a:p>
          <a:p>
            <a:pPr marL="299085" marR="72390" indent="-286385">
              <a:lnSpc>
                <a:spcPct val="100000"/>
              </a:lnSpc>
              <a:spcBef>
                <a:spcPts val="430"/>
              </a:spcBef>
              <a:buFont typeface="Wingdings"/>
              <a:buChar char=""/>
              <a:tabLst>
                <a:tab pos="299085" algn="l"/>
                <a:tab pos="299720" algn="l"/>
              </a:tabLst>
            </a:pPr>
            <a:r>
              <a:rPr sz="1800" b="1" dirty="0">
                <a:latin typeface="Arial"/>
                <a:cs typeface="Arial"/>
              </a:rPr>
              <a:t>It </a:t>
            </a:r>
            <a:r>
              <a:rPr sz="1800" b="1" spc="-10" dirty="0">
                <a:latin typeface="Arial"/>
                <a:cs typeface="Arial"/>
              </a:rPr>
              <a:t>provides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simulation and suggestions </a:t>
            </a:r>
            <a:r>
              <a:rPr sz="1800" b="1" spc="-10" dirty="0">
                <a:latin typeface="Arial"/>
                <a:cs typeface="Arial"/>
              </a:rPr>
              <a:t>necessary </a:t>
            </a:r>
            <a:r>
              <a:rPr sz="1800" b="1" dirty="0">
                <a:latin typeface="Arial"/>
                <a:cs typeface="Arial"/>
              </a:rPr>
              <a:t>to </a:t>
            </a:r>
            <a:r>
              <a:rPr sz="1800" b="1" spc="-5" dirty="0">
                <a:latin typeface="Arial"/>
                <a:cs typeface="Arial"/>
              </a:rPr>
              <a:t>maintain safe  conditions and safe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people.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6092" y="6735521"/>
            <a:ext cx="2241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1</a:t>
            </a:r>
            <a:r>
              <a:rPr sz="1400" dirty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TSCS </a:t>
            </a:r>
            <a:r>
              <a:rPr spc="-25" dirty="0"/>
              <a:t>Safety, </a:t>
            </a:r>
            <a:r>
              <a:rPr spc="-5" dirty="0"/>
              <a:t>Health, </a:t>
            </a:r>
            <a:r>
              <a:rPr dirty="0"/>
              <a:t>&amp; </a:t>
            </a:r>
            <a:r>
              <a:rPr spc="-5" dirty="0"/>
              <a:t>Accessibility</a:t>
            </a:r>
            <a:r>
              <a:rPr spc="-204" dirty="0"/>
              <a:t> </a:t>
            </a:r>
            <a:r>
              <a:rPr spc="-5" dirty="0"/>
              <a:t>Plan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9669" y="1757031"/>
            <a:ext cx="6254115" cy="145732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5"/>
              </a:spcBef>
              <a:buSzPct val="116666"/>
              <a:buFont typeface="Wingdings"/>
              <a:buChar char=""/>
              <a:tabLst>
                <a:tab pos="316230" algn="l"/>
              </a:tabLst>
            </a:pPr>
            <a:r>
              <a:rPr sz="2400" b="1" spc="-35" dirty="0">
                <a:latin typeface="Arial"/>
                <a:cs typeface="Arial"/>
              </a:rPr>
              <a:t>Safety, </a:t>
            </a:r>
            <a:r>
              <a:rPr sz="2400" b="1" spc="-5" dirty="0">
                <a:latin typeface="Arial"/>
                <a:cs typeface="Arial"/>
              </a:rPr>
              <a:t>Health, </a:t>
            </a:r>
            <a:r>
              <a:rPr sz="2400" b="1" dirty="0">
                <a:latin typeface="Arial"/>
                <a:cs typeface="Arial"/>
              </a:rPr>
              <a:t>&amp; </a:t>
            </a:r>
            <a:r>
              <a:rPr sz="2400" b="1" spc="-5" dirty="0">
                <a:latin typeface="Arial"/>
                <a:cs typeface="Arial"/>
              </a:rPr>
              <a:t>Accessibility Policy and  Procedure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Development</a:t>
            </a:r>
            <a:endParaRPr sz="2400">
              <a:latin typeface="Arial"/>
              <a:cs typeface="Arial"/>
            </a:endParaRPr>
          </a:p>
          <a:p>
            <a:pPr marL="1100455" lvl="1" indent="-173990">
              <a:lnSpc>
                <a:spcPct val="100000"/>
              </a:lnSpc>
              <a:spcBef>
                <a:spcPts val="1180"/>
              </a:spcBef>
              <a:buSzPct val="114285"/>
              <a:buFont typeface="Wingdings"/>
              <a:buChar char=""/>
              <a:tabLst>
                <a:tab pos="1101090" algn="l"/>
              </a:tabLst>
            </a:pPr>
            <a:r>
              <a:rPr sz="1400" b="1" spc="-10" dirty="0">
                <a:latin typeface="Arial"/>
                <a:cs typeface="Arial"/>
              </a:rPr>
              <a:t>Aggression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Crisis.</a:t>
            </a:r>
            <a:endParaRPr sz="1400">
              <a:latin typeface="Arial"/>
              <a:cs typeface="Arial"/>
            </a:endParaRPr>
          </a:p>
          <a:p>
            <a:pPr marL="1078865" lvl="1" indent="-152400">
              <a:lnSpc>
                <a:spcPct val="100000"/>
              </a:lnSpc>
              <a:spcBef>
                <a:spcPts val="875"/>
              </a:spcBef>
              <a:buFont typeface="Wingdings"/>
              <a:buChar char=""/>
              <a:tabLst>
                <a:tab pos="1079500" algn="l"/>
              </a:tabLst>
            </a:pPr>
            <a:r>
              <a:rPr sz="1400" b="1" spc="-20" dirty="0">
                <a:latin typeface="Arial"/>
                <a:cs typeface="Arial"/>
              </a:rPr>
              <a:t>Tornado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Emergency.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13993" y="3188554"/>
            <a:ext cx="2326005" cy="226568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64465" indent="-151765">
              <a:lnSpc>
                <a:spcPct val="100000"/>
              </a:lnSpc>
              <a:spcBef>
                <a:spcPts val="940"/>
              </a:spcBef>
              <a:buFont typeface="Wingdings"/>
              <a:buChar char=""/>
              <a:tabLst>
                <a:tab pos="165100" algn="l"/>
              </a:tabLst>
            </a:pPr>
            <a:r>
              <a:rPr sz="1400" b="1" dirty="0">
                <a:latin typeface="Arial"/>
                <a:cs typeface="Arial"/>
              </a:rPr>
              <a:t>Fire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Emergency.</a:t>
            </a:r>
            <a:endParaRPr sz="1400">
              <a:latin typeface="Arial"/>
              <a:cs typeface="Arial"/>
            </a:endParaRPr>
          </a:p>
          <a:p>
            <a:pPr marL="164465" indent="-151765">
              <a:lnSpc>
                <a:spcPct val="100000"/>
              </a:lnSpc>
              <a:spcBef>
                <a:spcPts val="835"/>
              </a:spcBef>
              <a:buFont typeface="Wingdings"/>
              <a:buChar char=""/>
              <a:tabLst>
                <a:tab pos="165100" algn="l"/>
              </a:tabLst>
            </a:pPr>
            <a:r>
              <a:rPr sz="1400" b="1" spc="-15" dirty="0">
                <a:latin typeface="Arial"/>
                <a:cs typeface="Arial"/>
              </a:rPr>
              <a:t>Temporary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Shelter.</a:t>
            </a:r>
            <a:endParaRPr sz="1400">
              <a:latin typeface="Arial"/>
              <a:cs typeface="Arial"/>
            </a:endParaRPr>
          </a:p>
          <a:p>
            <a:pPr marL="164465" indent="-151765">
              <a:lnSpc>
                <a:spcPct val="100000"/>
              </a:lnSpc>
              <a:spcBef>
                <a:spcPts val="840"/>
              </a:spcBef>
              <a:buFont typeface="Wingdings"/>
              <a:buChar char=""/>
              <a:tabLst>
                <a:tab pos="165100" algn="l"/>
              </a:tabLst>
            </a:pPr>
            <a:r>
              <a:rPr sz="1400" b="1" spc="-5" dirty="0">
                <a:latin typeface="Arial"/>
                <a:cs typeface="Arial"/>
              </a:rPr>
              <a:t>Bomb Threat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Emergency.</a:t>
            </a:r>
            <a:endParaRPr sz="1400">
              <a:latin typeface="Arial"/>
              <a:cs typeface="Arial"/>
            </a:endParaRPr>
          </a:p>
          <a:p>
            <a:pPr marL="164465" indent="-151765">
              <a:lnSpc>
                <a:spcPct val="100000"/>
              </a:lnSpc>
              <a:spcBef>
                <a:spcPts val="840"/>
              </a:spcBef>
              <a:buFont typeface="Wingdings"/>
              <a:buChar char=""/>
              <a:tabLst>
                <a:tab pos="165100" algn="l"/>
              </a:tabLst>
            </a:pPr>
            <a:r>
              <a:rPr sz="1400" b="1" dirty="0">
                <a:latin typeface="Arial"/>
                <a:cs typeface="Arial"/>
              </a:rPr>
              <a:t>Power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Outage.</a:t>
            </a:r>
            <a:endParaRPr sz="1400">
              <a:latin typeface="Arial"/>
              <a:cs typeface="Arial"/>
            </a:endParaRPr>
          </a:p>
          <a:p>
            <a:pPr marL="164465" indent="-151765">
              <a:lnSpc>
                <a:spcPct val="100000"/>
              </a:lnSpc>
              <a:spcBef>
                <a:spcPts val="840"/>
              </a:spcBef>
              <a:buFont typeface="Wingdings"/>
              <a:buChar char=""/>
              <a:tabLst>
                <a:tab pos="165100" algn="l"/>
              </a:tabLst>
            </a:pPr>
            <a:r>
              <a:rPr sz="1400" b="1" dirty="0">
                <a:latin typeface="Arial"/>
                <a:cs typeface="Arial"/>
              </a:rPr>
              <a:t>Crisis Injury </a:t>
            </a:r>
            <a:r>
              <a:rPr sz="1400" b="1" spc="-5" dirty="0">
                <a:latin typeface="Arial"/>
                <a:cs typeface="Arial"/>
              </a:rPr>
              <a:t>or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Illness.</a:t>
            </a:r>
            <a:endParaRPr sz="1400">
              <a:latin typeface="Arial"/>
              <a:cs typeface="Arial"/>
            </a:endParaRPr>
          </a:p>
          <a:p>
            <a:pPr marL="164465" indent="-151765">
              <a:lnSpc>
                <a:spcPct val="100000"/>
              </a:lnSpc>
              <a:spcBef>
                <a:spcPts val="840"/>
              </a:spcBef>
              <a:buFont typeface="Wingdings"/>
              <a:buChar char=""/>
              <a:tabLst>
                <a:tab pos="165100" algn="l"/>
              </a:tabLst>
            </a:pPr>
            <a:r>
              <a:rPr sz="1400" b="1" spc="-5" dirty="0">
                <a:latin typeface="Arial"/>
                <a:cs typeface="Arial"/>
              </a:rPr>
              <a:t>Safety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Drills.</a:t>
            </a:r>
            <a:endParaRPr sz="1400">
              <a:latin typeface="Arial"/>
              <a:cs typeface="Arial"/>
            </a:endParaRPr>
          </a:p>
          <a:p>
            <a:pPr marL="164465" indent="-151765">
              <a:lnSpc>
                <a:spcPct val="100000"/>
              </a:lnSpc>
              <a:spcBef>
                <a:spcPts val="840"/>
              </a:spcBef>
              <a:buFont typeface="Wingdings"/>
              <a:buChar char=""/>
              <a:tabLst>
                <a:tab pos="165100" algn="l"/>
              </a:tabLst>
            </a:pPr>
            <a:r>
              <a:rPr sz="1400" b="1" spc="-5" dirty="0">
                <a:latin typeface="Arial"/>
                <a:cs typeface="Arial"/>
              </a:rPr>
              <a:t>Universal Precautions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for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28315" y="5534713"/>
            <a:ext cx="31686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Infectious Disease Exposure</a:t>
            </a:r>
            <a:r>
              <a:rPr sz="1400" b="1" spc="-9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Control.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13993" y="5748659"/>
            <a:ext cx="2604770" cy="985519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64465" indent="-151765">
              <a:lnSpc>
                <a:spcPct val="100000"/>
              </a:lnSpc>
              <a:spcBef>
                <a:spcPts val="940"/>
              </a:spcBef>
              <a:buFont typeface="Wingdings"/>
              <a:buChar char=""/>
              <a:tabLst>
                <a:tab pos="165100" algn="l"/>
              </a:tabLst>
            </a:pPr>
            <a:r>
              <a:rPr sz="1400" b="1" spc="-5" dirty="0">
                <a:latin typeface="Arial"/>
                <a:cs typeface="Arial"/>
              </a:rPr>
              <a:t>Posting of SHA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materials.</a:t>
            </a:r>
            <a:endParaRPr sz="1400">
              <a:latin typeface="Arial"/>
              <a:cs typeface="Arial"/>
            </a:endParaRPr>
          </a:p>
          <a:p>
            <a:pPr marL="164465" indent="-151765">
              <a:lnSpc>
                <a:spcPct val="100000"/>
              </a:lnSpc>
              <a:spcBef>
                <a:spcPts val="835"/>
              </a:spcBef>
              <a:buFont typeface="Wingdings"/>
              <a:buChar char=""/>
              <a:tabLst>
                <a:tab pos="165100" algn="l"/>
              </a:tabLst>
            </a:pPr>
            <a:r>
              <a:rPr sz="1400" b="1" spc="-5" dirty="0">
                <a:latin typeface="Arial"/>
                <a:cs typeface="Arial"/>
              </a:rPr>
              <a:t>Smoke-Free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Environment.</a:t>
            </a:r>
            <a:endParaRPr sz="1400">
              <a:latin typeface="Arial"/>
              <a:cs typeface="Arial"/>
            </a:endParaRPr>
          </a:p>
          <a:p>
            <a:pPr marL="164465" indent="-151765">
              <a:lnSpc>
                <a:spcPct val="100000"/>
              </a:lnSpc>
              <a:spcBef>
                <a:spcPts val="840"/>
              </a:spcBef>
              <a:buFont typeface="Wingdings"/>
              <a:buChar char=""/>
              <a:tabLst>
                <a:tab pos="165100" algn="l"/>
              </a:tabLst>
            </a:pPr>
            <a:r>
              <a:rPr sz="1400" b="1" spc="-5" dirty="0">
                <a:latin typeface="Arial"/>
                <a:cs typeface="Arial"/>
              </a:rPr>
              <a:t>Emergency Evacuation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Plan.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49583" y="3218432"/>
            <a:ext cx="3359785" cy="2341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1445">
              <a:lnSpc>
                <a:spcPct val="100000"/>
              </a:lnSpc>
              <a:spcBef>
                <a:spcPts val="95"/>
              </a:spcBef>
              <a:buFont typeface="Wingdings"/>
              <a:buChar char=""/>
              <a:tabLst>
                <a:tab pos="186690" algn="l"/>
              </a:tabLst>
            </a:pPr>
            <a:r>
              <a:rPr sz="1600" b="1" spc="-30" dirty="0">
                <a:latin typeface="Arial"/>
                <a:cs typeface="Arial"/>
              </a:rPr>
              <a:t>Safety, </a:t>
            </a:r>
            <a:r>
              <a:rPr sz="1600" b="1" spc="-5" dirty="0">
                <a:latin typeface="Arial"/>
                <a:cs typeface="Arial"/>
              </a:rPr>
              <a:t>Health and Accessibility  </a:t>
            </a:r>
            <a:r>
              <a:rPr sz="1600" b="1" spc="-30" dirty="0">
                <a:latin typeface="Arial"/>
                <a:cs typeface="Arial"/>
              </a:rPr>
              <a:t>Policy.</a:t>
            </a:r>
            <a:endParaRPr sz="16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960"/>
              </a:spcBef>
              <a:buFont typeface="Wingdings"/>
              <a:buChar char=""/>
              <a:tabLst>
                <a:tab pos="186690" algn="l"/>
              </a:tabLst>
            </a:pPr>
            <a:r>
              <a:rPr sz="1600" b="1" spc="-5" dirty="0">
                <a:latin typeface="Arial"/>
                <a:cs typeface="Arial"/>
              </a:rPr>
              <a:t>SHA </a:t>
            </a:r>
            <a:r>
              <a:rPr sz="1600" b="1" spc="-35" dirty="0">
                <a:latin typeface="Arial"/>
                <a:cs typeface="Arial"/>
              </a:rPr>
              <a:t>Team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spc="-30" dirty="0">
                <a:latin typeface="Arial"/>
                <a:cs typeface="Arial"/>
              </a:rPr>
              <a:t>Policy.</a:t>
            </a:r>
            <a:endParaRPr sz="1600">
              <a:latin typeface="Arial"/>
              <a:cs typeface="Arial"/>
            </a:endParaRPr>
          </a:p>
          <a:p>
            <a:pPr marL="179705" indent="-167005">
              <a:lnSpc>
                <a:spcPct val="100000"/>
              </a:lnSpc>
              <a:spcBef>
                <a:spcPts val="960"/>
              </a:spcBef>
              <a:buFont typeface="Wingdings"/>
              <a:buChar char=""/>
              <a:tabLst>
                <a:tab pos="180340" algn="l"/>
              </a:tabLst>
            </a:pPr>
            <a:r>
              <a:rPr sz="1600" b="1" spc="-20" dirty="0">
                <a:latin typeface="Arial"/>
                <a:cs typeface="Arial"/>
              </a:rPr>
              <a:t>ADA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30" dirty="0">
                <a:latin typeface="Arial"/>
                <a:cs typeface="Arial"/>
              </a:rPr>
              <a:t>Policy.</a:t>
            </a:r>
            <a:endParaRPr sz="1600">
              <a:latin typeface="Arial"/>
              <a:cs typeface="Arial"/>
            </a:endParaRPr>
          </a:p>
          <a:p>
            <a:pPr marL="130175" indent="-117475">
              <a:lnSpc>
                <a:spcPct val="100000"/>
              </a:lnSpc>
              <a:spcBef>
                <a:spcPts val="960"/>
              </a:spcBef>
              <a:buFont typeface="Wingdings"/>
              <a:buChar char=""/>
              <a:tabLst>
                <a:tab pos="130810" algn="l"/>
              </a:tabLst>
            </a:pPr>
            <a:r>
              <a:rPr sz="1600" b="1" spc="-15" dirty="0">
                <a:latin typeface="Arial"/>
                <a:cs typeface="Arial"/>
              </a:rPr>
              <a:t>Tuberculosis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Control-Employees.</a:t>
            </a:r>
            <a:endParaRPr sz="16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960"/>
              </a:spcBef>
              <a:buFont typeface="Wingdings"/>
              <a:buChar char=""/>
              <a:tabLst>
                <a:tab pos="186690" algn="l"/>
              </a:tabLst>
            </a:pPr>
            <a:r>
              <a:rPr sz="1600" b="1" spc="-15" dirty="0">
                <a:latin typeface="Arial"/>
                <a:cs typeface="Arial"/>
              </a:rPr>
              <a:t>Tuberculosis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Control-Clients.</a:t>
            </a:r>
            <a:endParaRPr sz="1600">
              <a:latin typeface="Arial"/>
              <a:cs typeface="Arial"/>
            </a:endParaRPr>
          </a:p>
          <a:p>
            <a:pPr marL="186055" indent="-173355">
              <a:lnSpc>
                <a:spcPct val="100000"/>
              </a:lnSpc>
              <a:spcBef>
                <a:spcPts val="960"/>
              </a:spcBef>
              <a:buFont typeface="Wingdings"/>
              <a:buChar char=""/>
              <a:tabLst>
                <a:tab pos="186690" algn="l"/>
              </a:tabLst>
            </a:pPr>
            <a:r>
              <a:rPr sz="1600" b="1" spc="-5" dirty="0">
                <a:latin typeface="Arial"/>
                <a:cs typeface="Arial"/>
              </a:rPr>
              <a:t>Incident </a:t>
            </a:r>
            <a:r>
              <a:rPr sz="1600" b="1" spc="-10" dirty="0">
                <a:latin typeface="Arial"/>
                <a:cs typeface="Arial"/>
              </a:rPr>
              <a:t>Command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System.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49583" y="5534118"/>
            <a:ext cx="3334385" cy="100076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  <a:buFont typeface="Wingdings"/>
              <a:buChar char=""/>
              <a:tabLst>
                <a:tab pos="186690" algn="l"/>
              </a:tabLst>
            </a:pPr>
            <a:r>
              <a:rPr sz="1600" b="1" spc="-5" dirty="0">
                <a:latin typeface="Arial"/>
                <a:cs typeface="Arial"/>
              </a:rPr>
              <a:t>First </a:t>
            </a:r>
            <a:r>
              <a:rPr sz="1600" b="1" spc="-20" dirty="0">
                <a:latin typeface="Arial"/>
                <a:cs typeface="Arial"/>
              </a:rPr>
              <a:t>Aid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Kits.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960"/>
              </a:spcBef>
              <a:buFont typeface="Wingdings"/>
              <a:buChar char=""/>
              <a:tabLst>
                <a:tab pos="186690" algn="l"/>
              </a:tabLst>
            </a:pPr>
            <a:r>
              <a:rPr sz="1600" b="1" spc="-10" dirty="0">
                <a:latin typeface="Arial"/>
                <a:cs typeface="Arial"/>
              </a:rPr>
              <a:t>Michigan’s Right </a:t>
            </a:r>
            <a:r>
              <a:rPr sz="1600" b="1" spc="-5" dirty="0">
                <a:latin typeface="Arial"/>
                <a:cs typeface="Arial"/>
              </a:rPr>
              <a:t>to </a:t>
            </a:r>
            <a:r>
              <a:rPr sz="1600" b="1" spc="-10" dirty="0">
                <a:latin typeface="Arial"/>
                <a:cs typeface="Arial"/>
              </a:rPr>
              <a:t>Know </a:t>
            </a:r>
            <a:r>
              <a:rPr sz="1600" b="1" spc="-5" dirty="0">
                <a:latin typeface="Arial"/>
                <a:cs typeface="Arial"/>
              </a:rPr>
              <a:t>Law &amp;  Hazard </a:t>
            </a:r>
            <a:r>
              <a:rPr sz="1600" b="1" spc="-10" dirty="0">
                <a:latin typeface="Arial"/>
                <a:cs typeface="Arial"/>
              </a:rPr>
              <a:t>Communication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Standard.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49583" y="6631909"/>
            <a:ext cx="294513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6055" indent="-173355">
              <a:lnSpc>
                <a:spcPct val="100000"/>
              </a:lnSpc>
              <a:spcBef>
                <a:spcPts val="95"/>
              </a:spcBef>
              <a:buFont typeface="Wingdings"/>
              <a:buChar char=""/>
              <a:tabLst>
                <a:tab pos="186690" algn="l"/>
              </a:tabLst>
            </a:pPr>
            <a:r>
              <a:rPr sz="1600" b="1" spc="-5" dirty="0">
                <a:latin typeface="Arial"/>
                <a:cs typeface="Arial"/>
              </a:rPr>
              <a:t>Medical </a:t>
            </a:r>
            <a:r>
              <a:rPr sz="1600" b="1" spc="-15" dirty="0">
                <a:latin typeface="Arial"/>
                <a:cs typeface="Arial"/>
              </a:rPr>
              <a:t>Waste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Management.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45005" y="1835261"/>
            <a:ext cx="2120900" cy="12952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6092" y="6735521"/>
            <a:ext cx="2241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1</a:t>
            </a:r>
            <a:r>
              <a:rPr sz="1400" dirty="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TSCS </a:t>
            </a:r>
            <a:r>
              <a:rPr spc="-25" dirty="0"/>
              <a:t>Safety, </a:t>
            </a:r>
            <a:r>
              <a:rPr spc="-5" dirty="0"/>
              <a:t>Health, </a:t>
            </a:r>
            <a:r>
              <a:rPr dirty="0"/>
              <a:t>&amp; </a:t>
            </a:r>
            <a:r>
              <a:rPr spc="-5" dirty="0"/>
              <a:t>Accessibility</a:t>
            </a:r>
            <a:r>
              <a:rPr spc="-204" dirty="0"/>
              <a:t> </a:t>
            </a:r>
            <a:r>
              <a:rPr spc="-5" dirty="0"/>
              <a:t>Plan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7282" y="1373402"/>
            <a:ext cx="8408035" cy="5354320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89230" indent="-176530">
              <a:lnSpc>
                <a:spcPct val="100000"/>
              </a:lnSpc>
              <a:spcBef>
                <a:spcPts val="1535"/>
              </a:spcBef>
              <a:buSzPct val="95833"/>
              <a:buFont typeface="Wingdings"/>
              <a:buChar char=""/>
              <a:tabLst>
                <a:tab pos="189865" algn="l"/>
              </a:tabLst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Drills</a:t>
            </a:r>
            <a:endParaRPr sz="2400">
              <a:latin typeface="Arial"/>
              <a:cs typeface="Arial"/>
            </a:endParaRPr>
          </a:p>
          <a:p>
            <a:pPr marL="469265" marR="481965">
              <a:lnSpc>
                <a:spcPct val="100000"/>
              </a:lnSpc>
              <a:spcBef>
                <a:spcPts val="1205"/>
              </a:spcBef>
            </a:pPr>
            <a:r>
              <a:rPr sz="2000" b="1" spc="-5" dirty="0">
                <a:latin typeface="Arial"/>
                <a:cs typeface="Arial"/>
              </a:rPr>
              <a:t>It is </a:t>
            </a:r>
            <a:r>
              <a:rPr sz="2000" b="1" dirty="0">
                <a:latin typeface="Arial"/>
                <a:cs typeface="Arial"/>
              </a:rPr>
              <a:t>the policy of TSCS to ensure safety of clients, staff,  </a:t>
            </a:r>
            <a:r>
              <a:rPr sz="2000" b="1" spc="-5" dirty="0">
                <a:latin typeface="Arial"/>
                <a:cs typeface="Arial"/>
              </a:rPr>
              <a:t>volunteers, </a:t>
            </a:r>
            <a:r>
              <a:rPr sz="2000" b="1" dirty="0">
                <a:latin typeface="Arial"/>
                <a:cs typeface="Arial"/>
              </a:rPr>
              <a:t>and </a:t>
            </a:r>
            <a:r>
              <a:rPr sz="2000" b="1" spc="-5" dirty="0">
                <a:latin typeface="Arial"/>
                <a:cs typeface="Arial"/>
              </a:rPr>
              <a:t>visitors </a:t>
            </a:r>
            <a:r>
              <a:rPr sz="2000" b="1" dirty="0">
                <a:latin typeface="Arial"/>
                <a:cs typeface="Arial"/>
              </a:rPr>
              <a:t>by education of procedures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including  periodic </a:t>
            </a:r>
            <a:r>
              <a:rPr sz="2000" b="1" spc="-5" dirty="0">
                <a:latin typeface="Arial"/>
                <a:cs typeface="Arial"/>
              </a:rPr>
              <a:t>drills </a:t>
            </a:r>
            <a:r>
              <a:rPr sz="2000" b="1" dirty="0">
                <a:latin typeface="Arial"/>
                <a:cs typeface="Arial"/>
              </a:rPr>
              <a:t>for (but not </a:t>
            </a:r>
            <a:r>
              <a:rPr sz="2000" b="1" spc="-5" dirty="0">
                <a:latin typeface="Arial"/>
                <a:cs typeface="Arial"/>
              </a:rPr>
              <a:t>limited</a:t>
            </a:r>
            <a:r>
              <a:rPr sz="2000" b="1" spc="-1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to):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50">
              <a:latin typeface="Times New Roman"/>
              <a:cs typeface="Times New Roman"/>
            </a:endParaRPr>
          </a:p>
          <a:p>
            <a:pPr marL="1839595" lvl="1" indent="-760730">
              <a:lnSpc>
                <a:spcPct val="100000"/>
              </a:lnSpc>
              <a:buAutoNum type="arabicPeriod"/>
              <a:tabLst>
                <a:tab pos="1839595" algn="l"/>
                <a:tab pos="1840230" algn="l"/>
              </a:tabLst>
            </a:pPr>
            <a:r>
              <a:rPr sz="2400" b="1" spc="-30" dirty="0">
                <a:latin typeface="Arial"/>
                <a:cs typeface="Arial"/>
              </a:rPr>
              <a:t>Tornado </a:t>
            </a:r>
            <a:r>
              <a:rPr sz="2400" b="1" spc="-5" dirty="0">
                <a:latin typeface="Arial"/>
                <a:cs typeface="Arial"/>
              </a:rPr>
              <a:t>Emergency</a:t>
            </a:r>
            <a:endParaRPr sz="2400">
              <a:latin typeface="Arial"/>
              <a:cs typeface="Arial"/>
            </a:endParaRPr>
          </a:p>
          <a:p>
            <a:pPr marL="1839595" lvl="1" indent="-760730">
              <a:lnSpc>
                <a:spcPct val="100000"/>
              </a:lnSpc>
              <a:buAutoNum type="arabicPeriod"/>
              <a:tabLst>
                <a:tab pos="1839595" algn="l"/>
                <a:tab pos="1840230" algn="l"/>
              </a:tabLst>
            </a:pPr>
            <a:r>
              <a:rPr sz="2400" b="1" dirty="0">
                <a:latin typeface="Arial"/>
                <a:cs typeface="Arial"/>
              </a:rPr>
              <a:t>Fire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Emergency*</a:t>
            </a:r>
            <a:endParaRPr sz="2400">
              <a:latin typeface="Arial"/>
              <a:cs typeface="Arial"/>
            </a:endParaRPr>
          </a:p>
          <a:p>
            <a:pPr marL="1839595" lvl="1" indent="-760730">
              <a:lnSpc>
                <a:spcPct val="100000"/>
              </a:lnSpc>
              <a:buAutoNum type="arabicPeriod"/>
              <a:tabLst>
                <a:tab pos="1839595" algn="l"/>
                <a:tab pos="1840230" algn="l"/>
              </a:tabLst>
            </a:pPr>
            <a:r>
              <a:rPr sz="2400" b="1" dirty="0">
                <a:latin typeface="Arial"/>
                <a:cs typeface="Arial"/>
              </a:rPr>
              <a:t>Power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Outage</a:t>
            </a:r>
            <a:endParaRPr sz="2400">
              <a:latin typeface="Arial"/>
              <a:cs typeface="Arial"/>
            </a:endParaRPr>
          </a:p>
          <a:p>
            <a:pPr marL="1839595" lvl="1" indent="-760730">
              <a:lnSpc>
                <a:spcPct val="100000"/>
              </a:lnSpc>
              <a:buAutoNum type="arabicPeriod"/>
              <a:tabLst>
                <a:tab pos="1839595" algn="l"/>
                <a:tab pos="1840230" algn="l"/>
              </a:tabLst>
            </a:pPr>
            <a:r>
              <a:rPr sz="2400" b="1" spc="-5" dirty="0">
                <a:latin typeface="Arial"/>
                <a:cs typeface="Arial"/>
              </a:rPr>
              <a:t>Crisis </a:t>
            </a:r>
            <a:r>
              <a:rPr sz="2400" b="1" dirty="0">
                <a:latin typeface="Arial"/>
                <a:cs typeface="Arial"/>
              </a:rPr>
              <a:t>Illness </a:t>
            </a:r>
            <a:r>
              <a:rPr sz="2400" b="1" spc="-5" dirty="0">
                <a:latin typeface="Arial"/>
                <a:cs typeface="Arial"/>
              </a:rPr>
              <a:t>and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Injury</a:t>
            </a:r>
            <a:endParaRPr sz="2400">
              <a:latin typeface="Arial"/>
              <a:cs typeface="Arial"/>
            </a:endParaRPr>
          </a:p>
          <a:p>
            <a:pPr marL="1828800" lvl="1" indent="-749935">
              <a:lnSpc>
                <a:spcPct val="100000"/>
              </a:lnSpc>
              <a:buAutoNum type="arabicPeriod"/>
              <a:tabLst>
                <a:tab pos="1828800" algn="l"/>
                <a:tab pos="1829435" algn="l"/>
              </a:tabLst>
            </a:pPr>
            <a:r>
              <a:rPr sz="2400" b="1" spc="-5" dirty="0">
                <a:latin typeface="Arial"/>
                <a:cs typeface="Arial"/>
              </a:rPr>
              <a:t>Aggression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Crisis</a:t>
            </a:r>
            <a:endParaRPr sz="2400">
              <a:latin typeface="Arial"/>
              <a:cs typeface="Arial"/>
            </a:endParaRPr>
          </a:p>
          <a:p>
            <a:pPr marL="1839595" lvl="1" indent="-760730">
              <a:lnSpc>
                <a:spcPct val="100000"/>
              </a:lnSpc>
              <a:buAutoNum type="arabicPeriod"/>
              <a:tabLst>
                <a:tab pos="1839595" algn="l"/>
                <a:tab pos="1840230" algn="l"/>
              </a:tabLst>
            </a:pPr>
            <a:r>
              <a:rPr sz="2400" b="1" spc="-5" dirty="0">
                <a:latin typeface="Arial"/>
                <a:cs typeface="Arial"/>
              </a:rPr>
              <a:t>Bomb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Threat</a:t>
            </a:r>
            <a:endParaRPr sz="2400">
              <a:latin typeface="Arial"/>
              <a:cs typeface="Arial"/>
            </a:endParaRPr>
          </a:p>
          <a:p>
            <a:pPr marL="202565" marR="5080">
              <a:lnSpc>
                <a:spcPct val="100000"/>
              </a:lnSpc>
              <a:spcBef>
                <a:spcPts val="815"/>
              </a:spcBef>
            </a:pPr>
            <a:r>
              <a:rPr sz="1800" b="1" spc="-5" dirty="0">
                <a:latin typeface="Arial"/>
                <a:cs typeface="Arial"/>
              </a:rPr>
              <a:t>*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Note</a:t>
            </a:r>
            <a:r>
              <a:rPr sz="1800" b="1" spc="-5" dirty="0">
                <a:latin typeface="Arial"/>
                <a:cs typeface="Arial"/>
              </a:rPr>
              <a:t>: Fire drills are conducted monthly </a:t>
            </a:r>
            <a:r>
              <a:rPr sz="1800" b="1" dirty="0">
                <a:latin typeface="Arial"/>
                <a:cs typeface="Arial"/>
              </a:rPr>
              <a:t>in </a:t>
            </a:r>
            <a:r>
              <a:rPr sz="1800" b="1" spc="-5" dirty="0">
                <a:latin typeface="Arial"/>
                <a:cs typeface="Arial"/>
              </a:rPr>
              <a:t>licensed facilities </a:t>
            </a:r>
            <a:r>
              <a:rPr sz="1800" b="1" spc="-10" dirty="0">
                <a:latin typeface="Arial"/>
                <a:cs typeface="Arial"/>
              </a:rPr>
              <a:t>(each </a:t>
            </a:r>
            <a:r>
              <a:rPr sz="1800" b="1" spc="-5" dirty="0">
                <a:latin typeface="Arial"/>
                <a:cs typeface="Arial"/>
              </a:rPr>
              <a:t>shift per  quarter).</a:t>
            </a:r>
            <a:endParaRPr sz="1800">
              <a:latin typeface="Arial"/>
              <a:cs typeface="Arial"/>
            </a:endParaRPr>
          </a:p>
          <a:p>
            <a:pPr marL="265430" indent="-177165">
              <a:lnSpc>
                <a:spcPct val="100000"/>
              </a:lnSpc>
              <a:spcBef>
                <a:spcPts val="1430"/>
              </a:spcBef>
              <a:buSzPct val="95833"/>
              <a:buFont typeface="Wingdings"/>
              <a:buChar char=""/>
              <a:tabLst>
                <a:tab pos="266065" algn="l"/>
              </a:tabLst>
            </a:pPr>
            <a:r>
              <a:rPr sz="24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E-Scores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2069" y="6854387"/>
            <a:ext cx="71970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Are conducted annually or </a:t>
            </a:r>
            <a:r>
              <a:rPr sz="2000" b="1" spc="5" dirty="0">
                <a:latin typeface="Arial"/>
                <a:cs typeface="Arial"/>
              </a:rPr>
              <a:t>when </a:t>
            </a:r>
            <a:r>
              <a:rPr sz="2000" b="1" dirty="0">
                <a:latin typeface="Arial"/>
                <a:cs typeface="Arial"/>
              </a:rPr>
              <a:t>any </a:t>
            </a:r>
            <a:r>
              <a:rPr sz="2000" b="1" spc="-5" dirty="0">
                <a:latin typeface="Arial"/>
                <a:cs typeface="Arial"/>
              </a:rPr>
              <a:t>moves/changes</a:t>
            </a:r>
            <a:r>
              <a:rPr sz="2000" b="1" spc="-1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occur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6092" y="6735521"/>
            <a:ext cx="2241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1</a:t>
            </a:r>
            <a:r>
              <a:rPr sz="1400" dirty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TSCS </a:t>
            </a:r>
            <a:r>
              <a:rPr spc="-25" dirty="0"/>
              <a:t>Safety, </a:t>
            </a:r>
            <a:r>
              <a:rPr spc="-5" dirty="0"/>
              <a:t>Health, </a:t>
            </a:r>
            <a:r>
              <a:rPr dirty="0"/>
              <a:t>&amp; </a:t>
            </a:r>
            <a:r>
              <a:rPr spc="-5" dirty="0"/>
              <a:t>Accessibility</a:t>
            </a:r>
            <a:r>
              <a:rPr spc="-204" dirty="0"/>
              <a:t> </a:t>
            </a:r>
            <a:r>
              <a:rPr spc="-5" dirty="0"/>
              <a:t>Plan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5863" y="1830533"/>
            <a:ext cx="8199755" cy="4384040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273050" indent="-260350">
              <a:lnSpc>
                <a:spcPct val="100000"/>
              </a:lnSpc>
              <a:spcBef>
                <a:spcPts val="1535"/>
              </a:spcBef>
              <a:buFont typeface="Wingdings"/>
              <a:buChar char=""/>
              <a:tabLst>
                <a:tab pos="273685" algn="l"/>
              </a:tabLst>
            </a:pPr>
            <a:r>
              <a:rPr sz="2400" b="1" dirty="0">
                <a:latin typeface="Arial"/>
                <a:cs typeface="Arial"/>
              </a:rPr>
              <a:t>Drills / </a:t>
            </a:r>
            <a:r>
              <a:rPr sz="2400" b="1" spc="-5" dirty="0">
                <a:latin typeface="Arial"/>
                <a:cs typeface="Arial"/>
              </a:rPr>
              <a:t>Emergency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Testing</a:t>
            </a:r>
            <a:endParaRPr sz="2400">
              <a:latin typeface="Arial"/>
              <a:cs typeface="Arial"/>
            </a:endParaRPr>
          </a:p>
          <a:p>
            <a:pPr marL="469265" marR="118745" lvl="1">
              <a:lnSpc>
                <a:spcPct val="100000"/>
              </a:lnSpc>
              <a:spcBef>
                <a:spcPts val="1205"/>
              </a:spcBef>
              <a:buFont typeface="Wingdings"/>
              <a:buChar char=""/>
              <a:tabLst>
                <a:tab pos="686435" algn="l"/>
              </a:tabLst>
            </a:pPr>
            <a:r>
              <a:rPr sz="2000" b="1" dirty="0">
                <a:latin typeface="Arial"/>
                <a:cs typeface="Arial"/>
              </a:rPr>
              <a:t>Each </a:t>
            </a:r>
            <a:r>
              <a:rPr sz="2000" b="1" spc="-5" dirty="0">
                <a:latin typeface="Arial"/>
                <a:cs typeface="Arial"/>
              </a:rPr>
              <a:t>Program/Home </a:t>
            </a:r>
            <a:r>
              <a:rPr sz="2000" b="1" dirty="0">
                <a:latin typeface="Arial"/>
                <a:cs typeface="Arial"/>
              </a:rPr>
              <a:t>conducts </a:t>
            </a:r>
            <a:r>
              <a:rPr sz="2000" b="1" spc="-5" dirty="0">
                <a:latin typeface="Arial"/>
                <a:cs typeface="Arial"/>
              </a:rPr>
              <a:t>drills in </a:t>
            </a:r>
            <a:r>
              <a:rPr sz="2000" b="1" dirty="0">
                <a:latin typeface="Arial"/>
                <a:cs typeface="Arial"/>
              </a:rPr>
              <a:t>accordance with  guidelines established by TSCS. </a:t>
            </a:r>
            <a:r>
              <a:rPr sz="2000" b="1" spc="-5" dirty="0">
                <a:latin typeface="Arial"/>
                <a:cs typeface="Arial"/>
              </a:rPr>
              <a:t>Fire drills </a:t>
            </a:r>
            <a:r>
              <a:rPr sz="2000" b="1" dirty="0">
                <a:latin typeface="Arial"/>
                <a:cs typeface="Arial"/>
              </a:rPr>
              <a:t>are to be</a:t>
            </a:r>
            <a:r>
              <a:rPr sz="2000" b="1" spc="-1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conducted  according to licensing standards (at least once per quarter per  shift).</a:t>
            </a:r>
            <a:endParaRPr sz="2000">
              <a:latin typeface="Arial"/>
              <a:cs typeface="Arial"/>
            </a:endParaRPr>
          </a:p>
          <a:p>
            <a:pPr marL="469265" marR="1257935" lvl="1">
              <a:lnSpc>
                <a:spcPct val="100000"/>
              </a:lnSpc>
              <a:spcBef>
                <a:spcPts val="1200"/>
              </a:spcBef>
              <a:buFont typeface="Wingdings"/>
              <a:buChar char=""/>
              <a:tabLst>
                <a:tab pos="686435" algn="l"/>
              </a:tabLst>
            </a:pPr>
            <a:r>
              <a:rPr sz="2000" b="1" dirty="0">
                <a:latin typeface="Arial"/>
                <a:cs typeface="Arial"/>
              </a:rPr>
              <a:t>Staff </a:t>
            </a:r>
            <a:r>
              <a:rPr sz="2000" b="1" spc="-5" dirty="0">
                <a:latin typeface="Arial"/>
                <a:cs typeface="Arial"/>
              </a:rPr>
              <a:t>members </a:t>
            </a:r>
            <a:r>
              <a:rPr sz="2000" b="1" dirty="0">
                <a:latin typeface="Arial"/>
                <a:cs typeface="Arial"/>
              </a:rPr>
              <a:t>are responsible for doing a</a:t>
            </a:r>
            <a:r>
              <a:rPr sz="2000" b="1" spc="-13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post-drill  </a:t>
            </a:r>
            <a:r>
              <a:rPr sz="2000" b="1" dirty="0">
                <a:latin typeface="Arial"/>
                <a:cs typeface="Arial"/>
              </a:rPr>
              <a:t>debriefing and </a:t>
            </a:r>
            <a:r>
              <a:rPr sz="2000" b="1" spc="-5" dirty="0">
                <a:latin typeface="Arial"/>
                <a:cs typeface="Arial"/>
              </a:rPr>
              <a:t>analysis </a:t>
            </a:r>
            <a:r>
              <a:rPr sz="2000" b="1" spc="5" dirty="0">
                <a:latin typeface="Arial"/>
                <a:cs typeface="Arial"/>
              </a:rPr>
              <a:t>with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participants.</a:t>
            </a:r>
            <a:endParaRPr sz="2000">
              <a:latin typeface="Arial"/>
              <a:cs typeface="Arial"/>
            </a:endParaRPr>
          </a:p>
          <a:p>
            <a:pPr marL="469265" marR="5080" lvl="1">
              <a:lnSpc>
                <a:spcPct val="100000"/>
              </a:lnSpc>
              <a:spcBef>
                <a:spcPts val="1200"/>
              </a:spcBef>
              <a:buFont typeface="Wingdings"/>
              <a:buChar char=""/>
              <a:tabLst>
                <a:tab pos="686435" algn="l"/>
              </a:tabLst>
            </a:pPr>
            <a:r>
              <a:rPr sz="2000" b="1" dirty="0">
                <a:latin typeface="Arial"/>
                <a:cs typeface="Arial"/>
              </a:rPr>
              <a:t>Each </a:t>
            </a:r>
            <a:r>
              <a:rPr sz="2000" b="1" spc="-5" dirty="0">
                <a:latin typeface="Arial"/>
                <a:cs typeface="Arial"/>
              </a:rPr>
              <a:t>Program/Home must submit </a:t>
            </a:r>
            <a:r>
              <a:rPr sz="2000" b="1" dirty="0">
                <a:latin typeface="Arial"/>
                <a:cs typeface="Arial"/>
              </a:rPr>
              <a:t>copies of </a:t>
            </a:r>
            <a:r>
              <a:rPr sz="2000" b="1" spc="-5" dirty="0">
                <a:latin typeface="Arial"/>
                <a:cs typeface="Arial"/>
              </a:rPr>
              <a:t>drill </a:t>
            </a:r>
            <a:r>
              <a:rPr sz="2000" b="1" dirty="0">
                <a:latin typeface="Arial"/>
                <a:cs typeface="Arial"/>
              </a:rPr>
              <a:t>reports to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  </a:t>
            </a:r>
            <a:r>
              <a:rPr sz="2000" b="1" spc="-5" dirty="0">
                <a:latin typeface="Arial"/>
                <a:cs typeface="Arial"/>
              </a:rPr>
              <a:t>Administration </a:t>
            </a:r>
            <a:r>
              <a:rPr sz="2000" b="1" dirty="0">
                <a:latin typeface="Arial"/>
                <a:cs typeface="Arial"/>
              </a:rPr>
              <a:t>with plans of correction within 24 </a:t>
            </a:r>
            <a:r>
              <a:rPr sz="2000" b="1" spc="-5" dirty="0">
                <a:latin typeface="Arial"/>
                <a:cs typeface="Arial"/>
              </a:rPr>
              <a:t>hours </a:t>
            </a:r>
            <a:r>
              <a:rPr sz="2000" b="1" dirty="0">
                <a:latin typeface="Arial"/>
                <a:cs typeface="Arial"/>
              </a:rPr>
              <a:t>of  </a:t>
            </a:r>
            <a:r>
              <a:rPr sz="2000" b="1" spc="-5" dirty="0">
                <a:latin typeface="Arial"/>
                <a:cs typeface="Arial"/>
              </a:rPr>
              <a:t>event. </a:t>
            </a:r>
            <a:r>
              <a:rPr sz="2000" b="1" dirty="0">
                <a:latin typeface="Arial"/>
                <a:cs typeface="Arial"/>
              </a:rPr>
              <a:t>The reports </a:t>
            </a:r>
            <a:r>
              <a:rPr sz="2000" b="1" spc="-5" dirty="0">
                <a:latin typeface="Arial"/>
                <a:cs typeface="Arial"/>
              </a:rPr>
              <a:t>must have all </a:t>
            </a:r>
            <a:r>
              <a:rPr sz="2000" b="1" dirty="0">
                <a:latin typeface="Arial"/>
                <a:cs typeface="Arial"/>
              </a:rPr>
              <a:t>sections completed including  the plan of correction and </a:t>
            </a:r>
            <a:r>
              <a:rPr sz="2000" b="1" spc="-5" dirty="0">
                <a:latin typeface="Arial"/>
                <a:cs typeface="Arial"/>
              </a:rPr>
              <a:t>analysis. Drill </a:t>
            </a:r>
            <a:r>
              <a:rPr sz="2000" b="1" dirty="0">
                <a:latin typeface="Arial"/>
                <a:cs typeface="Arial"/>
              </a:rPr>
              <a:t>reports </a:t>
            </a:r>
            <a:r>
              <a:rPr sz="2000" b="1" spc="-5" dirty="0">
                <a:latin typeface="Arial"/>
                <a:cs typeface="Arial"/>
              </a:rPr>
              <a:t>must </a:t>
            </a:r>
            <a:r>
              <a:rPr sz="2000" b="1" dirty="0">
                <a:latin typeface="Arial"/>
                <a:cs typeface="Arial"/>
              </a:rPr>
              <a:t>be  completed for tests as </a:t>
            </a:r>
            <a:r>
              <a:rPr sz="2000" b="1" spc="5" dirty="0">
                <a:latin typeface="Arial"/>
                <a:cs typeface="Arial"/>
              </a:rPr>
              <a:t>well </a:t>
            </a:r>
            <a:r>
              <a:rPr sz="2000" b="1" dirty="0">
                <a:latin typeface="Arial"/>
                <a:cs typeface="Arial"/>
              </a:rPr>
              <a:t>as real</a:t>
            </a:r>
            <a:r>
              <a:rPr sz="2000" b="1" spc="-20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emergencies.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3772" y="1467497"/>
            <a:ext cx="3938904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marR="221615"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</a:rPr>
              <a:t>Safety, Health,</a:t>
            </a:r>
            <a:r>
              <a:rPr sz="3600" spc="-60" dirty="0">
                <a:solidFill>
                  <a:srgbClr val="000000"/>
                </a:solidFill>
              </a:rPr>
              <a:t> </a:t>
            </a:r>
            <a:r>
              <a:rPr sz="3600" dirty="0">
                <a:solidFill>
                  <a:srgbClr val="000000"/>
                </a:solidFill>
              </a:rPr>
              <a:t>&amp;  </a:t>
            </a:r>
            <a:r>
              <a:rPr sz="3600" i="1" spc="-5" dirty="0">
                <a:solidFill>
                  <a:srgbClr val="000000"/>
                </a:solidFill>
              </a:rPr>
              <a:t>Accessibility</a:t>
            </a:r>
            <a:endParaRPr sz="3600"/>
          </a:p>
          <a:p>
            <a:pPr algn="ctr">
              <a:lnSpc>
                <a:spcPct val="100000"/>
              </a:lnSpc>
            </a:pPr>
            <a:r>
              <a:rPr sz="3600" spc="-5" dirty="0">
                <a:solidFill>
                  <a:srgbClr val="000000"/>
                </a:solidFill>
              </a:rPr>
              <a:t>Plan and</a:t>
            </a:r>
            <a:r>
              <a:rPr sz="3600" spc="-45" dirty="0">
                <a:solidFill>
                  <a:srgbClr val="000000"/>
                </a:solidFill>
              </a:rPr>
              <a:t> </a:t>
            </a:r>
            <a:r>
              <a:rPr sz="3600" spc="-5" dirty="0">
                <a:solidFill>
                  <a:srgbClr val="000000"/>
                </a:solidFill>
              </a:rPr>
              <a:t>Program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52909" y="3208263"/>
            <a:ext cx="1554911" cy="1750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65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6092" y="6735521"/>
            <a:ext cx="2241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2</a:t>
            </a:r>
            <a:r>
              <a:rPr sz="1400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TSCS </a:t>
            </a:r>
            <a:r>
              <a:rPr spc="-25" dirty="0"/>
              <a:t>Safety, </a:t>
            </a:r>
            <a:r>
              <a:rPr spc="-5" dirty="0"/>
              <a:t>Health, </a:t>
            </a:r>
            <a:r>
              <a:rPr dirty="0"/>
              <a:t>&amp; </a:t>
            </a:r>
            <a:r>
              <a:rPr spc="-5" dirty="0"/>
              <a:t>Accessibility</a:t>
            </a:r>
            <a:r>
              <a:rPr spc="-204" dirty="0"/>
              <a:t> </a:t>
            </a:r>
            <a:r>
              <a:rPr spc="-5" dirty="0"/>
              <a:t>Plan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7282" y="1218605"/>
            <a:ext cx="8410575" cy="1263650"/>
          </a:xfrm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438784" indent="-426084">
              <a:lnSpc>
                <a:spcPct val="100000"/>
              </a:lnSpc>
              <a:spcBef>
                <a:spcPts val="1555"/>
              </a:spcBef>
              <a:buFont typeface="Wingdings"/>
              <a:buChar char=""/>
              <a:tabLst>
                <a:tab pos="438784" algn="l"/>
                <a:tab pos="439420" algn="l"/>
              </a:tabLst>
            </a:pPr>
            <a:r>
              <a:rPr sz="2400" b="1" spc="-5" dirty="0">
                <a:latin typeface="Arial"/>
                <a:cs typeface="Arial"/>
              </a:rPr>
              <a:t>Schedules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90"/>
              </a:spcBef>
            </a:pPr>
            <a:r>
              <a:rPr sz="18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Internal facility self-inspections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are conducted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quarterly</a:t>
            </a:r>
            <a:r>
              <a:rPr sz="1800" b="1" spc="-5" dirty="0">
                <a:latin typeface="Arial"/>
                <a:cs typeface="Arial"/>
              </a:rPr>
              <a:t> during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first </a:t>
            </a:r>
            <a:r>
              <a:rPr sz="1800" b="1" spc="5" dirty="0">
                <a:latin typeface="Arial"/>
                <a:cs typeface="Arial"/>
              </a:rPr>
              <a:t>week  </a:t>
            </a:r>
            <a:r>
              <a:rPr sz="1800" b="1" dirty="0">
                <a:latin typeface="Arial"/>
                <a:cs typeface="Arial"/>
              </a:rPr>
              <a:t>of the following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months: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75929" y="2456491"/>
            <a:ext cx="1209675" cy="544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0" indent="-406400">
              <a:lnSpc>
                <a:spcPct val="100000"/>
              </a:lnSpc>
              <a:spcBef>
                <a:spcPts val="100"/>
              </a:spcBef>
              <a:buSzPct val="112500"/>
              <a:buFont typeface="Arial"/>
              <a:buChar char="-"/>
              <a:tabLst>
                <a:tab pos="419100" algn="l"/>
                <a:tab pos="419734" algn="l"/>
              </a:tabLst>
            </a:pPr>
            <a:r>
              <a:rPr sz="1600" b="1" spc="-5" dirty="0">
                <a:latin typeface="Arial"/>
                <a:cs typeface="Arial"/>
              </a:rPr>
              <a:t>Ja</a:t>
            </a:r>
            <a:r>
              <a:rPr sz="1600" b="1" spc="-10" dirty="0">
                <a:latin typeface="Arial"/>
                <a:cs typeface="Arial"/>
              </a:rPr>
              <a:t>nu</a:t>
            </a:r>
            <a:r>
              <a:rPr sz="1600" b="1" spc="-5" dirty="0">
                <a:latin typeface="Arial"/>
                <a:cs typeface="Arial"/>
              </a:rPr>
              <a:t>ary</a:t>
            </a:r>
            <a:endParaRPr sz="1600">
              <a:latin typeface="Arial"/>
              <a:cs typeface="Arial"/>
            </a:endParaRPr>
          </a:p>
          <a:p>
            <a:pPr marL="411480" indent="-398780">
              <a:lnSpc>
                <a:spcPct val="100000"/>
              </a:lnSpc>
              <a:spcBef>
                <a:spcPts val="5"/>
              </a:spcBef>
              <a:buFont typeface="Arial"/>
              <a:buChar char="-"/>
              <a:tabLst>
                <a:tab pos="411480" algn="l"/>
                <a:tab pos="412115" algn="l"/>
              </a:tabLst>
            </a:pPr>
            <a:r>
              <a:rPr sz="1600" b="1" spc="-5" dirty="0">
                <a:latin typeface="Arial"/>
                <a:cs typeface="Arial"/>
              </a:rPr>
              <a:t>July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8851" y="2482396"/>
            <a:ext cx="1212850" cy="518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5925" indent="-403225">
              <a:lnSpc>
                <a:spcPct val="100000"/>
              </a:lnSpc>
              <a:spcBef>
                <a:spcPts val="95"/>
              </a:spcBef>
              <a:buChar char="-"/>
              <a:tabLst>
                <a:tab pos="415925" algn="l"/>
                <a:tab pos="416559" algn="l"/>
              </a:tabLst>
            </a:pPr>
            <a:r>
              <a:rPr sz="1600" b="1" spc="-15" dirty="0">
                <a:latin typeface="Arial"/>
                <a:cs typeface="Arial"/>
              </a:rPr>
              <a:t>April</a:t>
            </a:r>
            <a:endParaRPr sz="1600">
              <a:latin typeface="Arial"/>
              <a:cs typeface="Arial"/>
            </a:endParaRPr>
          </a:p>
          <a:p>
            <a:pPr marL="424180" indent="-411480">
              <a:lnSpc>
                <a:spcPct val="100000"/>
              </a:lnSpc>
              <a:spcBef>
                <a:spcPts val="45"/>
              </a:spcBef>
              <a:buChar char="-"/>
              <a:tabLst>
                <a:tab pos="423545" algn="l"/>
                <a:tab pos="424815" algn="l"/>
              </a:tabLst>
            </a:pPr>
            <a:r>
              <a:rPr sz="1600" b="1" spc="-10" dirty="0">
                <a:latin typeface="Arial"/>
                <a:cs typeface="Arial"/>
              </a:rPr>
              <a:t>October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7281" y="2974609"/>
            <a:ext cx="8517890" cy="3865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40005" indent="-342900">
              <a:lnSpc>
                <a:spcPct val="100000"/>
              </a:lnSpc>
              <a:spcBef>
                <a:spcPts val="100"/>
              </a:spcBef>
              <a:tabLst>
                <a:tab pos="6705600" algn="l"/>
              </a:tabLst>
            </a:pPr>
            <a:r>
              <a:rPr sz="1800" b="1" spc="-5" dirty="0">
                <a:latin typeface="Arial"/>
                <a:cs typeface="Arial"/>
              </a:rPr>
              <a:t>Copies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-5" dirty="0">
                <a:latin typeface="Arial"/>
                <a:cs typeface="Arial"/>
              </a:rPr>
              <a:t>internal facility inspection reports are </a:t>
            </a:r>
            <a:r>
              <a:rPr sz="1800" b="1" dirty="0">
                <a:latin typeface="Arial"/>
                <a:cs typeface="Arial"/>
              </a:rPr>
              <a:t>to be </a:t>
            </a:r>
            <a:r>
              <a:rPr sz="1800" b="1" spc="-5" dirty="0">
                <a:latin typeface="Arial"/>
                <a:cs typeface="Arial"/>
              </a:rPr>
              <a:t>forwarded </a:t>
            </a:r>
            <a:r>
              <a:rPr sz="1800" b="1" dirty="0">
                <a:latin typeface="Arial"/>
                <a:cs typeface="Arial"/>
              </a:rPr>
              <a:t>to the  </a:t>
            </a:r>
            <a:r>
              <a:rPr sz="1800" b="1" spc="-10" dirty="0">
                <a:latin typeface="Arial"/>
                <a:cs typeface="Arial"/>
              </a:rPr>
              <a:t>Administration </a:t>
            </a:r>
            <a:r>
              <a:rPr sz="1800" b="1" spc="10" dirty="0">
                <a:latin typeface="Arial"/>
                <a:cs typeface="Arial"/>
              </a:rPr>
              <a:t>with </a:t>
            </a:r>
            <a:r>
              <a:rPr sz="1800" b="1" spc="-5" dirty="0">
                <a:latin typeface="Arial"/>
                <a:cs typeface="Arial"/>
              </a:rPr>
              <a:t>plans </a:t>
            </a:r>
            <a:r>
              <a:rPr sz="1800" b="1" dirty="0">
                <a:latin typeface="Arial"/>
                <a:cs typeface="Arial"/>
              </a:rPr>
              <a:t>of </a:t>
            </a:r>
            <a:r>
              <a:rPr sz="1800" b="1" spc="-5" dirty="0">
                <a:latin typeface="Arial"/>
                <a:cs typeface="Arial"/>
              </a:rPr>
              <a:t>correction </a:t>
            </a:r>
            <a:r>
              <a:rPr sz="1800" b="1" dirty="0">
                <a:latin typeface="Arial"/>
                <a:cs typeface="Arial"/>
              </a:rPr>
              <a:t>no </a:t>
            </a:r>
            <a:r>
              <a:rPr sz="1800" b="1" spc="-5" dirty="0">
                <a:latin typeface="Arial"/>
                <a:cs typeface="Arial"/>
              </a:rPr>
              <a:t>later than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end </a:t>
            </a:r>
            <a:r>
              <a:rPr sz="1800" b="1" dirty="0">
                <a:latin typeface="Arial"/>
                <a:cs typeface="Arial"/>
              </a:rPr>
              <a:t>of the </a:t>
            </a:r>
            <a:r>
              <a:rPr sz="1800" b="1" spc="-5" dirty="0">
                <a:latin typeface="Arial"/>
                <a:cs typeface="Arial"/>
              </a:rPr>
              <a:t>second  </a:t>
            </a:r>
            <a:r>
              <a:rPr sz="1800" b="1" spc="5" dirty="0">
                <a:latin typeface="Arial"/>
                <a:cs typeface="Arial"/>
              </a:rPr>
              <a:t>week </a:t>
            </a:r>
            <a:r>
              <a:rPr sz="1800" b="1" dirty="0">
                <a:latin typeface="Arial"/>
                <a:cs typeface="Arial"/>
              </a:rPr>
              <a:t>of the </a:t>
            </a:r>
            <a:r>
              <a:rPr sz="1800" b="1" spc="-5" dirty="0">
                <a:latin typeface="Arial"/>
                <a:cs typeface="Arial"/>
              </a:rPr>
              <a:t>quarter </a:t>
            </a:r>
            <a:r>
              <a:rPr sz="1800" b="1" dirty="0">
                <a:latin typeface="Arial"/>
                <a:cs typeface="Arial"/>
              </a:rPr>
              <a:t>in which the </a:t>
            </a:r>
            <a:r>
              <a:rPr sz="1800" b="1" spc="-5" dirty="0">
                <a:latin typeface="Arial"/>
                <a:cs typeface="Arial"/>
              </a:rPr>
              <a:t>inspection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conducted.	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original </a:t>
            </a:r>
            <a:r>
              <a:rPr sz="1800" b="1" dirty="0">
                <a:latin typeface="Arial"/>
                <a:cs typeface="Arial"/>
              </a:rPr>
              <a:t>is  to be </a:t>
            </a:r>
            <a:r>
              <a:rPr sz="1800" b="1" spc="-5" dirty="0">
                <a:latin typeface="Arial"/>
                <a:cs typeface="Arial"/>
              </a:rPr>
              <a:t>filed at </a:t>
            </a:r>
            <a:r>
              <a:rPr sz="1800" b="1" dirty="0">
                <a:latin typeface="Arial"/>
                <a:cs typeface="Arial"/>
              </a:rPr>
              <a:t>the </a:t>
            </a:r>
            <a:r>
              <a:rPr sz="1800" b="1" spc="-5" dirty="0">
                <a:latin typeface="Arial"/>
                <a:cs typeface="Arial"/>
              </a:rPr>
              <a:t>local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program/home.</a:t>
            </a:r>
            <a:endParaRPr sz="1800">
              <a:latin typeface="Arial"/>
              <a:cs typeface="Arial"/>
            </a:endParaRPr>
          </a:p>
          <a:p>
            <a:pPr marL="354965" marR="306070" indent="-342900">
              <a:lnSpc>
                <a:spcPct val="100000"/>
              </a:lnSpc>
            </a:pPr>
            <a:r>
              <a:rPr sz="18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External facility inspections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are </a:t>
            </a:r>
            <a:r>
              <a:rPr sz="1800" spc="-10" dirty="0">
                <a:latin typeface="Arial"/>
                <a:cs typeface="Arial"/>
              </a:rPr>
              <a:t>conducted </a:t>
            </a:r>
            <a:r>
              <a:rPr sz="1800" spc="-5" dirty="0">
                <a:latin typeface="Arial"/>
                <a:cs typeface="Arial"/>
              </a:rPr>
              <a:t>once every </a:t>
            </a:r>
            <a:r>
              <a:rPr sz="1800" spc="-15" dirty="0">
                <a:latin typeface="Arial"/>
                <a:cs typeface="Arial"/>
              </a:rPr>
              <a:t>year </a:t>
            </a:r>
            <a:r>
              <a:rPr sz="1800" spc="-5" dirty="0">
                <a:latin typeface="Arial"/>
                <a:cs typeface="Arial"/>
              </a:rPr>
              <a:t>as </a:t>
            </a:r>
            <a:r>
              <a:rPr sz="1800" spc="-10" dirty="0">
                <a:latin typeface="Arial"/>
                <a:cs typeface="Arial"/>
              </a:rPr>
              <a:t>assigned </a:t>
            </a:r>
            <a:r>
              <a:rPr sz="1800" spc="-5" dirty="0">
                <a:latin typeface="Arial"/>
                <a:cs typeface="Arial"/>
              </a:rPr>
              <a:t>by the  </a:t>
            </a:r>
            <a:r>
              <a:rPr sz="1800" dirty="0">
                <a:latin typeface="Arial"/>
                <a:cs typeface="Arial"/>
              </a:rPr>
              <a:t>TSCS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administration.</a:t>
            </a:r>
            <a:endParaRPr sz="1800">
              <a:latin typeface="Arial"/>
              <a:cs typeface="Arial"/>
            </a:endParaRPr>
          </a:p>
          <a:p>
            <a:pPr marL="354965" marR="1322070" indent="-3429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Copies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10" dirty="0">
                <a:latin typeface="Arial"/>
                <a:cs typeface="Arial"/>
              </a:rPr>
              <a:t>external </a:t>
            </a:r>
            <a:r>
              <a:rPr sz="1800" spc="-5" dirty="0">
                <a:latin typeface="Arial"/>
                <a:cs typeface="Arial"/>
              </a:rPr>
              <a:t>facility inspection reports are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be kept on file at the  program/facility </a:t>
            </a:r>
            <a:r>
              <a:rPr sz="1800" spc="-10" dirty="0">
                <a:latin typeface="Arial"/>
                <a:cs typeface="Arial"/>
              </a:rPr>
              <a:t>and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headquarters.</a:t>
            </a:r>
            <a:endParaRPr sz="1800">
              <a:latin typeface="Arial"/>
              <a:cs typeface="Arial"/>
            </a:endParaRPr>
          </a:p>
          <a:p>
            <a:pPr marL="354965" marR="207645" indent="-279400">
              <a:lnSpc>
                <a:spcPct val="100000"/>
              </a:lnSpc>
            </a:pPr>
            <a:r>
              <a:rPr sz="18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Accessibility (ADA) inspections</a:t>
            </a:r>
            <a:r>
              <a:rPr sz="1800" b="1" i="1" spc="-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are </a:t>
            </a:r>
            <a:r>
              <a:rPr sz="1800" spc="-10" dirty="0">
                <a:latin typeface="Arial"/>
                <a:cs typeface="Arial"/>
              </a:rPr>
              <a:t>conducted </a:t>
            </a:r>
            <a:r>
              <a:rPr sz="1800" spc="-5" dirty="0">
                <a:latin typeface="Arial"/>
                <a:cs typeface="Arial"/>
              </a:rPr>
              <a:t>in licensed </a:t>
            </a:r>
            <a:r>
              <a:rPr sz="1800" spc="-10" dirty="0">
                <a:latin typeface="Arial"/>
                <a:cs typeface="Arial"/>
              </a:rPr>
              <a:t>homes </a:t>
            </a:r>
            <a:r>
              <a:rPr sz="1800" spc="-5" dirty="0">
                <a:latin typeface="Arial"/>
                <a:cs typeface="Arial"/>
              </a:rPr>
              <a:t>on an </a:t>
            </a:r>
            <a:r>
              <a:rPr sz="1800" spc="-10" dirty="0">
                <a:latin typeface="Arial"/>
                <a:cs typeface="Arial"/>
              </a:rPr>
              <a:t>annual  </a:t>
            </a:r>
            <a:r>
              <a:rPr sz="1800" spc="-5" dirty="0">
                <a:latin typeface="Arial"/>
                <a:cs typeface="Arial"/>
              </a:rPr>
              <a:t>basis as directed by utilizing the </a:t>
            </a:r>
            <a:r>
              <a:rPr sz="1800" i="1" spc="-10" dirty="0">
                <a:latin typeface="Arial"/>
                <a:cs typeface="Arial"/>
              </a:rPr>
              <a:t>Americans </a:t>
            </a:r>
            <a:r>
              <a:rPr sz="1800" i="1" spc="-5" dirty="0">
                <a:latin typeface="Arial"/>
                <a:cs typeface="Arial"/>
              </a:rPr>
              <a:t>With Disabilities </a:t>
            </a:r>
            <a:r>
              <a:rPr sz="1800" i="1" dirty="0">
                <a:latin typeface="Arial"/>
                <a:cs typeface="Arial"/>
              </a:rPr>
              <a:t>Act </a:t>
            </a:r>
            <a:r>
              <a:rPr sz="1800" i="1" spc="-5" dirty="0">
                <a:latin typeface="Arial"/>
                <a:cs typeface="Arial"/>
              </a:rPr>
              <a:t>Checklist for  </a:t>
            </a:r>
            <a:r>
              <a:rPr sz="1800" i="1" spc="-10" dirty="0">
                <a:latin typeface="Arial"/>
                <a:cs typeface="Arial"/>
              </a:rPr>
              <a:t>Readily </a:t>
            </a:r>
            <a:r>
              <a:rPr sz="1800" i="1" spc="-5" dirty="0">
                <a:latin typeface="Arial"/>
                <a:cs typeface="Arial"/>
              </a:rPr>
              <a:t>Achievable Barrier </a:t>
            </a:r>
            <a:r>
              <a:rPr sz="1800" i="1" spc="-10" dirty="0">
                <a:latin typeface="Arial"/>
                <a:cs typeface="Arial"/>
              </a:rPr>
              <a:t>Removal, </a:t>
            </a:r>
            <a:r>
              <a:rPr sz="1800" i="1" spc="-5" dirty="0">
                <a:latin typeface="Arial"/>
                <a:cs typeface="Arial"/>
              </a:rPr>
              <a:t>etc </a:t>
            </a:r>
            <a:r>
              <a:rPr sz="1800" spc="-5" dirty="0">
                <a:latin typeface="Arial"/>
                <a:cs typeface="Arial"/>
              </a:rPr>
              <a:t>(Refer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the Checklist for more  information).</a:t>
            </a:r>
            <a:endParaRPr sz="18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Copies </a:t>
            </a:r>
            <a:r>
              <a:rPr sz="1800" spc="-5" dirty="0">
                <a:latin typeface="Arial"/>
                <a:cs typeface="Arial"/>
              </a:rPr>
              <a:t>of accessibility inspection reports are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be kept on file at the program/facility  </a:t>
            </a:r>
            <a:r>
              <a:rPr sz="1800" spc="-10" dirty="0">
                <a:latin typeface="Arial"/>
                <a:cs typeface="Arial"/>
              </a:rPr>
              <a:t>and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headquarters.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7272" y="6814760"/>
            <a:ext cx="7804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Vehicle </a:t>
            </a:r>
            <a:r>
              <a:rPr sz="1800" b="1" i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inspections and Maintenance</a:t>
            </a:r>
            <a:r>
              <a:rPr sz="1800" spc="-5" dirty="0">
                <a:latin typeface="Arial"/>
                <a:cs typeface="Arial"/>
              </a:rPr>
              <a:t>: </a:t>
            </a:r>
            <a:r>
              <a:rPr sz="1800" spc="-10" dirty="0">
                <a:latin typeface="Arial"/>
                <a:cs typeface="Arial"/>
              </a:rPr>
              <a:t>done periodically and </a:t>
            </a:r>
            <a:r>
              <a:rPr sz="1800" spc="-5" dirty="0">
                <a:latin typeface="Arial"/>
                <a:cs typeface="Arial"/>
              </a:rPr>
              <a:t>as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necessary.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5312" y="652226"/>
            <a:ext cx="69907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TSCS </a:t>
            </a:r>
            <a:r>
              <a:rPr spc="-25" dirty="0"/>
              <a:t>Safety, </a:t>
            </a:r>
            <a:r>
              <a:rPr spc="-5" dirty="0"/>
              <a:t>Health, </a:t>
            </a:r>
            <a:r>
              <a:rPr dirty="0"/>
              <a:t>&amp;</a:t>
            </a:r>
            <a:r>
              <a:rPr spc="-175" dirty="0"/>
              <a:t> </a:t>
            </a:r>
            <a:r>
              <a:rPr spc="-5" dirty="0"/>
              <a:t>Accessibility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3459" y="1475113"/>
            <a:ext cx="8229600" cy="410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07665">
              <a:lnSpc>
                <a:spcPct val="100000"/>
              </a:lnSpc>
              <a:spcBef>
                <a:spcPts val="100"/>
              </a:spcBef>
            </a:pPr>
            <a:r>
              <a:rPr sz="3200" b="1" spc="-20" dirty="0">
                <a:latin typeface="Arial"/>
                <a:cs typeface="Arial"/>
              </a:rPr>
              <a:t>Everyone’s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Role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5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265" dirty="0">
                <a:latin typeface="Wingdings"/>
                <a:cs typeface="Wingdings"/>
              </a:rPr>
              <a:t></a:t>
            </a:r>
            <a:r>
              <a:rPr sz="2400" spc="-2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Learn </a:t>
            </a:r>
            <a:r>
              <a:rPr sz="2400" b="1" dirty="0">
                <a:latin typeface="Arial"/>
                <a:cs typeface="Arial"/>
              </a:rPr>
              <a:t>all </a:t>
            </a:r>
            <a:r>
              <a:rPr sz="2400" b="1" spc="-5" dirty="0">
                <a:latin typeface="Arial"/>
                <a:cs typeface="Arial"/>
              </a:rPr>
              <a:t>about </a:t>
            </a:r>
            <a:r>
              <a:rPr sz="2400" b="1" spc="-35" dirty="0">
                <a:latin typeface="Arial"/>
                <a:cs typeface="Arial"/>
              </a:rPr>
              <a:t>safety, </a:t>
            </a:r>
            <a:r>
              <a:rPr sz="2400" b="1" spc="-5" dirty="0">
                <a:latin typeface="Arial"/>
                <a:cs typeface="Arial"/>
              </a:rPr>
              <a:t>health, </a:t>
            </a:r>
            <a:r>
              <a:rPr sz="2400" b="1" dirty="0">
                <a:latin typeface="Arial"/>
                <a:cs typeface="Arial"/>
              </a:rPr>
              <a:t>&amp;</a:t>
            </a:r>
            <a:r>
              <a:rPr sz="2400" b="1" spc="-6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accessibility.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265" dirty="0">
                <a:latin typeface="Wingdings"/>
                <a:cs typeface="Wingdings"/>
              </a:rPr>
              <a:t></a:t>
            </a:r>
            <a:r>
              <a:rPr sz="2400" spc="-2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Be an emissary of TSCS </a:t>
            </a:r>
            <a:r>
              <a:rPr sz="2400" b="1" spc="-35" dirty="0">
                <a:latin typeface="Arial"/>
                <a:cs typeface="Arial"/>
              </a:rPr>
              <a:t>safety, </a:t>
            </a:r>
            <a:r>
              <a:rPr sz="2400" b="1" spc="-5" dirty="0">
                <a:latin typeface="Arial"/>
                <a:cs typeface="Arial"/>
              </a:rPr>
              <a:t>health, </a:t>
            </a:r>
            <a:r>
              <a:rPr sz="2400" b="1" dirty="0">
                <a:latin typeface="Arial"/>
                <a:cs typeface="Arial"/>
              </a:rPr>
              <a:t>&amp;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accessibility.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265" dirty="0">
                <a:latin typeface="Wingdings"/>
                <a:cs typeface="Wingdings"/>
              </a:rPr>
              <a:t></a:t>
            </a:r>
            <a:r>
              <a:rPr sz="2400" spc="-2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Listen </a:t>
            </a:r>
            <a:r>
              <a:rPr sz="2400" b="1" spc="5" dirty="0">
                <a:latin typeface="Arial"/>
                <a:cs typeface="Arial"/>
              </a:rPr>
              <a:t>well </a:t>
            </a:r>
            <a:r>
              <a:rPr sz="2400" b="1" dirty="0">
                <a:latin typeface="Arial"/>
                <a:cs typeface="Arial"/>
              </a:rPr>
              <a:t>to </a:t>
            </a:r>
            <a:r>
              <a:rPr sz="2400" b="1" spc="-5" dirty="0">
                <a:latin typeface="Arial"/>
                <a:cs typeface="Arial"/>
              </a:rPr>
              <a:t>staff, clients, volunteers and</a:t>
            </a:r>
            <a:r>
              <a:rPr sz="2400" b="1" spc="-18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visitors.</a:t>
            </a:r>
            <a:endParaRPr sz="2400">
              <a:latin typeface="Arial"/>
              <a:cs typeface="Arial"/>
            </a:endParaRPr>
          </a:p>
          <a:p>
            <a:pPr marL="354965" marR="285115" indent="-342900">
              <a:lnSpc>
                <a:spcPct val="100000"/>
              </a:lnSpc>
              <a:spcBef>
                <a:spcPts val="575"/>
              </a:spcBef>
            </a:pPr>
            <a:r>
              <a:rPr sz="2400" spc="-265" dirty="0">
                <a:latin typeface="Wingdings"/>
                <a:cs typeface="Wingdings"/>
              </a:rPr>
              <a:t></a:t>
            </a:r>
            <a:r>
              <a:rPr sz="2400" spc="-26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Arial"/>
                <a:cs typeface="Arial"/>
              </a:rPr>
              <a:t>Understand and know </a:t>
            </a:r>
            <a:r>
              <a:rPr sz="2400" b="1" dirty="0">
                <a:latin typeface="Arial"/>
                <a:cs typeface="Arial"/>
              </a:rPr>
              <a:t>what </a:t>
            </a:r>
            <a:r>
              <a:rPr sz="2400" b="1" spc="-5" dirty="0">
                <a:latin typeface="Arial"/>
                <a:cs typeface="Arial"/>
              </a:rPr>
              <a:t>they need and </a:t>
            </a:r>
            <a:r>
              <a:rPr sz="2400" b="1" dirty="0">
                <a:latin typeface="Arial"/>
                <a:cs typeface="Arial"/>
              </a:rPr>
              <a:t>what </a:t>
            </a:r>
            <a:r>
              <a:rPr sz="2400" b="1" spc="-5" dirty="0">
                <a:latin typeface="Arial"/>
                <a:cs typeface="Arial"/>
              </a:rPr>
              <a:t>they  </a:t>
            </a:r>
            <a:r>
              <a:rPr sz="2400" b="1" dirty="0">
                <a:latin typeface="Arial"/>
                <a:cs typeface="Arial"/>
              </a:rPr>
              <a:t>want.</a:t>
            </a:r>
            <a:endParaRPr sz="2400">
              <a:latin typeface="Arial"/>
              <a:cs typeface="Arial"/>
            </a:endParaRPr>
          </a:p>
          <a:p>
            <a:pPr marL="354965" marR="1118870" indent="-342900">
              <a:lnSpc>
                <a:spcPct val="100000"/>
              </a:lnSpc>
              <a:spcBef>
                <a:spcPts val="575"/>
              </a:spcBef>
            </a:pPr>
            <a:r>
              <a:rPr sz="2400" spc="-265" dirty="0">
                <a:latin typeface="Wingdings"/>
                <a:cs typeface="Wingdings"/>
              </a:rPr>
              <a:t></a:t>
            </a:r>
            <a:r>
              <a:rPr sz="2400" spc="-265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Arial"/>
                <a:cs typeface="Arial"/>
              </a:rPr>
              <a:t>Take </a:t>
            </a:r>
            <a:r>
              <a:rPr sz="2400" b="1" spc="-5" dirty="0">
                <a:latin typeface="Arial"/>
                <a:cs typeface="Arial"/>
              </a:rPr>
              <a:t>pride </a:t>
            </a:r>
            <a:r>
              <a:rPr sz="2400" b="1" dirty="0">
                <a:latin typeface="Arial"/>
                <a:cs typeface="Arial"/>
              </a:rPr>
              <a:t>in </a:t>
            </a:r>
            <a:r>
              <a:rPr sz="2400" b="1" spc="-5" dirty="0">
                <a:latin typeface="Arial"/>
                <a:cs typeface="Arial"/>
              </a:rPr>
              <a:t>our accomplishments </a:t>
            </a:r>
            <a:r>
              <a:rPr sz="2400" b="1" dirty="0">
                <a:latin typeface="Arial"/>
                <a:cs typeface="Arial"/>
              </a:rPr>
              <a:t>– this is </a:t>
            </a:r>
            <a:r>
              <a:rPr sz="2400" b="1" spc="-5" dirty="0">
                <a:latin typeface="Arial"/>
                <a:cs typeface="Arial"/>
              </a:rPr>
              <a:t>an  organization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where…………..…...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4403" y="854896"/>
            <a:ext cx="4871720" cy="2708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60" dirty="0"/>
              <a:t>SAFETY,</a:t>
            </a:r>
            <a:r>
              <a:rPr sz="4400" spc="-70" dirty="0"/>
              <a:t> </a:t>
            </a:r>
            <a:r>
              <a:rPr sz="4400" spc="-50" dirty="0"/>
              <a:t>HEALTH,</a:t>
            </a:r>
            <a:endParaRPr sz="4400"/>
          </a:p>
          <a:p>
            <a:pPr marL="312420" marR="293370" indent="-10160" algn="ctr">
              <a:lnSpc>
                <a:spcPct val="100000"/>
              </a:lnSpc>
            </a:pPr>
            <a:r>
              <a:rPr sz="4400" dirty="0"/>
              <a:t>&amp;           </a:t>
            </a:r>
            <a:r>
              <a:rPr sz="4400" i="1" dirty="0"/>
              <a:t>A</a:t>
            </a:r>
            <a:r>
              <a:rPr sz="4400" i="1" spc="-5" dirty="0"/>
              <a:t>CC</a:t>
            </a:r>
            <a:r>
              <a:rPr sz="4400" i="1" dirty="0"/>
              <a:t>ESSI</a:t>
            </a:r>
            <a:r>
              <a:rPr sz="4400" i="1" spc="-5" dirty="0"/>
              <a:t>B</a:t>
            </a:r>
            <a:r>
              <a:rPr sz="4400" i="1" dirty="0"/>
              <a:t>I</a:t>
            </a:r>
            <a:r>
              <a:rPr sz="4400" i="1" spc="-5" dirty="0"/>
              <a:t>L</a:t>
            </a:r>
            <a:r>
              <a:rPr sz="4400" i="1" dirty="0"/>
              <a:t>I</a:t>
            </a:r>
            <a:r>
              <a:rPr sz="4400" i="1" spc="-5" dirty="0"/>
              <a:t>T</a:t>
            </a:r>
            <a:r>
              <a:rPr sz="4400" i="1" dirty="0"/>
              <a:t>Y  </a:t>
            </a:r>
            <a:r>
              <a:rPr sz="4400" i="1" spc="-50" dirty="0"/>
              <a:t>MATTERS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281485" y="4200713"/>
            <a:ext cx="1582494" cy="2266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51755" y="4451659"/>
            <a:ext cx="808990" cy="49085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algn="ctr">
              <a:lnSpc>
                <a:spcPts val="1200"/>
              </a:lnSpc>
              <a:spcBef>
                <a:spcPts val="190"/>
              </a:spcBef>
            </a:pPr>
            <a:r>
              <a:rPr sz="1050" b="1" i="1" spc="-30" dirty="0">
                <a:latin typeface="Tahoma"/>
                <a:cs typeface="Tahoma"/>
              </a:rPr>
              <a:t>Safety,  </a:t>
            </a:r>
            <a:r>
              <a:rPr sz="1050" b="1" i="1" spc="-35" dirty="0">
                <a:latin typeface="Tahoma"/>
                <a:cs typeface="Tahoma"/>
              </a:rPr>
              <a:t>Health,  Acc</a:t>
            </a:r>
            <a:r>
              <a:rPr sz="1050" b="1" i="1" spc="-40" dirty="0">
                <a:latin typeface="Tahoma"/>
                <a:cs typeface="Tahoma"/>
              </a:rPr>
              <a:t>e</a:t>
            </a:r>
            <a:r>
              <a:rPr sz="1050" b="1" i="1" spc="-30" dirty="0">
                <a:latin typeface="Tahoma"/>
                <a:cs typeface="Tahoma"/>
              </a:rPr>
              <a:t>ss</a:t>
            </a:r>
            <a:r>
              <a:rPr sz="1050" b="1" i="1" spc="-25" dirty="0">
                <a:latin typeface="Tahoma"/>
                <a:cs typeface="Tahoma"/>
              </a:rPr>
              <a:t>i</a:t>
            </a:r>
            <a:r>
              <a:rPr sz="1050" b="1" i="1" spc="-45" dirty="0">
                <a:latin typeface="Tahoma"/>
                <a:cs typeface="Tahoma"/>
              </a:rPr>
              <a:t>b</a:t>
            </a:r>
            <a:r>
              <a:rPr sz="1050" b="1" i="1" spc="-25" dirty="0">
                <a:latin typeface="Tahoma"/>
                <a:cs typeface="Tahoma"/>
              </a:rPr>
              <a:t>ili</a:t>
            </a:r>
            <a:r>
              <a:rPr sz="1050" b="1" i="1" spc="-35" dirty="0">
                <a:latin typeface="Tahoma"/>
                <a:cs typeface="Tahoma"/>
              </a:rPr>
              <a:t>ty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5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4929" y="827468"/>
            <a:ext cx="70021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TSCS</a:t>
            </a:r>
            <a:endParaRPr sz="3600"/>
          </a:p>
          <a:p>
            <a:pPr algn="ctr">
              <a:lnSpc>
                <a:spcPct val="100000"/>
              </a:lnSpc>
            </a:pPr>
            <a:r>
              <a:rPr sz="3600" spc="-20" dirty="0"/>
              <a:t>Safety, </a:t>
            </a:r>
            <a:r>
              <a:rPr sz="3600" spc="-5" dirty="0"/>
              <a:t>Health, and</a:t>
            </a:r>
            <a:r>
              <a:rPr sz="3600" spc="-155" dirty="0"/>
              <a:t> </a:t>
            </a:r>
            <a:r>
              <a:rPr sz="3600" spc="-5" dirty="0"/>
              <a:t>Accessibility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746364" y="2473251"/>
            <a:ext cx="6501130" cy="1811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spc="-5" dirty="0">
                <a:solidFill>
                  <a:srgbClr val="CC0000"/>
                </a:solidFill>
                <a:latin typeface="Arial"/>
                <a:cs typeface="Arial"/>
              </a:rPr>
              <a:t>Scaling the Heights of</a:t>
            </a:r>
            <a:r>
              <a:rPr sz="3600" b="1" i="1" spc="-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3600" b="1" i="1" spc="-5" dirty="0">
                <a:solidFill>
                  <a:srgbClr val="CC0000"/>
                </a:solidFill>
                <a:latin typeface="Arial"/>
                <a:cs typeface="Arial"/>
              </a:rPr>
              <a:t>Quality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450">
              <a:latin typeface="Times New Roman"/>
              <a:cs typeface="Times New Roman"/>
            </a:endParaRPr>
          </a:p>
          <a:p>
            <a:pPr marL="1398905">
              <a:lnSpc>
                <a:spcPct val="100000"/>
              </a:lnSpc>
            </a:pPr>
            <a:r>
              <a:rPr sz="4800" b="1" spc="-5" dirty="0">
                <a:latin typeface="Arial"/>
                <a:cs typeface="Arial"/>
              </a:rPr>
              <a:t>QUESTIONS?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6092" y="6735521"/>
            <a:ext cx="2241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2</a:t>
            </a:r>
            <a:r>
              <a:rPr sz="1400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72807" y="6332204"/>
            <a:ext cx="1772274" cy="800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13110" y="528792"/>
            <a:ext cx="27673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Sample</a:t>
            </a:r>
            <a:r>
              <a:rPr sz="3600" spc="-80" dirty="0"/>
              <a:t> </a:t>
            </a:r>
            <a:r>
              <a:rPr sz="3600" spc="-5" dirty="0"/>
              <a:t>Quiz</a:t>
            </a:r>
            <a:endParaRPr sz="360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656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i="1" dirty="0">
                <a:latin typeface="Arial"/>
                <a:cs typeface="Arial"/>
              </a:rPr>
              <a:t>Occupational </a:t>
            </a:r>
            <a:r>
              <a:rPr i="1" spc="-5" dirty="0">
                <a:latin typeface="Arial"/>
                <a:cs typeface="Arial"/>
              </a:rPr>
              <a:t>Injury </a:t>
            </a:r>
            <a:r>
              <a:rPr spc="-5" dirty="0"/>
              <a:t>is </a:t>
            </a:r>
            <a:r>
              <a:rPr dirty="0"/>
              <a:t>any </a:t>
            </a:r>
            <a:r>
              <a:rPr spc="-5" dirty="0"/>
              <a:t>injury </a:t>
            </a:r>
            <a:r>
              <a:rPr dirty="0"/>
              <a:t>such as a cut, </a:t>
            </a:r>
            <a:r>
              <a:rPr spc="-5" dirty="0"/>
              <a:t>fracture, </a:t>
            </a:r>
            <a:r>
              <a:rPr dirty="0"/>
              <a:t>sprain</a:t>
            </a:r>
            <a:r>
              <a:rPr spc="-175" dirty="0"/>
              <a:t> </a:t>
            </a:r>
            <a:r>
              <a:rPr dirty="0"/>
              <a:t>or  amputation that results from a </a:t>
            </a:r>
            <a:r>
              <a:rPr spc="-5" dirty="0"/>
              <a:t>work-related</a:t>
            </a:r>
            <a:r>
              <a:rPr spc="-180" dirty="0"/>
              <a:t> </a:t>
            </a:r>
            <a:r>
              <a:rPr dirty="0"/>
              <a:t>accident.</a:t>
            </a:r>
          </a:p>
          <a:p>
            <a:pPr marL="926465">
              <a:lnSpc>
                <a:spcPct val="100000"/>
              </a:lnSpc>
              <a:spcBef>
                <a:spcPts val="480"/>
              </a:spcBef>
              <a:tabLst>
                <a:tab pos="3669029" algn="l"/>
              </a:tabLst>
            </a:pPr>
            <a:r>
              <a:rPr b="0" spc="-5" dirty="0">
                <a:latin typeface="Trebuchet MS"/>
                <a:cs typeface="Trebuchet MS"/>
              </a:rPr>
              <a:t>TRUE	</a:t>
            </a:r>
            <a:r>
              <a:rPr b="0" spc="-45" dirty="0">
                <a:latin typeface="Trebuchet MS"/>
                <a:cs typeface="Trebuchet MS"/>
              </a:rPr>
              <a:t>FALSE</a:t>
            </a:r>
          </a:p>
          <a:p>
            <a:pPr marL="291465" marR="289560" indent="-278765">
              <a:lnSpc>
                <a:spcPct val="120000"/>
              </a:lnSpc>
              <a:buAutoNum type="arabicPeriod" startAt="2"/>
              <a:tabLst>
                <a:tab pos="293370" algn="l"/>
              </a:tabLst>
            </a:pPr>
            <a:r>
              <a:rPr i="1" dirty="0">
                <a:latin typeface="Arial"/>
                <a:cs typeface="Arial"/>
              </a:rPr>
              <a:t>Occupational </a:t>
            </a:r>
            <a:r>
              <a:rPr i="1" spc="-5" dirty="0">
                <a:latin typeface="Arial"/>
                <a:cs typeface="Arial"/>
              </a:rPr>
              <a:t>Illness </a:t>
            </a:r>
            <a:r>
              <a:rPr spc="-5" dirty="0"/>
              <a:t>is </a:t>
            </a:r>
            <a:r>
              <a:rPr dirty="0"/>
              <a:t>any abnormal condition or disorder</a:t>
            </a:r>
            <a:r>
              <a:rPr spc="-175" dirty="0"/>
              <a:t> </a:t>
            </a:r>
            <a:r>
              <a:rPr dirty="0"/>
              <a:t>other  than one resulting from an occupational</a:t>
            </a:r>
            <a:r>
              <a:rPr spc="-145" dirty="0"/>
              <a:t> </a:t>
            </a:r>
            <a:r>
              <a:rPr spc="-30" dirty="0"/>
              <a:t>injury.</a:t>
            </a:r>
          </a:p>
          <a:p>
            <a:pPr marL="926465">
              <a:lnSpc>
                <a:spcPct val="100000"/>
              </a:lnSpc>
              <a:spcBef>
                <a:spcPts val="480"/>
              </a:spcBef>
              <a:tabLst>
                <a:tab pos="3669029" algn="l"/>
              </a:tabLst>
            </a:pPr>
            <a:r>
              <a:rPr b="0" spc="-5" dirty="0">
                <a:latin typeface="Trebuchet MS"/>
                <a:cs typeface="Trebuchet MS"/>
              </a:rPr>
              <a:t>TRUE	</a:t>
            </a:r>
            <a:r>
              <a:rPr b="0" spc="-45" dirty="0">
                <a:latin typeface="Trebuchet MS"/>
                <a:cs typeface="Trebuchet MS"/>
              </a:rPr>
              <a:t>FALSE</a:t>
            </a:r>
          </a:p>
          <a:p>
            <a:pPr marL="291465" marR="455930" indent="-278765">
              <a:lnSpc>
                <a:spcPct val="120000"/>
              </a:lnSpc>
              <a:buAutoNum type="arabicPeriod" startAt="3"/>
              <a:tabLst>
                <a:tab pos="293370" algn="l"/>
              </a:tabLst>
            </a:pPr>
            <a:r>
              <a:rPr dirty="0"/>
              <a:t>When an external inspection or accident occurs, the</a:t>
            </a:r>
            <a:r>
              <a:rPr spc="-220" dirty="0"/>
              <a:t> </a:t>
            </a:r>
            <a:r>
              <a:rPr dirty="0"/>
              <a:t>leadership  </a:t>
            </a:r>
            <a:r>
              <a:rPr spc="-5" dirty="0"/>
              <a:t>must </a:t>
            </a:r>
            <a:r>
              <a:rPr dirty="0"/>
              <a:t>be contacted</a:t>
            </a:r>
            <a:r>
              <a:rPr spc="-60" dirty="0"/>
              <a:t> </a:t>
            </a:r>
            <a:r>
              <a:rPr spc="-20" dirty="0"/>
              <a:t>immediately.</a:t>
            </a:r>
          </a:p>
          <a:p>
            <a:pPr marL="926465">
              <a:lnSpc>
                <a:spcPct val="100000"/>
              </a:lnSpc>
              <a:spcBef>
                <a:spcPts val="480"/>
              </a:spcBef>
              <a:tabLst>
                <a:tab pos="3669029" algn="l"/>
              </a:tabLst>
            </a:pPr>
            <a:r>
              <a:rPr b="0" spc="-5" dirty="0">
                <a:latin typeface="Trebuchet MS"/>
                <a:cs typeface="Trebuchet MS"/>
              </a:rPr>
              <a:t>TRUE	</a:t>
            </a:r>
            <a:r>
              <a:rPr b="0" spc="-45" dirty="0">
                <a:latin typeface="Trebuchet MS"/>
                <a:cs typeface="Trebuchet MS"/>
              </a:rPr>
              <a:t>FALSE</a:t>
            </a:r>
          </a:p>
          <a:p>
            <a:pPr marL="291465" marR="299720" indent="-278765">
              <a:lnSpc>
                <a:spcPct val="120000"/>
              </a:lnSpc>
              <a:buAutoNum type="arabicPeriod" startAt="4"/>
              <a:tabLst>
                <a:tab pos="293370" algn="l"/>
              </a:tabLst>
            </a:pPr>
            <a:r>
              <a:rPr dirty="0"/>
              <a:t>TSCS </a:t>
            </a:r>
            <a:r>
              <a:rPr spc="-25" dirty="0"/>
              <a:t>Safety, </a:t>
            </a:r>
            <a:r>
              <a:rPr dirty="0"/>
              <a:t>Health, &amp; Accessibility </a:t>
            </a:r>
            <a:r>
              <a:rPr spc="-35" dirty="0"/>
              <a:t>Team </a:t>
            </a:r>
            <a:r>
              <a:rPr spc="-5" dirty="0"/>
              <a:t>is </a:t>
            </a:r>
            <a:r>
              <a:rPr dirty="0"/>
              <a:t>the Management  </a:t>
            </a:r>
            <a:r>
              <a:rPr spc="-35" dirty="0"/>
              <a:t>Team </a:t>
            </a:r>
            <a:r>
              <a:rPr dirty="0"/>
              <a:t>and </a:t>
            </a:r>
            <a:r>
              <a:rPr spc="-5" dirty="0"/>
              <a:t>its role is </a:t>
            </a:r>
            <a:r>
              <a:rPr dirty="0"/>
              <a:t>to assure and </a:t>
            </a:r>
            <a:r>
              <a:rPr spc="-5" dirty="0"/>
              <a:t>monitor </a:t>
            </a:r>
            <a:r>
              <a:rPr dirty="0"/>
              <a:t>the </a:t>
            </a:r>
            <a:r>
              <a:rPr spc="-5" dirty="0"/>
              <a:t>implementation </a:t>
            </a:r>
            <a:r>
              <a:rPr dirty="0"/>
              <a:t>of  safety and health standards, policies, and</a:t>
            </a:r>
            <a:r>
              <a:rPr spc="-165" dirty="0"/>
              <a:t> </a:t>
            </a:r>
            <a:r>
              <a:rPr dirty="0"/>
              <a:t>procedures.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8236" y="5446937"/>
            <a:ext cx="7733030" cy="148844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926465">
              <a:lnSpc>
                <a:spcPct val="100000"/>
              </a:lnSpc>
              <a:spcBef>
                <a:spcPts val="580"/>
              </a:spcBef>
              <a:tabLst>
                <a:tab pos="3669029" algn="l"/>
              </a:tabLst>
            </a:pPr>
            <a:r>
              <a:rPr sz="2000" spc="-5" dirty="0">
                <a:latin typeface="Trebuchet MS"/>
                <a:cs typeface="Trebuchet MS"/>
              </a:rPr>
              <a:t>TRUE	</a:t>
            </a:r>
            <a:r>
              <a:rPr sz="2000" spc="-45" dirty="0">
                <a:latin typeface="Trebuchet MS"/>
                <a:cs typeface="Trebuchet MS"/>
              </a:rPr>
              <a:t>FALSE</a:t>
            </a:r>
            <a:endParaRPr sz="2000">
              <a:latin typeface="Trebuchet MS"/>
              <a:cs typeface="Trebuchet MS"/>
            </a:endParaRPr>
          </a:p>
          <a:p>
            <a:pPr marL="361315" marR="5080" indent="-349250">
              <a:lnSpc>
                <a:spcPct val="120000"/>
              </a:lnSpc>
            </a:pPr>
            <a:r>
              <a:rPr sz="2000" b="1" dirty="0">
                <a:latin typeface="Arial"/>
                <a:cs typeface="Arial"/>
              </a:rPr>
              <a:t>5. </a:t>
            </a:r>
            <a:r>
              <a:rPr sz="2000" b="1" spc="-40" dirty="0">
                <a:latin typeface="Arial"/>
                <a:cs typeface="Arial"/>
              </a:rPr>
              <a:t>Your </a:t>
            </a:r>
            <a:r>
              <a:rPr sz="2000" b="1" spc="-5" dirty="0">
                <a:latin typeface="Arial"/>
                <a:cs typeface="Arial"/>
              </a:rPr>
              <a:t>role </a:t>
            </a:r>
            <a:r>
              <a:rPr sz="2000" b="1" dirty="0">
                <a:latin typeface="Arial"/>
                <a:cs typeface="Arial"/>
              </a:rPr>
              <a:t>as an </a:t>
            </a:r>
            <a:r>
              <a:rPr sz="2000" b="1" spc="-5" dirty="0">
                <a:latin typeface="Arial"/>
                <a:cs typeface="Arial"/>
              </a:rPr>
              <a:t>employee is </a:t>
            </a:r>
            <a:r>
              <a:rPr sz="2000" b="1" dirty="0">
                <a:latin typeface="Arial"/>
                <a:cs typeface="Arial"/>
              </a:rPr>
              <a:t>to </a:t>
            </a:r>
            <a:r>
              <a:rPr sz="2000" b="1" spc="-5" dirty="0">
                <a:latin typeface="Arial"/>
                <a:cs typeface="Arial"/>
              </a:rPr>
              <a:t>learn all </a:t>
            </a:r>
            <a:r>
              <a:rPr sz="2000" b="1" dirty="0">
                <a:latin typeface="Arial"/>
                <a:cs typeface="Arial"/>
              </a:rPr>
              <a:t>about </a:t>
            </a:r>
            <a:r>
              <a:rPr sz="2000" b="1" spc="-25" dirty="0">
                <a:latin typeface="Arial"/>
                <a:cs typeface="Arial"/>
              </a:rPr>
              <a:t>safety, </a:t>
            </a:r>
            <a:r>
              <a:rPr sz="2000" b="1" dirty="0">
                <a:latin typeface="Arial"/>
                <a:cs typeface="Arial"/>
              </a:rPr>
              <a:t>health, &amp;  </a:t>
            </a:r>
            <a:r>
              <a:rPr sz="2000" b="1" spc="-15" dirty="0">
                <a:latin typeface="Arial"/>
                <a:cs typeface="Arial"/>
              </a:rPr>
              <a:t>accessibility.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75"/>
              </a:spcBef>
              <a:tabLst>
                <a:tab pos="3669665" algn="l"/>
              </a:tabLst>
            </a:pPr>
            <a:r>
              <a:rPr sz="2000" spc="-5" dirty="0">
                <a:latin typeface="Trebuchet MS"/>
                <a:cs typeface="Trebuchet MS"/>
              </a:rPr>
              <a:t>TRUE	</a:t>
            </a:r>
            <a:r>
              <a:rPr sz="2000" spc="-45" dirty="0">
                <a:latin typeface="Trebuchet MS"/>
                <a:cs typeface="Trebuchet MS"/>
              </a:rPr>
              <a:t>FALSE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30477" y="1911446"/>
            <a:ext cx="224012" cy="228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18297" y="1899254"/>
            <a:ext cx="250190" cy="254635"/>
          </a:xfrm>
          <a:custGeom>
            <a:avLst/>
            <a:gdLst/>
            <a:ahLst/>
            <a:cxnLst/>
            <a:rect l="l" t="t" r="r" b="b"/>
            <a:pathLst>
              <a:path w="250189" h="254635">
                <a:moveTo>
                  <a:pt x="249908" y="248396"/>
                </a:moveTo>
                <a:lnTo>
                  <a:pt x="249908" y="6096"/>
                </a:lnTo>
                <a:lnTo>
                  <a:pt x="243812" y="0"/>
                </a:lnTo>
                <a:lnTo>
                  <a:pt x="6083" y="0"/>
                </a:lnTo>
                <a:lnTo>
                  <a:pt x="0" y="6096"/>
                </a:lnTo>
                <a:lnTo>
                  <a:pt x="0" y="248396"/>
                </a:lnTo>
                <a:lnTo>
                  <a:pt x="4565" y="252971"/>
                </a:lnTo>
                <a:lnTo>
                  <a:pt x="4565" y="21336"/>
                </a:lnTo>
                <a:lnTo>
                  <a:pt x="21323" y="4572"/>
                </a:lnTo>
                <a:lnTo>
                  <a:pt x="43845" y="25908"/>
                </a:lnTo>
                <a:lnTo>
                  <a:pt x="205724" y="25908"/>
                </a:lnTo>
                <a:lnTo>
                  <a:pt x="227048" y="4572"/>
                </a:lnTo>
                <a:lnTo>
                  <a:pt x="245336" y="21336"/>
                </a:lnTo>
                <a:lnTo>
                  <a:pt x="245336" y="252968"/>
                </a:lnTo>
                <a:lnTo>
                  <a:pt x="249908" y="248396"/>
                </a:lnTo>
                <a:close/>
              </a:path>
              <a:path w="250189" h="254635">
                <a:moveTo>
                  <a:pt x="43845" y="25908"/>
                </a:moveTo>
                <a:lnTo>
                  <a:pt x="21323" y="4572"/>
                </a:lnTo>
                <a:lnTo>
                  <a:pt x="4565" y="21336"/>
                </a:lnTo>
                <a:lnTo>
                  <a:pt x="12179" y="29374"/>
                </a:lnTo>
                <a:lnTo>
                  <a:pt x="12179" y="25908"/>
                </a:lnTo>
                <a:lnTo>
                  <a:pt x="25895" y="12192"/>
                </a:lnTo>
                <a:lnTo>
                  <a:pt x="25895" y="25908"/>
                </a:lnTo>
                <a:lnTo>
                  <a:pt x="43845" y="25908"/>
                </a:lnTo>
                <a:close/>
              </a:path>
              <a:path w="250189" h="254635">
                <a:moveTo>
                  <a:pt x="25895" y="210636"/>
                </a:moveTo>
                <a:lnTo>
                  <a:pt x="25895" y="43855"/>
                </a:lnTo>
                <a:lnTo>
                  <a:pt x="4565" y="21336"/>
                </a:lnTo>
                <a:lnTo>
                  <a:pt x="4565" y="233156"/>
                </a:lnTo>
                <a:lnTo>
                  <a:pt x="25895" y="210636"/>
                </a:lnTo>
                <a:close/>
              </a:path>
              <a:path w="250189" h="254635">
                <a:moveTo>
                  <a:pt x="50279" y="222488"/>
                </a:moveTo>
                <a:lnTo>
                  <a:pt x="31991" y="204200"/>
                </a:lnTo>
                <a:lnTo>
                  <a:pt x="4565" y="233156"/>
                </a:lnTo>
                <a:lnTo>
                  <a:pt x="12179" y="240773"/>
                </a:lnTo>
                <a:lnTo>
                  <a:pt x="12179" y="228584"/>
                </a:lnTo>
                <a:lnTo>
                  <a:pt x="27419" y="228584"/>
                </a:lnTo>
                <a:lnTo>
                  <a:pt x="27419" y="220964"/>
                </a:lnTo>
                <a:lnTo>
                  <a:pt x="33515" y="225536"/>
                </a:lnTo>
                <a:lnTo>
                  <a:pt x="47062" y="225536"/>
                </a:lnTo>
                <a:lnTo>
                  <a:pt x="50279" y="222488"/>
                </a:lnTo>
                <a:close/>
              </a:path>
              <a:path w="250189" h="254635">
                <a:moveTo>
                  <a:pt x="245336" y="252968"/>
                </a:moveTo>
                <a:lnTo>
                  <a:pt x="245336" y="233156"/>
                </a:lnTo>
                <a:lnTo>
                  <a:pt x="227048" y="249920"/>
                </a:lnTo>
                <a:lnTo>
                  <a:pt x="205724" y="228584"/>
                </a:lnTo>
                <a:lnTo>
                  <a:pt x="43845" y="228584"/>
                </a:lnTo>
                <a:lnTo>
                  <a:pt x="21323" y="249920"/>
                </a:lnTo>
                <a:lnTo>
                  <a:pt x="4565" y="233156"/>
                </a:lnTo>
                <a:lnTo>
                  <a:pt x="4565" y="252971"/>
                </a:lnTo>
                <a:lnTo>
                  <a:pt x="6083" y="254492"/>
                </a:lnTo>
                <a:lnTo>
                  <a:pt x="243812" y="254492"/>
                </a:lnTo>
                <a:lnTo>
                  <a:pt x="245336" y="252968"/>
                </a:lnTo>
                <a:close/>
              </a:path>
              <a:path w="250189" h="254635">
                <a:moveTo>
                  <a:pt x="25895" y="25908"/>
                </a:moveTo>
                <a:lnTo>
                  <a:pt x="25895" y="12192"/>
                </a:lnTo>
                <a:lnTo>
                  <a:pt x="12179" y="25908"/>
                </a:lnTo>
                <a:lnTo>
                  <a:pt x="25895" y="25908"/>
                </a:lnTo>
                <a:close/>
              </a:path>
              <a:path w="250189" h="254635">
                <a:moveTo>
                  <a:pt x="45453" y="27432"/>
                </a:moveTo>
                <a:lnTo>
                  <a:pt x="43845" y="25908"/>
                </a:lnTo>
                <a:lnTo>
                  <a:pt x="12179" y="25908"/>
                </a:lnTo>
                <a:lnTo>
                  <a:pt x="12179" y="29374"/>
                </a:lnTo>
                <a:lnTo>
                  <a:pt x="27419" y="45464"/>
                </a:lnTo>
                <a:lnTo>
                  <a:pt x="27419" y="33528"/>
                </a:lnTo>
                <a:lnTo>
                  <a:pt x="33515" y="27432"/>
                </a:lnTo>
                <a:lnTo>
                  <a:pt x="45453" y="27432"/>
                </a:lnTo>
                <a:close/>
              </a:path>
              <a:path w="250189" h="254635">
                <a:moveTo>
                  <a:pt x="43845" y="228584"/>
                </a:moveTo>
                <a:lnTo>
                  <a:pt x="12179" y="228584"/>
                </a:lnTo>
                <a:lnTo>
                  <a:pt x="25895" y="240776"/>
                </a:lnTo>
                <a:lnTo>
                  <a:pt x="25895" y="245589"/>
                </a:lnTo>
                <a:lnTo>
                  <a:pt x="43845" y="228584"/>
                </a:lnTo>
                <a:close/>
              </a:path>
              <a:path w="250189" h="254635">
                <a:moveTo>
                  <a:pt x="25895" y="245589"/>
                </a:moveTo>
                <a:lnTo>
                  <a:pt x="25895" y="240776"/>
                </a:lnTo>
                <a:lnTo>
                  <a:pt x="12179" y="228584"/>
                </a:lnTo>
                <a:lnTo>
                  <a:pt x="12179" y="240773"/>
                </a:lnTo>
                <a:lnTo>
                  <a:pt x="21323" y="249920"/>
                </a:lnTo>
                <a:lnTo>
                  <a:pt x="25895" y="245589"/>
                </a:lnTo>
                <a:close/>
              </a:path>
              <a:path w="250189" h="254635">
                <a:moveTo>
                  <a:pt x="50279" y="32004"/>
                </a:moveTo>
                <a:lnTo>
                  <a:pt x="45453" y="27432"/>
                </a:lnTo>
                <a:lnTo>
                  <a:pt x="33515" y="27432"/>
                </a:lnTo>
                <a:lnTo>
                  <a:pt x="27419" y="33528"/>
                </a:lnTo>
                <a:lnTo>
                  <a:pt x="27419" y="45464"/>
                </a:lnTo>
                <a:lnTo>
                  <a:pt x="31991" y="50292"/>
                </a:lnTo>
                <a:lnTo>
                  <a:pt x="50279" y="32004"/>
                </a:lnTo>
                <a:close/>
              </a:path>
              <a:path w="250189" h="254635">
                <a:moveTo>
                  <a:pt x="50279" y="44196"/>
                </a:moveTo>
                <a:lnTo>
                  <a:pt x="50279" y="32004"/>
                </a:lnTo>
                <a:lnTo>
                  <a:pt x="31991" y="50292"/>
                </a:lnTo>
                <a:lnTo>
                  <a:pt x="27419" y="45464"/>
                </a:lnTo>
                <a:lnTo>
                  <a:pt x="27419" y="209027"/>
                </a:lnTo>
                <a:lnTo>
                  <a:pt x="31991" y="204200"/>
                </a:lnTo>
                <a:lnTo>
                  <a:pt x="41135" y="213344"/>
                </a:lnTo>
                <a:lnTo>
                  <a:pt x="41135" y="53340"/>
                </a:lnTo>
                <a:lnTo>
                  <a:pt x="50279" y="44196"/>
                </a:lnTo>
                <a:close/>
              </a:path>
              <a:path w="250189" h="254635">
                <a:moveTo>
                  <a:pt x="47062" y="225536"/>
                </a:moveTo>
                <a:lnTo>
                  <a:pt x="33515" y="225536"/>
                </a:lnTo>
                <a:lnTo>
                  <a:pt x="27419" y="220964"/>
                </a:lnTo>
                <a:lnTo>
                  <a:pt x="27419" y="228584"/>
                </a:lnTo>
                <a:lnTo>
                  <a:pt x="43845" y="228584"/>
                </a:lnTo>
                <a:lnTo>
                  <a:pt x="47062" y="225536"/>
                </a:lnTo>
                <a:close/>
              </a:path>
              <a:path w="250189" h="254635">
                <a:moveTo>
                  <a:pt x="53327" y="53340"/>
                </a:moveTo>
                <a:lnTo>
                  <a:pt x="53327" y="41148"/>
                </a:lnTo>
                <a:lnTo>
                  <a:pt x="41135" y="53340"/>
                </a:lnTo>
                <a:lnTo>
                  <a:pt x="53327" y="53340"/>
                </a:lnTo>
                <a:close/>
              </a:path>
              <a:path w="250189" h="254635">
                <a:moveTo>
                  <a:pt x="53327" y="201152"/>
                </a:moveTo>
                <a:lnTo>
                  <a:pt x="53327" y="53340"/>
                </a:lnTo>
                <a:lnTo>
                  <a:pt x="41135" y="53340"/>
                </a:lnTo>
                <a:lnTo>
                  <a:pt x="41135" y="201152"/>
                </a:lnTo>
                <a:lnTo>
                  <a:pt x="53327" y="201152"/>
                </a:lnTo>
                <a:close/>
              </a:path>
              <a:path w="250189" h="254635">
                <a:moveTo>
                  <a:pt x="208775" y="201152"/>
                </a:moveTo>
                <a:lnTo>
                  <a:pt x="41135" y="201152"/>
                </a:lnTo>
                <a:lnTo>
                  <a:pt x="53327" y="213344"/>
                </a:lnTo>
                <a:lnTo>
                  <a:pt x="53327" y="225536"/>
                </a:lnTo>
                <a:lnTo>
                  <a:pt x="196583" y="225536"/>
                </a:lnTo>
                <a:lnTo>
                  <a:pt x="196583" y="213344"/>
                </a:lnTo>
                <a:lnTo>
                  <a:pt x="208775" y="201152"/>
                </a:lnTo>
                <a:close/>
              </a:path>
              <a:path w="250189" h="254635">
                <a:moveTo>
                  <a:pt x="53327" y="225536"/>
                </a:moveTo>
                <a:lnTo>
                  <a:pt x="53327" y="213344"/>
                </a:lnTo>
                <a:lnTo>
                  <a:pt x="41135" y="201152"/>
                </a:lnTo>
                <a:lnTo>
                  <a:pt x="41135" y="213344"/>
                </a:lnTo>
                <a:lnTo>
                  <a:pt x="50279" y="222488"/>
                </a:lnTo>
                <a:lnTo>
                  <a:pt x="50279" y="225536"/>
                </a:lnTo>
                <a:lnTo>
                  <a:pt x="53327" y="225536"/>
                </a:lnTo>
                <a:close/>
              </a:path>
              <a:path w="250189" h="254635">
                <a:moveTo>
                  <a:pt x="204201" y="27432"/>
                </a:moveTo>
                <a:lnTo>
                  <a:pt x="45453" y="27432"/>
                </a:lnTo>
                <a:lnTo>
                  <a:pt x="50279" y="32004"/>
                </a:lnTo>
                <a:lnTo>
                  <a:pt x="50279" y="44196"/>
                </a:lnTo>
                <a:lnTo>
                  <a:pt x="53327" y="41148"/>
                </a:lnTo>
                <a:lnTo>
                  <a:pt x="53327" y="53340"/>
                </a:lnTo>
                <a:lnTo>
                  <a:pt x="196583" y="53340"/>
                </a:lnTo>
                <a:lnTo>
                  <a:pt x="196583" y="41148"/>
                </a:lnTo>
                <a:lnTo>
                  <a:pt x="199631" y="44196"/>
                </a:lnTo>
                <a:lnTo>
                  <a:pt x="199631" y="32004"/>
                </a:lnTo>
                <a:lnTo>
                  <a:pt x="204201" y="27432"/>
                </a:lnTo>
                <a:close/>
              </a:path>
              <a:path w="250189" h="254635">
                <a:moveTo>
                  <a:pt x="50279" y="225536"/>
                </a:moveTo>
                <a:lnTo>
                  <a:pt x="50279" y="222488"/>
                </a:lnTo>
                <a:lnTo>
                  <a:pt x="47062" y="225536"/>
                </a:lnTo>
                <a:lnTo>
                  <a:pt x="50279" y="225536"/>
                </a:lnTo>
                <a:close/>
              </a:path>
              <a:path w="250189" h="254635">
                <a:moveTo>
                  <a:pt x="208775" y="53340"/>
                </a:moveTo>
                <a:lnTo>
                  <a:pt x="196583" y="41148"/>
                </a:lnTo>
                <a:lnTo>
                  <a:pt x="196583" y="53340"/>
                </a:lnTo>
                <a:lnTo>
                  <a:pt x="208775" y="53340"/>
                </a:lnTo>
                <a:close/>
              </a:path>
              <a:path w="250189" h="254635">
                <a:moveTo>
                  <a:pt x="208775" y="201152"/>
                </a:moveTo>
                <a:lnTo>
                  <a:pt x="208775" y="53340"/>
                </a:lnTo>
                <a:lnTo>
                  <a:pt x="196583" y="53340"/>
                </a:lnTo>
                <a:lnTo>
                  <a:pt x="196583" y="201152"/>
                </a:lnTo>
                <a:lnTo>
                  <a:pt x="208775" y="201152"/>
                </a:lnTo>
                <a:close/>
              </a:path>
              <a:path w="250189" h="254635">
                <a:moveTo>
                  <a:pt x="208775" y="213337"/>
                </a:moveTo>
                <a:lnTo>
                  <a:pt x="208775" y="201152"/>
                </a:lnTo>
                <a:lnTo>
                  <a:pt x="196583" y="213344"/>
                </a:lnTo>
                <a:lnTo>
                  <a:pt x="196583" y="225536"/>
                </a:lnTo>
                <a:lnTo>
                  <a:pt x="199631" y="225536"/>
                </a:lnTo>
                <a:lnTo>
                  <a:pt x="199631" y="222488"/>
                </a:lnTo>
                <a:lnTo>
                  <a:pt x="208775" y="213337"/>
                </a:lnTo>
                <a:close/>
              </a:path>
              <a:path w="250189" h="254635">
                <a:moveTo>
                  <a:pt x="220952" y="47074"/>
                </a:moveTo>
                <a:lnTo>
                  <a:pt x="220952" y="33528"/>
                </a:lnTo>
                <a:lnTo>
                  <a:pt x="216395" y="27432"/>
                </a:lnTo>
                <a:lnTo>
                  <a:pt x="204201" y="27432"/>
                </a:lnTo>
                <a:lnTo>
                  <a:pt x="199631" y="32004"/>
                </a:lnTo>
                <a:lnTo>
                  <a:pt x="217904" y="50292"/>
                </a:lnTo>
                <a:lnTo>
                  <a:pt x="220952" y="47074"/>
                </a:lnTo>
                <a:close/>
              </a:path>
              <a:path w="250189" h="254635">
                <a:moveTo>
                  <a:pt x="220952" y="207418"/>
                </a:moveTo>
                <a:lnTo>
                  <a:pt x="220952" y="47074"/>
                </a:lnTo>
                <a:lnTo>
                  <a:pt x="217904" y="50292"/>
                </a:lnTo>
                <a:lnTo>
                  <a:pt x="199631" y="32004"/>
                </a:lnTo>
                <a:lnTo>
                  <a:pt x="199631" y="44196"/>
                </a:lnTo>
                <a:lnTo>
                  <a:pt x="208775" y="53340"/>
                </a:lnTo>
                <a:lnTo>
                  <a:pt x="208775" y="213337"/>
                </a:lnTo>
                <a:lnTo>
                  <a:pt x="217904" y="204200"/>
                </a:lnTo>
                <a:lnTo>
                  <a:pt x="220952" y="207418"/>
                </a:lnTo>
                <a:close/>
              </a:path>
              <a:path w="250189" h="254635">
                <a:moveTo>
                  <a:pt x="245336" y="233156"/>
                </a:moveTo>
                <a:lnTo>
                  <a:pt x="217904" y="204200"/>
                </a:lnTo>
                <a:lnTo>
                  <a:pt x="199631" y="222488"/>
                </a:lnTo>
                <a:lnTo>
                  <a:pt x="202678" y="225536"/>
                </a:lnTo>
                <a:lnTo>
                  <a:pt x="216395" y="225536"/>
                </a:lnTo>
                <a:lnTo>
                  <a:pt x="220952" y="220964"/>
                </a:lnTo>
                <a:lnTo>
                  <a:pt x="220952" y="228584"/>
                </a:lnTo>
                <a:lnTo>
                  <a:pt x="236192" y="228584"/>
                </a:lnTo>
                <a:lnTo>
                  <a:pt x="236192" y="241538"/>
                </a:lnTo>
                <a:lnTo>
                  <a:pt x="245336" y="233156"/>
                </a:lnTo>
                <a:close/>
              </a:path>
              <a:path w="250189" h="254635">
                <a:moveTo>
                  <a:pt x="202678" y="225536"/>
                </a:moveTo>
                <a:lnTo>
                  <a:pt x="199631" y="222488"/>
                </a:lnTo>
                <a:lnTo>
                  <a:pt x="199631" y="225536"/>
                </a:lnTo>
                <a:lnTo>
                  <a:pt x="202678" y="225536"/>
                </a:lnTo>
                <a:close/>
              </a:path>
              <a:path w="250189" h="254635">
                <a:moveTo>
                  <a:pt x="220952" y="228584"/>
                </a:moveTo>
                <a:lnTo>
                  <a:pt x="220952" y="220964"/>
                </a:lnTo>
                <a:lnTo>
                  <a:pt x="216395" y="225536"/>
                </a:lnTo>
                <a:lnTo>
                  <a:pt x="202678" y="225536"/>
                </a:lnTo>
                <a:lnTo>
                  <a:pt x="205724" y="228584"/>
                </a:lnTo>
                <a:lnTo>
                  <a:pt x="220952" y="228584"/>
                </a:lnTo>
                <a:close/>
              </a:path>
              <a:path w="250189" h="254635">
                <a:moveTo>
                  <a:pt x="236192" y="30988"/>
                </a:moveTo>
                <a:lnTo>
                  <a:pt x="236192" y="25908"/>
                </a:lnTo>
                <a:lnTo>
                  <a:pt x="205724" y="25908"/>
                </a:lnTo>
                <a:lnTo>
                  <a:pt x="204201" y="27432"/>
                </a:lnTo>
                <a:lnTo>
                  <a:pt x="216395" y="27432"/>
                </a:lnTo>
                <a:lnTo>
                  <a:pt x="220952" y="33528"/>
                </a:lnTo>
                <a:lnTo>
                  <a:pt x="220952" y="47074"/>
                </a:lnTo>
                <a:lnTo>
                  <a:pt x="236192" y="30988"/>
                </a:lnTo>
                <a:close/>
              </a:path>
              <a:path w="250189" h="254635">
                <a:moveTo>
                  <a:pt x="245336" y="21336"/>
                </a:moveTo>
                <a:lnTo>
                  <a:pt x="227048" y="4572"/>
                </a:lnTo>
                <a:lnTo>
                  <a:pt x="205724" y="25908"/>
                </a:lnTo>
                <a:lnTo>
                  <a:pt x="224000" y="25908"/>
                </a:lnTo>
                <a:lnTo>
                  <a:pt x="224000" y="12192"/>
                </a:lnTo>
                <a:lnTo>
                  <a:pt x="236192" y="25908"/>
                </a:lnTo>
                <a:lnTo>
                  <a:pt x="236192" y="30988"/>
                </a:lnTo>
                <a:lnTo>
                  <a:pt x="245336" y="21336"/>
                </a:lnTo>
                <a:close/>
              </a:path>
              <a:path w="250189" h="254635">
                <a:moveTo>
                  <a:pt x="236192" y="228584"/>
                </a:moveTo>
                <a:lnTo>
                  <a:pt x="205724" y="228584"/>
                </a:lnTo>
                <a:lnTo>
                  <a:pt x="224000" y="246871"/>
                </a:lnTo>
                <a:lnTo>
                  <a:pt x="224000" y="240776"/>
                </a:lnTo>
                <a:lnTo>
                  <a:pt x="236192" y="228584"/>
                </a:lnTo>
                <a:close/>
              </a:path>
              <a:path w="250189" h="254635">
                <a:moveTo>
                  <a:pt x="236192" y="25908"/>
                </a:moveTo>
                <a:lnTo>
                  <a:pt x="224000" y="12192"/>
                </a:lnTo>
                <a:lnTo>
                  <a:pt x="224000" y="25908"/>
                </a:lnTo>
                <a:lnTo>
                  <a:pt x="236192" y="25908"/>
                </a:lnTo>
                <a:close/>
              </a:path>
              <a:path w="250189" h="254635">
                <a:moveTo>
                  <a:pt x="245336" y="233156"/>
                </a:moveTo>
                <a:lnTo>
                  <a:pt x="245336" y="21336"/>
                </a:lnTo>
                <a:lnTo>
                  <a:pt x="224000" y="43857"/>
                </a:lnTo>
                <a:lnTo>
                  <a:pt x="224000" y="210635"/>
                </a:lnTo>
                <a:lnTo>
                  <a:pt x="245336" y="233156"/>
                </a:lnTo>
                <a:close/>
              </a:path>
              <a:path w="250189" h="254635">
                <a:moveTo>
                  <a:pt x="236192" y="241538"/>
                </a:moveTo>
                <a:lnTo>
                  <a:pt x="236192" y="228584"/>
                </a:lnTo>
                <a:lnTo>
                  <a:pt x="224000" y="240776"/>
                </a:lnTo>
                <a:lnTo>
                  <a:pt x="224000" y="246871"/>
                </a:lnTo>
                <a:lnTo>
                  <a:pt x="227048" y="249920"/>
                </a:lnTo>
                <a:lnTo>
                  <a:pt x="236192" y="2415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73463" y="1911446"/>
            <a:ext cx="223997" cy="2285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1271" y="1899254"/>
            <a:ext cx="250190" cy="254635"/>
          </a:xfrm>
          <a:custGeom>
            <a:avLst/>
            <a:gdLst/>
            <a:ahLst/>
            <a:cxnLst/>
            <a:rect l="l" t="t" r="r" b="b"/>
            <a:pathLst>
              <a:path w="250189" h="254635">
                <a:moveTo>
                  <a:pt x="249905" y="248396"/>
                </a:moveTo>
                <a:lnTo>
                  <a:pt x="249905" y="6096"/>
                </a:lnTo>
                <a:lnTo>
                  <a:pt x="243809" y="0"/>
                </a:lnTo>
                <a:lnTo>
                  <a:pt x="6096" y="0"/>
                </a:lnTo>
                <a:lnTo>
                  <a:pt x="0" y="6096"/>
                </a:lnTo>
                <a:lnTo>
                  <a:pt x="0" y="248396"/>
                </a:lnTo>
                <a:lnTo>
                  <a:pt x="4572" y="252968"/>
                </a:lnTo>
                <a:lnTo>
                  <a:pt x="4572" y="21336"/>
                </a:lnTo>
                <a:lnTo>
                  <a:pt x="21336" y="4572"/>
                </a:lnTo>
                <a:lnTo>
                  <a:pt x="43845" y="25908"/>
                </a:lnTo>
                <a:lnTo>
                  <a:pt x="205709" y="25908"/>
                </a:lnTo>
                <a:lnTo>
                  <a:pt x="227045" y="4572"/>
                </a:lnTo>
                <a:lnTo>
                  <a:pt x="245333" y="21336"/>
                </a:lnTo>
                <a:lnTo>
                  <a:pt x="245333" y="252968"/>
                </a:lnTo>
                <a:lnTo>
                  <a:pt x="249905" y="248396"/>
                </a:lnTo>
                <a:close/>
              </a:path>
              <a:path w="250189" h="254635">
                <a:moveTo>
                  <a:pt x="43845" y="25908"/>
                </a:moveTo>
                <a:lnTo>
                  <a:pt x="21336" y="4572"/>
                </a:lnTo>
                <a:lnTo>
                  <a:pt x="4572" y="21336"/>
                </a:lnTo>
                <a:lnTo>
                  <a:pt x="12192" y="29379"/>
                </a:lnTo>
                <a:lnTo>
                  <a:pt x="12192" y="25908"/>
                </a:lnTo>
                <a:lnTo>
                  <a:pt x="25908" y="12192"/>
                </a:lnTo>
                <a:lnTo>
                  <a:pt x="25908" y="25908"/>
                </a:lnTo>
                <a:lnTo>
                  <a:pt x="43845" y="25908"/>
                </a:lnTo>
                <a:close/>
              </a:path>
              <a:path w="250189" h="254635">
                <a:moveTo>
                  <a:pt x="25908" y="210635"/>
                </a:moveTo>
                <a:lnTo>
                  <a:pt x="25908" y="43857"/>
                </a:lnTo>
                <a:lnTo>
                  <a:pt x="4572" y="21336"/>
                </a:lnTo>
                <a:lnTo>
                  <a:pt x="4572" y="233156"/>
                </a:lnTo>
                <a:lnTo>
                  <a:pt x="25908" y="210635"/>
                </a:lnTo>
                <a:close/>
              </a:path>
              <a:path w="250189" h="254635">
                <a:moveTo>
                  <a:pt x="50276" y="222488"/>
                </a:moveTo>
                <a:lnTo>
                  <a:pt x="32004" y="204200"/>
                </a:lnTo>
                <a:lnTo>
                  <a:pt x="4572" y="233156"/>
                </a:lnTo>
                <a:lnTo>
                  <a:pt x="12192" y="240776"/>
                </a:lnTo>
                <a:lnTo>
                  <a:pt x="12192" y="228584"/>
                </a:lnTo>
                <a:lnTo>
                  <a:pt x="27432" y="228584"/>
                </a:lnTo>
                <a:lnTo>
                  <a:pt x="27432" y="220964"/>
                </a:lnTo>
                <a:lnTo>
                  <a:pt x="33528" y="225536"/>
                </a:lnTo>
                <a:lnTo>
                  <a:pt x="47061" y="225536"/>
                </a:lnTo>
                <a:lnTo>
                  <a:pt x="50276" y="222488"/>
                </a:lnTo>
                <a:close/>
              </a:path>
              <a:path w="250189" h="254635">
                <a:moveTo>
                  <a:pt x="245333" y="252968"/>
                </a:moveTo>
                <a:lnTo>
                  <a:pt x="245333" y="233156"/>
                </a:lnTo>
                <a:lnTo>
                  <a:pt x="227045" y="249920"/>
                </a:lnTo>
                <a:lnTo>
                  <a:pt x="205709" y="228584"/>
                </a:lnTo>
                <a:lnTo>
                  <a:pt x="43845" y="228584"/>
                </a:lnTo>
                <a:lnTo>
                  <a:pt x="21336" y="249920"/>
                </a:lnTo>
                <a:lnTo>
                  <a:pt x="4572" y="233156"/>
                </a:lnTo>
                <a:lnTo>
                  <a:pt x="4572" y="252968"/>
                </a:lnTo>
                <a:lnTo>
                  <a:pt x="6096" y="254492"/>
                </a:lnTo>
                <a:lnTo>
                  <a:pt x="243809" y="254492"/>
                </a:lnTo>
                <a:lnTo>
                  <a:pt x="245333" y="252968"/>
                </a:lnTo>
                <a:close/>
              </a:path>
              <a:path w="250189" h="254635">
                <a:moveTo>
                  <a:pt x="25908" y="25908"/>
                </a:moveTo>
                <a:lnTo>
                  <a:pt x="25908" y="12192"/>
                </a:lnTo>
                <a:lnTo>
                  <a:pt x="12192" y="25908"/>
                </a:lnTo>
                <a:lnTo>
                  <a:pt x="25908" y="25908"/>
                </a:lnTo>
                <a:close/>
              </a:path>
              <a:path w="250189" h="254635">
                <a:moveTo>
                  <a:pt x="45453" y="27432"/>
                </a:moveTo>
                <a:lnTo>
                  <a:pt x="43845" y="25908"/>
                </a:lnTo>
                <a:lnTo>
                  <a:pt x="12192" y="25908"/>
                </a:lnTo>
                <a:lnTo>
                  <a:pt x="12192" y="29379"/>
                </a:lnTo>
                <a:lnTo>
                  <a:pt x="27432" y="45466"/>
                </a:lnTo>
                <a:lnTo>
                  <a:pt x="27432" y="33528"/>
                </a:lnTo>
                <a:lnTo>
                  <a:pt x="33528" y="27432"/>
                </a:lnTo>
                <a:lnTo>
                  <a:pt x="45453" y="27432"/>
                </a:lnTo>
                <a:close/>
              </a:path>
              <a:path w="250189" h="254635">
                <a:moveTo>
                  <a:pt x="43845" y="228584"/>
                </a:moveTo>
                <a:lnTo>
                  <a:pt x="12192" y="228584"/>
                </a:lnTo>
                <a:lnTo>
                  <a:pt x="25908" y="240776"/>
                </a:lnTo>
                <a:lnTo>
                  <a:pt x="25908" y="245587"/>
                </a:lnTo>
                <a:lnTo>
                  <a:pt x="43845" y="228584"/>
                </a:lnTo>
                <a:close/>
              </a:path>
              <a:path w="250189" h="254635">
                <a:moveTo>
                  <a:pt x="25908" y="245587"/>
                </a:moveTo>
                <a:lnTo>
                  <a:pt x="25908" y="240776"/>
                </a:lnTo>
                <a:lnTo>
                  <a:pt x="12192" y="228584"/>
                </a:lnTo>
                <a:lnTo>
                  <a:pt x="12192" y="240776"/>
                </a:lnTo>
                <a:lnTo>
                  <a:pt x="21336" y="249920"/>
                </a:lnTo>
                <a:lnTo>
                  <a:pt x="25908" y="245587"/>
                </a:lnTo>
                <a:close/>
              </a:path>
              <a:path w="250189" h="254635">
                <a:moveTo>
                  <a:pt x="50276" y="32004"/>
                </a:moveTo>
                <a:lnTo>
                  <a:pt x="45453" y="27432"/>
                </a:lnTo>
                <a:lnTo>
                  <a:pt x="33528" y="27432"/>
                </a:lnTo>
                <a:lnTo>
                  <a:pt x="27432" y="33528"/>
                </a:lnTo>
                <a:lnTo>
                  <a:pt x="27432" y="45466"/>
                </a:lnTo>
                <a:lnTo>
                  <a:pt x="32004" y="50292"/>
                </a:lnTo>
                <a:lnTo>
                  <a:pt x="50276" y="32004"/>
                </a:lnTo>
                <a:close/>
              </a:path>
              <a:path w="250189" h="254635">
                <a:moveTo>
                  <a:pt x="50276" y="44199"/>
                </a:moveTo>
                <a:lnTo>
                  <a:pt x="50276" y="32004"/>
                </a:lnTo>
                <a:lnTo>
                  <a:pt x="32004" y="50292"/>
                </a:lnTo>
                <a:lnTo>
                  <a:pt x="27432" y="45466"/>
                </a:lnTo>
                <a:lnTo>
                  <a:pt x="27432" y="209026"/>
                </a:lnTo>
                <a:lnTo>
                  <a:pt x="32004" y="204200"/>
                </a:lnTo>
                <a:lnTo>
                  <a:pt x="41148" y="213352"/>
                </a:lnTo>
                <a:lnTo>
                  <a:pt x="41148" y="53340"/>
                </a:lnTo>
                <a:lnTo>
                  <a:pt x="50276" y="44199"/>
                </a:lnTo>
                <a:close/>
              </a:path>
              <a:path w="250189" h="254635">
                <a:moveTo>
                  <a:pt x="47061" y="225536"/>
                </a:moveTo>
                <a:lnTo>
                  <a:pt x="33528" y="225536"/>
                </a:lnTo>
                <a:lnTo>
                  <a:pt x="27432" y="220964"/>
                </a:lnTo>
                <a:lnTo>
                  <a:pt x="27432" y="228584"/>
                </a:lnTo>
                <a:lnTo>
                  <a:pt x="43845" y="228584"/>
                </a:lnTo>
                <a:lnTo>
                  <a:pt x="47061" y="225536"/>
                </a:lnTo>
                <a:close/>
              </a:path>
              <a:path w="250189" h="254635">
                <a:moveTo>
                  <a:pt x="53324" y="53340"/>
                </a:moveTo>
                <a:lnTo>
                  <a:pt x="53324" y="41148"/>
                </a:lnTo>
                <a:lnTo>
                  <a:pt x="41148" y="53340"/>
                </a:lnTo>
                <a:lnTo>
                  <a:pt x="53324" y="53340"/>
                </a:lnTo>
                <a:close/>
              </a:path>
              <a:path w="250189" h="254635">
                <a:moveTo>
                  <a:pt x="53324" y="201152"/>
                </a:moveTo>
                <a:lnTo>
                  <a:pt x="53324" y="53340"/>
                </a:lnTo>
                <a:lnTo>
                  <a:pt x="41148" y="53340"/>
                </a:lnTo>
                <a:lnTo>
                  <a:pt x="41148" y="201152"/>
                </a:lnTo>
                <a:lnTo>
                  <a:pt x="53324" y="201152"/>
                </a:lnTo>
                <a:close/>
              </a:path>
              <a:path w="250189" h="254635">
                <a:moveTo>
                  <a:pt x="208757" y="201152"/>
                </a:moveTo>
                <a:lnTo>
                  <a:pt x="41148" y="201152"/>
                </a:lnTo>
                <a:lnTo>
                  <a:pt x="53324" y="213344"/>
                </a:lnTo>
                <a:lnTo>
                  <a:pt x="53324" y="225536"/>
                </a:lnTo>
                <a:lnTo>
                  <a:pt x="196565" y="225536"/>
                </a:lnTo>
                <a:lnTo>
                  <a:pt x="196565" y="213344"/>
                </a:lnTo>
                <a:lnTo>
                  <a:pt x="208757" y="201152"/>
                </a:lnTo>
                <a:close/>
              </a:path>
              <a:path w="250189" h="254635">
                <a:moveTo>
                  <a:pt x="53324" y="225536"/>
                </a:moveTo>
                <a:lnTo>
                  <a:pt x="53324" y="213344"/>
                </a:lnTo>
                <a:lnTo>
                  <a:pt x="41148" y="201152"/>
                </a:lnTo>
                <a:lnTo>
                  <a:pt x="41148" y="213352"/>
                </a:lnTo>
                <a:lnTo>
                  <a:pt x="50276" y="222488"/>
                </a:lnTo>
                <a:lnTo>
                  <a:pt x="50276" y="225536"/>
                </a:lnTo>
                <a:lnTo>
                  <a:pt x="53324" y="225536"/>
                </a:lnTo>
                <a:close/>
              </a:path>
              <a:path w="250189" h="254635">
                <a:moveTo>
                  <a:pt x="204185" y="27432"/>
                </a:moveTo>
                <a:lnTo>
                  <a:pt x="45453" y="27432"/>
                </a:lnTo>
                <a:lnTo>
                  <a:pt x="50276" y="32004"/>
                </a:lnTo>
                <a:lnTo>
                  <a:pt x="50276" y="44199"/>
                </a:lnTo>
                <a:lnTo>
                  <a:pt x="53324" y="41148"/>
                </a:lnTo>
                <a:lnTo>
                  <a:pt x="53324" y="53340"/>
                </a:lnTo>
                <a:lnTo>
                  <a:pt x="196565" y="53340"/>
                </a:lnTo>
                <a:lnTo>
                  <a:pt x="196565" y="41148"/>
                </a:lnTo>
                <a:lnTo>
                  <a:pt x="199613" y="44196"/>
                </a:lnTo>
                <a:lnTo>
                  <a:pt x="199613" y="32004"/>
                </a:lnTo>
                <a:lnTo>
                  <a:pt x="204185" y="27432"/>
                </a:lnTo>
                <a:close/>
              </a:path>
              <a:path w="250189" h="254635">
                <a:moveTo>
                  <a:pt x="50276" y="225536"/>
                </a:moveTo>
                <a:lnTo>
                  <a:pt x="50276" y="222488"/>
                </a:lnTo>
                <a:lnTo>
                  <a:pt x="47061" y="225536"/>
                </a:lnTo>
                <a:lnTo>
                  <a:pt x="50276" y="225536"/>
                </a:lnTo>
                <a:close/>
              </a:path>
              <a:path w="250189" h="254635">
                <a:moveTo>
                  <a:pt x="208757" y="53340"/>
                </a:moveTo>
                <a:lnTo>
                  <a:pt x="196565" y="41148"/>
                </a:lnTo>
                <a:lnTo>
                  <a:pt x="196565" y="53340"/>
                </a:lnTo>
                <a:lnTo>
                  <a:pt x="208757" y="53340"/>
                </a:lnTo>
                <a:close/>
              </a:path>
              <a:path w="250189" h="254635">
                <a:moveTo>
                  <a:pt x="208757" y="201152"/>
                </a:moveTo>
                <a:lnTo>
                  <a:pt x="208757" y="53340"/>
                </a:lnTo>
                <a:lnTo>
                  <a:pt x="196565" y="53340"/>
                </a:lnTo>
                <a:lnTo>
                  <a:pt x="196565" y="201152"/>
                </a:lnTo>
                <a:lnTo>
                  <a:pt x="208757" y="201152"/>
                </a:lnTo>
                <a:close/>
              </a:path>
              <a:path w="250189" h="254635">
                <a:moveTo>
                  <a:pt x="208757" y="213344"/>
                </a:moveTo>
                <a:lnTo>
                  <a:pt x="208757" y="201152"/>
                </a:lnTo>
                <a:lnTo>
                  <a:pt x="196565" y="213344"/>
                </a:lnTo>
                <a:lnTo>
                  <a:pt x="196565" y="225536"/>
                </a:lnTo>
                <a:lnTo>
                  <a:pt x="199613" y="225536"/>
                </a:lnTo>
                <a:lnTo>
                  <a:pt x="199613" y="222488"/>
                </a:lnTo>
                <a:lnTo>
                  <a:pt x="208757" y="213344"/>
                </a:lnTo>
                <a:close/>
              </a:path>
              <a:path w="250189" h="254635">
                <a:moveTo>
                  <a:pt x="220949" y="47074"/>
                </a:moveTo>
                <a:lnTo>
                  <a:pt x="220949" y="33528"/>
                </a:lnTo>
                <a:lnTo>
                  <a:pt x="216377" y="27432"/>
                </a:lnTo>
                <a:lnTo>
                  <a:pt x="204185" y="27432"/>
                </a:lnTo>
                <a:lnTo>
                  <a:pt x="199613" y="32004"/>
                </a:lnTo>
                <a:lnTo>
                  <a:pt x="217901" y="50292"/>
                </a:lnTo>
                <a:lnTo>
                  <a:pt x="220949" y="47074"/>
                </a:lnTo>
                <a:close/>
              </a:path>
              <a:path w="250189" h="254635">
                <a:moveTo>
                  <a:pt x="220949" y="207418"/>
                </a:moveTo>
                <a:lnTo>
                  <a:pt x="220949" y="47074"/>
                </a:lnTo>
                <a:lnTo>
                  <a:pt x="217901" y="50292"/>
                </a:lnTo>
                <a:lnTo>
                  <a:pt x="199613" y="32004"/>
                </a:lnTo>
                <a:lnTo>
                  <a:pt x="199613" y="44196"/>
                </a:lnTo>
                <a:lnTo>
                  <a:pt x="208757" y="53340"/>
                </a:lnTo>
                <a:lnTo>
                  <a:pt x="208757" y="213344"/>
                </a:lnTo>
                <a:lnTo>
                  <a:pt x="217901" y="204200"/>
                </a:lnTo>
                <a:lnTo>
                  <a:pt x="220949" y="207418"/>
                </a:lnTo>
                <a:close/>
              </a:path>
              <a:path w="250189" h="254635">
                <a:moveTo>
                  <a:pt x="245333" y="233156"/>
                </a:moveTo>
                <a:lnTo>
                  <a:pt x="217901" y="204200"/>
                </a:lnTo>
                <a:lnTo>
                  <a:pt x="199613" y="222488"/>
                </a:lnTo>
                <a:lnTo>
                  <a:pt x="202661" y="225536"/>
                </a:lnTo>
                <a:lnTo>
                  <a:pt x="216377" y="225536"/>
                </a:lnTo>
                <a:lnTo>
                  <a:pt x="220949" y="220964"/>
                </a:lnTo>
                <a:lnTo>
                  <a:pt x="220949" y="228584"/>
                </a:lnTo>
                <a:lnTo>
                  <a:pt x="236189" y="228584"/>
                </a:lnTo>
                <a:lnTo>
                  <a:pt x="236189" y="241538"/>
                </a:lnTo>
                <a:lnTo>
                  <a:pt x="245333" y="233156"/>
                </a:lnTo>
                <a:close/>
              </a:path>
              <a:path w="250189" h="254635">
                <a:moveTo>
                  <a:pt x="202661" y="225536"/>
                </a:moveTo>
                <a:lnTo>
                  <a:pt x="199613" y="222488"/>
                </a:lnTo>
                <a:lnTo>
                  <a:pt x="199613" y="225536"/>
                </a:lnTo>
                <a:lnTo>
                  <a:pt x="202661" y="225536"/>
                </a:lnTo>
                <a:close/>
              </a:path>
              <a:path w="250189" h="254635">
                <a:moveTo>
                  <a:pt x="220949" y="228584"/>
                </a:moveTo>
                <a:lnTo>
                  <a:pt x="220949" y="220964"/>
                </a:lnTo>
                <a:lnTo>
                  <a:pt x="216377" y="225536"/>
                </a:lnTo>
                <a:lnTo>
                  <a:pt x="202661" y="225536"/>
                </a:lnTo>
                <a:lnTo>
                  <a:pt x="205709" y="228584"/>
                </a:lnTo>
                <a:lnTo>
                  <a:pt x="220949" y="228584"/>
                </a:lnTo>
                <a:close/>
              </a:path>
              <a:path w="250189" h="254635">
                <a:moveTo>
                  <a:pt x="236189" y="30988"/>
                </a:moveTo>
                <a:lnTo>
                  <a:pt x="236189" y="25908"/>
                </a:lnTo>
                <a:lnTo>
                  <a:pt x="205709" y="25908"/>
                </a:lnTo>
                <a:lnTo>
                  <a:pt x="204185" y="27432"/>
                </a:lnTo>
                <a:lnTo>
                  <a:pt x="216377" y="27432"/>
                </a:lnTo>
                <a:lnTo>
                  <a:pt x="220949" y="33528"/>
                </a:lnTo>
                <a:lnTo>
                  <a:pt x="220949" y="47074"/>
                </a:lnTo>
                <a:lnTo>
                  <a:pt x="236189" y="30988"/>
                </a:lnTo>
                <a:close/>
              </a:path>
              <a:path w="250189" h="254635">
                <a:moveTo>
                  <a:pt x="245333" y="21336"/>
                </a:moveTo>
                <a:lnTo>
                  <a:pt x="227045" y="4572"/>
                </a:lnTo>
                <a:lnTo>
                  <a:pt x="205709" y="25908"/>
                </a:lnTo>
                <a:lnTo>
                  <a:pt x="223997" y="25908"/>
                </a:lnTo>
                <a:lnTo>
                  <a:pt x="223997" y="12192"/>
                </a:lnTo>
                <a:lnTo>
                  <a:pt x="236189" y="25908"/>
                </a:lnTo>
                <a:lnTo>
                  <a:pt x="236189" y="30988"/>
                </a:lnTo>
                <a:lnTo>
                  <a:pt x="245333" y="21336"/>
                </a:lnTo>
                <a:close/>
              </a:path>
              <a:path w="250189" h="254635">
                <a:moveTo>
                  <a:pt x="236189" y="228584"/>
                </a:moveTo>
                <a:lnTo>
                  <a:pt x="205709" y="228584"/>
                </a:lnTo>
                <a:lnTo>
                  <a:pt x="223997" y="246872"/>
                </a:lnTo>
                <a:lnTo>
                  <a:pt x="223997" y="240776"/>
                </a:lnTo>
                <a:lnTo>
                  <a:pt x="236189" y="228584"/>
                </a:lnTo>
                <a:close/>
              </a:path>
              <a:path w="250189" h="254635">
                <a:moveTo>
                  <a:pt x="236189" y="25908"/>
                </a:moveTo>
                <a:lnTo>
                  <a:pt x="223997" y="12192"/>
                </a:lnTo>
                <a:lnTo>
                  <a:pt x="223997" y="25908"/>
                </a:lnTo>
                <a:lnTo>
                  <a:pt x="236189" y="25908"/>
                </a:lnTo>
                <a:close/>
              </a:path>
              <a:path w="250189" h="254635">
                <a:moveTo>
                  <a:pt x="245333" y="233156"/>
                </a:moveTo>
                <a:lnTo>
                  <a:pt x="245333" y="21336"/>
                </a:lnTo>
                <a:lnTo>
                  <a:pt x="223997" y="43857"/>
                </a:lnTo>
                <a:lnTo>
                  <a:pt x="223997" y="210635"/>
                </a:lnTo>
                <a:lnTo>
                  <a:pt x="245333" y="233156"/>
                </a:lnTo>
                <a:close/>
              </a:path>
              <a:path w="250189" h="254635">
                <a:moveTo>
                  <a:pt x="236189" y="241538"/>
                </a:moveTo>
                <a:lnTo>
                  <a:pt x="236189" y="228584"/>
                </a:lnTo>
                <a:lnTo>
                  <a:pt x="223997" y="240776"/>
                </a:lnTo>
                <a:lnTo>
                  <a:pt x="223997" y="246872"/>
                </a:lnTo>
                <a:lnTo>
                  <a:pt x="227045" y="249920"/>
                </a:lnTo>
                <a:lnTo>
                  <a:pt x="236189" y="2415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47241" y="3057403"/>
            <a:ext cx="224012" cy="2285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5049" y="3043687"/>
            <a:ext cx="248920" cy="254635"/>
          </a:xfrm>
          <a:custGeom>
            <a:avLst/>
            <a:gdLst/>
            <a:ahLst/>
            <a:cxnLst/>
            <a:rect l="l" t="t" r="r" b="b"/>
            <a:pathLst>
              <a:path w="248919" h="254635">
                <a:moveTo>
                  <a:pt x="248396" y="248396"/>
                </a:moveTo>
                <a:lnTo>
                  <a:pt x="248396" y="6096"/>
                </a:lnTo>
                <a:lnTo>
                  <a:pt x="242300" y="0"/>
                </a:lnTo>
                <a:lnTo>
                  <a:pt x="4572" y="0"/>
                </a:lnTo>
                <a:lnTo>
                  <a:pt x="0" y="6096"/>
                </a:lnTo>
                <a:lnTo>
                  <a:pt x="0" y="248396"/>
                </a:lnTo>
                <a:lnTo>
                  <a:pt x="3048" y="252460"/>
                </a:lnTo>
                <a:lnTo>
                  <a:pt x="3048" y="21336"/>
                </a:lnTo>
                <a:lnTo>
                  <a:pt x="21336" y="4572"/>
                </a:lnTo>
                <a:lnTo>
                  <a:pt x="42672" y="25908"/>
                </a:lnTo>
                <a:lnTo>
                  <a:pt x="205736" y="25908"/>
                </a:lnTo>
                <a:lnTo>
                  <a:pt x="227060" y="4572"/>
                </a:lnTo>
                <a:lnTo>
                  <a:pt x="245348" y="21336"/>
                </a:lnTo>
                <a:lnTo>
                  <a:pt x="245348" y="251444"/>
                </a:lnTo>
                <a:lnTo>
                  <a:pt x="248396" y="248396"/>
                </a:lnTo>
                <a:close/>
              </a:path>
              <a:path w="248919" h="254635">
                <a:moveTo>
                  <a:pt x="42672" y="25908"/>
                </a:moveTo>
                <a:lnTo>
                  <a:pt x="21336" y="4572"/>
                </a:lnTo>
                <a:lnTo>
                  <a:pt x="3048" y="21336"/>
                </a:lnTo>
                <a:lnTo>
                  <a:pt x="12192" y="30988"/>
                </a:lnTo>
                <a:lnTo>
                  <a:pt x="12192" y="25908"/>
                </a:lnTo>
                <a:lnTo>
                  <a:pt x="24384" y="13716"/>
                </a:lnTo>
                <a:lnTo>
                  <a:pt x="24384" y="25908"/>
                </a:lnTo>
                <a:lnTo>
                  <a:pt x="42672" y="25908"/>
                </a:lnTo>
                <a:close/>
              </a:path>
              <a:path w="248919" h="254635">
                <a:moveTo>
                  <a:pt x="24384" y="210635"/>
                </a:moveTo>
                <a:lnTo>
                  <a:pt x="24384" y="43857"/>
                </a:lnTo>
                <a:lnTo>
                  <a:pt x="3048" y="21336"/>
                </a:lnTo>
                <a:lnTo>
                  <a:pt x="3048" y="233156"/>
                </a:lnTo>
                <a:lnTo>
                  <a:pt x="24384" y="210635"/>
                </a:lnTo>
                <a:close/>
              </a:path>
              <a:path w="248919" h="254635">
                <a:moveTo>
                  <a:pt x="48768" y="222488"/>
                </a:moveTo>
                <a:lnTo>
                  <a:pt x="30480" y="204200"/>
                </a:lnTo>
                <a:lnTo>
                  <a:pt x="3048" y="233156"/>
                </a:lnTo>
                <a:lnTo>
                  <a:pt x="12192" y="241538"/>
                </a:lnTo>
                <a:lnTo>
                  <a:pt x="12192" y="228584"/>
                </a:lnTo>
                <a:lnTo>
                  <a:pt x="27432" y="228584"/>
                </a:lnTo>
                <a:lnTo>
                  <a:pt x="27432" y="220964"/>
                </a:lnTo>
                <a:lnTo>
                  <a:pt x="33528" y="225536"/>
                </a:lnTo>
                <a:lnTo>
                  <a:pt x="45720" y="225536"/>
                </a:lnTo>
                <a:lnTo>
                  <a:pt x="48768" y="222488"/>
                </a:lnTo>
                <a:close/>
              </a:path>
              <a:path w="248919" h="254635">
                <a:moveTo>
                  <a:pt x="245348" y="251444"/>
                </a:moveTo>
                <a:lnTo>
                  <a:pt x="245348" y="233156"/>
                </a:lnTo>
                <a:lnTo>
                  <a:pt x="227060" y="249920"/>
                </a:lnTo>
                <a:lnTo>
                  <a:pt x="205736" y="228584"/>
                </a:lnTo>
                <a:lnTo>
                  <a:pt x="42672" y="228584"/>
                </a:lnTo>
                <a:lnTo>
                  <a:pt x="21336" y="249920"/>
                </a:lnTo>
                <a:lnTo>
                  <a:pt x="3048" y="233156"/>
                </a:lnTo>
                <a:lnTo>
                  <a:pt x="3048" y="252460"/>
                </a:lnTo>
                <a:lnTo>
                  <a:pt x="4572" y="254492"/>
                </a:lnTo>
                <a:lnTo>
                  <a:pt x="242300" y="254492"/>
                </a:lnTo>
                <a:lnTo>
                  <a:pt x="245348" y="251444"/>
                </a:lnTo>
                <a:close/>
              </a:path>
              <a:path w="248919" h="254635">
                <a:moveTo>
                  <a:pt x="24384" y="25908"/>
                </a:moveTo>
                <a:lnTo>
                  <a:pt x="24384" y="13716"/>
                </a:lnTo>
                <a:lnTo>
                  <a:pt x="12192" y="25908"/>
                </a:lnTo>
                <a:lnTo>
                  <a:pt x="24384" y="25908"/>
                </a:lnTo>
                <a:close/>
              </a:path>
              <a:path w="248919" h="254635">
                <a:moveTo>
                  <a:pt x="45720" y="28956"/>
                </a:moveTo>
                <a:lnTo>
                  <a:pt x="42672" y="25908"/>
                </a:lnTo>
                <a:lnTo>
                  <a:pt x="12192" y="25908"/>
                </a:lnTo>
                <a:lnTo>
                  <a:pt x="12192" y="30988"/>
                </a:lnTo>
                <a:lnTo>
                  <a:pt x="27432" y="47074"/>
                </a:lnTo>
                <a:lnTo>
                  <a:pt x="27432" y="33528"/>
                </a:lnTo>
                <a:lnTo>
                  <a:pt x="33528" y="28956"/>
                </a:lnTo>
                <a:lnTo>
                  <a:pt x="45720" y="28956"/>
                </a:lnTo>
                <a:close/>
              </a:path>
              <a:path w="248919" h="254635">
                <a:moveTo>
                  <a:pt x="42672" y="228584"/>
                </a:moveTo>
                <a:lnTo>
                  <a:pt x="12192" y="228584"/>
                </a:lnTo>
                <a:lnTo>
                  <a:pt x="24384" y="242300"/>
                </a:lnTo>
                <a:lnTo>
                  <a:pt x="24384" y="246872"/>
                </a:lnTo>
                <a:lnTo>
                  <a:pt x="42672" y="228584"/>
                </a:lnTo>
                <a:close/>
              </a:path>
              <a:path w="248919" h="254635">
                <a:moveTo>
                  <a:pt x="24384" y="246872"/>
                </a:moveTo>
                <a:lnTo>
                  <a:pt x="24384" y="242300"/>
                </a:lnTo>
                <a:lnTo>
                  <a:pt x="12192" y="228584"/>
                </a:lnTo>
                <a:lnTo>
                  <a:pt x="12192" y="241538"/>
                </a:lnTo>
                <a:lnTo>
                  <a:pt x="21336" y="249920"/>
                </a:lnTo>
                <a:lnTo>
                  <a:pt x="24384" y="246872"/>
                </a:lnTo>
                <a:close/>
              </a:path>
              <a:path w="248919" h="254635">
                <a:moveTo>
                  <a:pt x="48768" y="32004"/>
                </a:moveTo>
                <a:lnTo>
                  <a:pt x="45720" y="28956"/>
                </a:lnTo>
                <a:lnTo>
                  <a:pt x="33528" y="28956"/>
                </a:lnTo>
                <a:lnTo>
                  <a:pt x="27432" y="33528"/>
                </a:lnTo>
                <a:lnTo>
                  <a:pt x="27432" y="47074"/>
                </a:lnTo>
                <a:lnTo>
                  <a:pt x="30480" y="50292"/>
                </a:lnTo>
                <a:lnTo>
                  <a:pt x="48768" y="32004"/>
                </a:lnTo>
                <a:close/>
              </a:path>
              <a:path w="248919" h="254635">
                <a:moveTo>
                  <a:pt x="48768" y="45212"/>
                </a:moveTo>
                <a:lnTo>
                  <a:pt x="48768" y="32004"/>
                </a:lnTo>
                <a:lnTo>
                  <a:pt x="30480" y="50292"/>
                </a:lnTo>
                <a:lnTo>
                  <a:pt x="27432" y="47074"/>
                </a:lnTo>
                <a:lnTo>
                  <a:pt x="27432" y="207418"/>
                </a:lnTo>
                <a:lnTo>
                  <a:pt x="30480" y="204200"/>
                </a:lnTo>
                <a:lnTo>
                  <a:pt x="39624" y="213344"/>
                </a:lnTo>
                <a:lnTo>
                  <a:pt x="39624" y="53340"/>
                </a:lnTo>
                <a:lnTo>
                  <a:pt x="48768" y="45212"/>
                </a:lnTo>
                <a:close/>
              </a:path>
              <a:path w="248919" h="254635">
                <a:moveTo>
                  <a:pt x="45720" y="225536"/>
                </a:moveTo>
                <a:lnTo>
                  <a:pt x="33528" y="225536"/>
                </a:lnTo>
                <a:lnTo>
                  <a:pt x="27432" y="220964"/>
                </a:lnTo>
                <a:lnTo>
                  <a:pt x="27432" y="228584"/>
                </a:lnTo>
                <a:lnTo>
                  <a:pt x="42672" y="228584"/>
                </a:lnTo>
                <a:lnTo>
                  <a:pt x="45720" y="225536"/>
                </a:lnTo>
                <a:close/>
              </a:path>
              <a:path w="248919" h="254635">
                <a:moveTo>
                  <a:pt x="53340" y="53340"/>
                </a:moveTo>
                <a:lnTo>
                  <a:pt x="53340" y="41148"/>
                </a:lnTo>
                <a:lnTo>
                  <a:pt x="39624" y="53340"/>
                </a:lnTo>
                <a:lnTo>
                  <a:pt x="53340" y="53340"/>
                </a:lnTo>
                <a:close/>
              </a:path>
              <a:path w="248919" h="254635">
                <a:moveTo>
                  <a:pt x="53340" y="201152"/>
                </a:moveTo>
                <a:lnTo>
                  <a:pt x="53340" y="53340"/>
                </a:lnTo>
                <a:lnTo>
                  <a:pt x="39624" y="53340"/>
                </a:lnTo>
                <a:lnTo>
                  <a:pt x="39624" y="201152"/>
                </a:lnTo>
                <a:lnTo>
                  <a:pt x="53340" y="201152"/>
                </a:lnTo>
                <a:close/>
              </a:path>
              <a:path w="248919" h="254635">
                <a:moveTo>
                  <a:pt x="207248" y="201152"/>
                </a:moveTo>
                <a:lnTo>
                  <a:pt x="39624" y="201152"/>
                </a:lnTo>
                <a:lnTo>
                  <a:pt x="53340" y="213344"/>
                </a:lnTo>
                <a:lnTo>
                  <a:pt x="53340" y="225536"/>
                </a:lnTo>
                <a:lnTo>
                  <a:pt x="195072" y="225536"/>
                </a:lnTo>
                <a:lnTo>
                  <a:pt x="195072" y="213344"/>
                </a:lnTo>
                <a:lnTo>
                  <a:pt x="207248" y="201152"/>
                </a:lnTo>
                <a:close/>
              </a:path>
              <a:path w="248919" h="254635">
                <a:moveTo>
                  <a:pt x="53340" y="225536"/>
                </a:moveTo>
                <a:lnTo>
                  <a:pt x="53340" y="213344"/>
                </a:lnTo>
                <a:lnTo>
                  <a:pt x="39624" y="201152"/>
                </a:lnTo>
                <a:lnTo>
                  <a:pt x="39624" y="213344"/>
                </a:lnTo>
                <a:lnTo>
                  <a:pt x="48768" y="222488"/>
                </a:lnTo>
                <a:lnTo>
                  <a:pt x="48768" y="225536"/>
                </a:lnTo>
                <a:lnTo>
                  <a:pt x="53340" y="225536"/>
                </a:lnTo>
                <a:close/>
              </a:path>
              <a:path w="248919" h="254635">
                <a:moveTo>
                  <a:pt x="202690" y="28956"/>
                </a:moveTo>
                <a:lnTo>
                  <a:pt x="45720" y="28956"/>
                </a:lnTo>
                <a:lnTo>
                  <a:pt x="48768" y="32004"/>
                </a:lnTo>
                <a:lnTo>
                  <a:pt x="48768" y="45212"/>
                </a:lnTo>
                <a:lnTo>
                  <a:pt x="53340" y="41148"/>
                </a:lnTo>
                <a:lnTo>
                  <a:pt x="53340" y="53340"/>
                </a:lnTo>
                <a:lnTo>
                  <a:pt x="195072" y="53340"/>
                </a:lnTo>
                <a:lnTo>
                  <a:pt x="195072" y="41148"/>
                </a:lnTo>
                <a:lnTo>
                  <a:pt x="199644" y="45725"/>
                </a:lnTo>
                <a:lnTo>
                  <a:pt x="199644" y="32004"/>
                </a:lnTo>
                <a:lnTo>
                  <a:pt x="202690" y="28956"/>
                </a:lnTo>
                <a:close/>
              </a:path>
              <a:path w="248919" h="254635">
                <a:moveTo>
                  <a:pt x="48768" y="225536"/>
                </a:moveTo>
                <a:lnTo>
                  <a:pt x="48768" y="222488"/>
                </a:lnTo>
                <a:lnTo>
                  <a:pt x="45720" y="225536"/>
                </a:lnTo>
                <a:lnTo>
                  <a:pt x="48768" y="225536"/>
                </a:lnTo>
                <a:close/>
              </a:path>
              <a:path w="248919" h="254635">
                <a:moveTo>
                  <a:pt x="207248" y="53340"/>
                </a:moveTo>
                <a:lnTo>
                  <a:pt x="195072" y="41148"/>
                </a:lnTo>
                <a:lnTo>
                  <a:pt x="195072" y="53340"/>
                </a:lnTo>
                <a:lnTo>
                  <a:pt x="207248" y="53340"/>
                </a:lnTo>
                <a:close/>
              </a:path>
              <a:path w="248919" h="254635">
                <a:moveTo>
                  <a:pt x="207248" y="201152"/>
                </a:moveTo>
                <a:lnTo>
                  <a:pt x="207248" y="53340"/>
                </a:lnTo>
                <a:lnTo>
                  <a:pt x="195072" y="53340"/>
                </a:lnTo>
                <a:lnTo>
                  <a:pt x="195072" y="201152"/>
                </a:lnTo>
                <a:lnTo>
                  <a:pt x="207248" y="201152"/>
                </a:lnTo>
                <a:close/>
              </a:path>
              <a:path w="248919" h="254635">
                <a:moveTo>
                  <a:pt x="207248" y="214185"/>
                </a:moveTo>
                <a:lnTo>
                  <a:pt x="207248" y="201152"/>
                </a:lnTo>
                <a:lnTo>
                  <a:pt x="195072" y="213344"/>
                </a:lnTo>
                <a:lnTo>
                  <a:pt x="195072" y="225536"/>
                </a:lnTo>
                <a:lnTo>
                  <a:pt x="199644" y="225536"/>
                </a:lnTo>
                <a:lnTo>
                  <a:pt x="199644" y="222488"/>
                </a:lnTo>
                <a:lnTo>
                  <a:pt x="207248" y="214185"/>
                </a:lnTo>
                <a:close/>
              </a:path>
              <a:path w="248919" h="254635">
                <a:moveTo>
                  <a:pt x="220964" y="45720"/>
                </a:moveTo>
                <a:lnTo>
                  <a:pt x="220964" y="33528"/>
                </a:lnTo>
                <a:lnTo>
                  <a:pt x="214868" y="28956"/>
                </a:lnTo>
                <a:lnTo>
                  <a:pt x="202690" y="28956"/>
                </a:lnTo>
                <a:lnTo>
                  <a:pt x="199644" y="32004"/>
                </a:lnTo>
                <a:lnTo>
                  <a:pt x="216392" y="50292"/>
                </a:lnTo>
                <a:lnTo>
                  <a:pt x="220964" y="45720"/>
                </a:lnTo>
                <a:close/>
              </a:path>
              <a:path w="248919" h="254635">
                <a:moveTo>
                  <a:pt x="220964" y="208772"/>
                </a:moveTo>
                <a:lnTo>
                  <a:pt x="220964" y="45720"/>
                </a:lnTo>
                <a:lnTo>
                  <a:pt x="216392" y="50292"/>
                </a:lnTo>
                <a:lnTo>
                  <a:pt x="199644" y="32004"/>
                </a:lnTo>
                <a:lnTo>
                  <a:pt x="199644" y="45725"/>
                </a:lnTo>
                <a:lnTo>
                  <a:pt x="207248" y="53340"/>
                </a:lnTo>
                <a:lnTo>
                  <a:pt x="207248" y="214185"/>
                </a:lnTo>
                <a:lnTo>
                  <a:pt x="216392" y="204200"/>
                </a:lnTo>
                <a:lnTo>
                  <a:pt x="220964" y="208772"/>
                </a:lnTo>
                <a:close/>
              </a:path>
              <a:path w="248919" h="254635">
                <a:moveTo>
                  <a:pt x="245348" y="233156"/>
                </a:moveTo>
                <a:lnTo>
                  <a:pt x="216392" y="204200"/>
                </a:lnTo>
                <a:lnTo>
                  <a:pt x="199644" y="222488"/>
                </a:lnTo>
                <a:lnTo>
                  <a:pt x="202690" y="225536"/>
                </a:lnTo>
                <a:lnTo>
                  <a:pt x="214868" y="225536"/>
                </a:lnTo>
                <a:lnTo>
                  <a:pt x="220964" y="220964"/>
                </a:lnTo>
                <a:lnTo>
                  <a:pt x="220964" y="228584"/>
                </a:lnTo>
                <a:lnTo>
                  <a:pt x="236204" y="228584"/>
                </a:lnTo>
                <a:lnTo>
                  <a:pt x="236204" y="241538"/>
                </a:lnTo>
                <a:lnTo>
                  <a:pt x="245348" y="233156"/>
                </a:lnTo>
                <a:close/>
              </a:path>
              <a:path w="248919" h="254635">
                <a:moveTo>
                  <a:pt x="202690" y="225536"/>
                </a:moveTo>
                <a:lnTo>
                  <a:pt x="199644" y="222488"/>
                </a:lnTo>
                <a:lnTo>
                  <a:pt x="199644" y="225536"/>
                </a:lnTo>
                <a:lnTo>
                  <a:pt x="202690" y="225536"/>
                </a:lnTo>
                <a:close/>
              </a:path>
              <a:path w="248919" h="254635">
                <a:moveTo>
                  <a:pt x="236204" y="30480"/>
                </a:moveTo>
                <a:lnTo>
                  <a:pt x="236204" y="25908"/>
                </a:lnTo>
                <a:lnTo>
                  <a:pt x="205736" y="25908"/>
                </a:lnTo>
                <a:lnTo>
                  <a:pt x="202690" y="28956"/>
                </a:lnTo>
                <a:lnTo>
                  <a:pt x="214868" y="28956"/>
                </a:lnTo>
                <a:lnTo>
                  <a:pt x="220964" y="33528"/>
                </a:lnTo>
                <a:lnTo>
                  <a:pt x="220964" y="45720"/>
                </a:lnTo>
                <a:lnTo>
                  <a:pt x="236204" y="30480"/>
                </a:lnTo>
                <a:close/>
              </a:path>
              <a:path w="248919" h="254635">
                <a:moveTo>
                  <a:pt x="220964" y="228584"/>
                </a:moveTo>
                <a:lnTo>
                  <a:pt x="220964" y="220964"/>
                </a:lnTo>
                <a:lnTo>
                  <a:pt x="214868" y="225536"/>
                </a:lnTo>
                <a:lnTo>
                  <a:pt x="202690" y="225536"/>
                </a:lnTo>
                <a:lnTo>
                  <a:pt x="205736" y="228584"/>
                </a:lnTo>
                <a:lnTo>
                  <a:pt x="220964" y="228584"/>
                </a:lnTo>
                <a:close/>
              </a:path>
              <a:path w="248919" h="254635">
                <a:moveTo>
                  <a:pt x="245348" y="21336"/>
                </a:moveTo>
                <a:lnTo>
                  <a:pt x="227060" y="4572"/>
                </a:lnTo>
                <a:lnTo>
                  <a:pt x="205736" y="25908"/>
                </a:lnTo>
                <a:lnTo>
                  <a:pt x="222488" y="25908"/>
                </a:lnTo>
                <a:lnTo>
                  <a:pt x="222488" y="13716"/>
                </a:lnTo>
                <a:lnTo>
                  <a:pt x="236204" y="25908"/>
                </a:lnTo>
                <a:lnTo>
                  <a:pt x="236204" y="30480"/>
                </a:lnTo>
                <a:lnTo>
                  <a:pt x="245348" y="21336"/>
                </a:lnTo>
                <a:close/>
              </a:path>
              <a:path w="248919" h="254635">
                <a:moveTo>
                  <a:pt x="236204" y="228584"/>
                </a:moveTo>
                <a:lnTo>
                  <a:pt x="205736" y="228584"/>
                </a:lnTo>
                <a:lnTo>
                  <a:pt x="222488" y="245346"/>
                </a:lnTo>
                <a:lnTo>
                  <a:pt x="222488" y="242300"/>
                </a:lnTo>
                <a:lnTo>
                  <a:pt x="236204" y="228584"/>
                </a:lnTo>
                <a:close/>
              </a:path>
              <a:path w="248919" h="254635">
                <a:moveTo>
                  <a:pt x="236204" y="25908"/>
                </a:moveTo>
                <a:lnTo>
                  <a:pt x="222488" y="13716"/>
                </a:lnTo>
                <a:lnTo>
                  <a:pt x="222488" y="25908"/>
                </a:lnTo>
                <a:lnTo>
                  <a:pt x="236204" y="25908"/>
                </a:lnTo>
                <a:close/>
              </a:path>
              <a:path w="248919" h="254635">
                <a:moveTo>
                  <a:pt x="245348" y="233156"/>
                </a:moveTo>
                <a:lnTo>
                  <a:pt x="245348" y="21336"/>
                </a:lnTo>
                <a:lnTo>
                  <a:pt x="222488" y="44196"/>
                </a:lnTo>
                <a:lnTo>
                  <a:pt x="222488" y="210296"/>
                </a:lnTo>
                <a:lnTo>
                  <a:pt x="245348" y="233156"/>
                </a:lnTo>
                <a:close/>
              </a:path>
              <a:path w="248919" h="254635">
                <a:moveTo>
                  <a:pt x="236204" y="241538"/>
                </a:moveTo>
                <a:lnTo>
                  <a:pt x="236204" y="228584"/>
                </a:lnTo>
                <a:lnTo>
                  <a:pt x="222488" y="242300"/>
                </a:lnTo>
                <a:lnTo>
                  <a:pt x="222488" y="245346"/>
                </a:lnTo>
                <a:lnTo>
                  <a:pt x="227060" y="249920"/>
                </a:lnTo>
                <a:lnTo>
                  <a:pt x="236204" y="2415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73463" y="3023875"/>
            <a:ext cx="223997" cy="2285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61271" y="3010174"/>
            <a:ext cx="250190" cy="254635"/>
          </a:xfrm>
          <a:custGeom>
            <a:avLst/>
            <a:gdLst/>
            <a:ahLst/>
            <a:cxnLst/>
            <a:rect l="l" t="t" r="r" b="b"/>
            <a:pathLst>
              <a:path w="250189" h="254635">
                <a:moveTo>
                  <a:pt x="249905" y="248381"/>
                </a:moveTo>
                <a:lnTo>
                  <a:pt x="249905" y="6096"/>
                </a:lnTo>
                <a:lnTo>
                  <a:pt x="243809" y="0"/>
                </a:lnTo>
                <a:lnTo>
                  <a:pt x="6096" y="0"/>
                </a:lnTo>
                <a:lnTo>
                  <a:pt x="0" y="6096"/>
                </a:lnTo>
                <a:lnTo>
                  <a:pt x="0" y="248381"/>
                </a:lnTo>
                <a:lnTo>
                  <a:pt x="4572" y="252953"/>
                </a:lnTo>
                <a:lnTo>
                  <a:pt x="4572" y="22844"/>
                </a:lnTo>
                <a:lnTo>
                  <a:pt x="21336" y="4572"/>
                </a:lnTo>
                <a:lnTo>
                  <a:pt x="43841" y="25892"/>
                </a:lnTo>
                <a:lnTo>
                  <a:pt x="205712" y="25892"/>
                </a:lnTo>
                <a:lnTo>
                  <a:pt x="227045" y="4572"/>
                </a:lnTo>
                <a:lnTo>
                  <a:pt x="245333" y="22844"/>
                </a:lnTo>
                <a:lnTo>
                  <a:pt x="245333" y="252953"/>
                </a:lnTo>
                <a:lnTo>
                  <a:pt x="249905" y="248381"/>
                </a:lnTo>
                <a:close/>
              </a:path>
              <a:path w="250189" h="254635">
                <a:moveTo>
                  <a:pt x="43841" y="25892"/>
                </a:moveTo>
                <a:lnTo>
                  <a:pt x="21336" y="4572"/>
                </a:lnTo>
                <a:lnTo>
                  <a:pt x="4572" y="22844"/>
                </a:lnTo>
                <a:lnTo>
                  <a:pt x="12192" y="30464"/>
                </a:lnTo>
                <a:lnTo>
                  <a:pt x="12192" y="25892"/>
                </a:lnTo>
                <a:lnTo>
                  <a:pt x="25908" y="13700"/>
                </a:lnTo>
                <a:lnTo>
                  <a:pt x="25908" y="25892"/>
                </a:lnTo>
                <a:lnTo>
                  <a:pt x="43841" y="25892"/>
                </a:lnTo>
                <a:close/>
              </a:path>
              <a:path w="250189" h="254635">
                <a:moveTo>
                  <a:pt x="25908" y="210620"/>
                </a:moveTo>
                <a:lnTo>
                  <a:pt x="25908" y="44180"/>
                </a:lnTo>
                <a:lnTo>
                  <a:pt x="4572" y="22844"/>
                </a:lnTo>
                <a:lnTo>
                  <a:pt x="4572" y="233141"/>
                </a:lnTo>
                <a:lnTo>
                  <a:pt x="25908" y="210620"/>
                </a:lnTo>
                <a:close/>
              </a:path>
              <a:path w="250189" h="254635">
                <a:moveTo>
                  <a:pt x="50276" y="222473"/>
                </a:moveTo>
                <a:lnTo>
                  <a:pt x="32004" y="204185"/>
                </a:lnTo>
                <a:lnTo>
                  <a:pt x="4572" y="233141"/>
                </a:lnTo>
                <a:lnTo>
                  <a:pt x="12192" y="241454"/>
                </a:lnTo>
                <a:lnTo>
                  <a:pt x="12192" y="228569"/>
                </a:lnTo>
                <a:lnTo>
                  <a:pt x="27432" y="228569"/>
                </a:lnTo>
                <a:lnTo>
                  <a:pt x="27432" y="220949"/>
                </a:lnTo>
                <a:lnTo>
                  <a:pt x="33528" y="227045"/>
                </a:lnTo>
                <a:lnTo>
                  <a:pt x="45707" y="227045"/>
                </a:lnTo>
                <a:lnTo>
                  <a:pt x="50276" y="222473"/>
                </a:lnTo>
                <a:close/>
              </a:path>
              <a:path w="250189" h="254635">
                <a:moveTo>
                  <a:pt x="245333" y="252953"/>
                </a:moveTo>
                <a:lnTo>
                  <a:pt x="245333" y="233141"/>
                </a:lnTo>
                <a:lnTo>
                  <a:pt x="227045" y="251429"/>
                </a:lnTo>
                <a:lnTo>
                  <a:pt x="205388" y="228569"/>
                </a:lnTo>
                <a:lnTo>
                  <a:pt x="44183" y="228569"/>
                </a:lnTo>
                <a:lnTo>
                  <a:pt x="21336" y="251429"/>
                </a:lnTo>
                <a:lnTo>
                  <a:pt x="4572" y="233141"/>
                </a:lnTo>
                <a:lnTo>
                  <a:pt x="4572" y="252953"/>
                </a:lnTo>
                <a:lnTo>
                  <a:pt x="6096" y="254477"/>
                </a:lnTo>
                <a:lnTo>
                  <a:pt x="243809" y="254477"/>
                </a:lnTo>
                <a:lnTo>
                  <a:pt x="245333" y="252953"/>
                </a:lnTo>
                <a:close/>
              </a:path>
              <a:path w="250189" h="254635">
                <a:moveTo>
                  <a:pt x="25908" y="25892"/>
                </a:moveTo>
                <a:lnTo>
                  <a:pt x="25908" y="13700"/>
                </a:lnTo>
                <a:lnTo>
                  <a:pt x="12192" y="25892"/>
                </a:lnTo>
                <a:lnTo>
                  <a:pt x="25908" y="25892"/>
                </a:lnTo>
                <a:close/>
              </a:path>
              <a:path w="250189" h="254635">
                <a:moveTo>
                  <a:pt x="47059" y="28940"/>
                </a:moveTo>
                <a:lnTo>
                  <a:pt x="43841" y="25892"/>
                </a:lnTo>
                <a:lnTo>
                  <a:pt x="12192" y="25892"/>
                </a:lnTo>
                <a:lnTo>
                  <a:pt x="12192" y="30464"/>
                </a:lnTo>
                <a:lnTo>
                  <a:pt x="27432" y="45704"/>
                </a:lnTo>
                <a:lnTo>
                  <a:pt x="27432" y="33512"/>
                </a:lnTo>
                <a:lnTo>
                  <a:pt x="33528" y="28940"/>
                </a:lnTo>
                <a:lnTo>
                  <a:pt x="47059" y="28940"/>
                </a:lnTo>
                <a:close/>
              </a:path>
              <a:path w="250189" h="254635">
                <a:moveTo>
                  <a:pt x="44183" y="228569"/>
                </a:moveTo>
                <a:lnTo>
                  <a:pt x="12192" y="228569"/>
                </a:lnTo>
                <a:lnTo>
                  <a:pt x="25908" y="242285"/>
                </a:lnTo>
                <a:lnTo>
                  <a:pt x="25908" y="246855"/>
                </a:lnTo>
                <a:lnTo>
                  <a:pt x="44183" y="228569"/>
                </a:lnTo>
                <a:close/>
              </a:path>
              <a:path w="250189" h="254635">
                <a:moveTo>
                  <a:pt x="25908" y="246855"/>
                </a:moveTo>
                <a:lnTo>
                  <a:pt x="25908" y="242285"/>
                </a:lnTo>
                <a:lnTo>
                  <a:pt x="12192" y="228569"/>
                </a:lnTo>
                <a:lnTo>
                  <a:pt x="12192" y="241454"/>
                </a:lnTo>
                <a:lnTo>
                  <a:pt x="21336" y="251429"/>
                </a:lnTo>
                <a:lnTo>
                  <a:pt x="25908" y="246855"/>
                </a:lnTo>
                <a:close/>
              </a:path>
              <a:path w="250189" h="254635">
                <a:moveTo>
                  <a:pt x="50276" y="31988"/>
                </a:moveTo>
                <a:lnTo>
                  <a:pt x="47059" y="28940"/>
                </a:lnTo>
                <a:lnTo>
                  <a:pt x="33528" y="28940"/>
                </a:lnTo>
                <a:lnTo>
                  <a:pt x="27432" y="33512"/>
                </a:lnTo>
                <a:lnTo>
                  <a:pt x="27432" y="45704"/>
                </a:lnTo>
                <a:lnTo>
                  <a:pt x="32004" y="50276"/>
                </a:lnTo>
                <a:lnTo>
                  <a:pt x="50276" y="31988"/>
                </a:lnTo>
                <a:close/>
              </a:path>
              <a:path w="250189" h="254635">
                <a:moveTo>
                  <a:pt x="50276" y="44184"/>
                </a:moveTo>
                <a:lnTo>
                  <a:pt x="50276" y="31988"/>
                </a:lnTo>
                <a:lnTo>
                  <a:pt x="32004" y="50276"/>
                </a:lnTo>
                <a:lnTo>
                  <a:pt x="27432" y="45704"/>
                </a:lnTo>
                <a:lnTo>
                  <a:pt x="27432" y="209011"/>
                </a:lnTo>
                <a:lnTo>
                  <a:pt x="32004" y="204185"/>
                </a:lnTo>
                <a:lnTo>
                  <a:pt x="41148" y="213337"/>
                </a:lnTo>
                <a:lnTo>
                  <a:pt x="41148" y="53324"/>
                </a:lnTo>
                <a:lnTo>
                  <a:pt x="50276" y="44184"/>
                </a:lnTo>
                <a:close/>
              </a:path>
              <a:path w="250189" h="254635">
                <a:moveTo>
                  <a:pt x="45707" y="227045"/>
                </a:moveTo>
                <a:lnTo>
                  <a:pt x="33528" y="227045"/>
                </a:lnTo>
                <a:lnTo>
                  <a:pt x="27432" y="220949"/>
                </a:lnTo>
                <a:lnTo>
                  <a:pt x="27432" y="228569"/>
                </a:lnTo>
                <a:lnTo>
                  <a:pt x="44183" y="228569"/>
                </a:lnTo>
                <a:lnTo>
                  <a:pt x="45707" y="227045"/>
                </a:lnTo>
                <a:close/>
              </a:path>
              <a:path w="250189" h="254635">
                <a:moveTo>
                  <a:pt x="53324" y="53324"/>
                </a:moveTo>
                <a:lnTo>
                  <a:pt x="53324" y="41132"/>
                </a:lnTo>
                <a:lnTo>
                  <a:pt x="41148" y="53324"/>
                </a:lnTo>
                <a:lnTo>
                  <a:pt x="53324" y="53324"/>
                </a:lnTo>
                <a:close/>
              </a:path>
              <a:path w="250189" h="254635">
                <a:moveTo>
                  <a:pt x="53324" y="201137"/>
                </a:moveTo>
                <a:lnTo>
                  <a:pt x="53324" y="53324"/>
                </a:lnTo>
                <a:lnTo>
                  <a:pt x="41148" y="53324"/>
                </a:lnTo>
                <a:lnTo>
                  <a:pt x="41148" y="201137"/>
                </a:lnTo>
                <a:lnTo>
                  <a:pt x="53324" y="201137"/>
                </a:lnTo>
                <a:close/>
              </a:path>
              <a:path w="250189" h="254635">
                <a:moveTo>
                  <a:pt x="208757" y="201137"/>
                </a:moveTo>
                <a:lnTo>
                  <a:pt x="41148" y="201137"/>
                </a:lnTo>
                <a:lnTo>
                  <a:pt x="53324" y="213329"/>
                </a:lnTo>
                <a:lnTo>
                  <a:pt x="53324" y="227045"/>
                </a:lnTo>
                <a:lnTo>
                  <a:pt x="196565" y="227045"/>
                </a:lnTo>
                <a:lnTo>
                  <a:pt x="196565" y="213329"/>
                </a:lnTo>
                <a:lnTo>
                  <a:pt x="208757" y="201137"/>
                </a:lnTo>
                <a:close/>
              </a:path>
              <a:path w="250189" h="254635">
                <a:moveTo>
                  <a:pt x="53324" y="227045"/>
                </a:moveTo>
                <a:lnTo>
                  <a:pt x="53324" y="213329"/>
                </a:lnTo>
                <a:lnTo>
                  <a:pt x="41148" y="201137"/>
                </a:lnTo>
                <a:lnTo>
                  <a:pt x="41148" y="213337"/>
                </a:lnTo>
                <a:lnTo>
                  <a:pt x="50276" y="222473"/>
                </a:lnTo>
                <a:lnTo>
                  <a:pt x="50276" y="227045"/>
                </a:lnTo>
                <a:lnTo>
                  <a:pt x="53324" y="227045"/>
                </a:lnTo>
                <a:close/>
              </a:path>
              <a:path w="250189" h="254635">
                <a:moveTo>
                  <a:pt x="50276" y="227045"/>
                </a:moveTo>
                <a:lnTo>
                  <a:pt x="50276" y="222473"/>
                </a:lnTo>
                <a:lnTo>
                  <a:pt x="45707" y="227045"/>
                </a:lnTo>
                <a:lnTo>
                  <a:pt x="50276" y="227045"/>
                </a:lnTo>
                <a:close/>
              </a:path>
              <a:path w="250189" h="254635">
                <a:moveTo>
                  <a:pt x="202663" y="28940"/>
                </a:moveTo>
                <a:lnTo>
                  <a:pt x="47059" y="28940"/>
                </a:lnTo>
                <a:lnTo>
                  <a:pt x="50276" y="31988"/>
                </a:lnTo>
                <a:lnTo>
                  <a:pt x="50276" y="44184"/>
                </a:lnTo>
                <a:lnTo>
                  <a:pt x="53324" y="41132"/>
                </a:lnTo>
                <a:lnTo>
                  <a:pt x="53324" y="53324"/>
                </a:lnTo>
                <a:lnTo>
                  <a:pt x="196565" y="53324"/>
                </a:lnTo>
                <a:lnTo>
                  <a:pt x="196565" y="41132"/>
                </a:lnTo>
                <a:lnTo>
                  <a:pt x="199613" y="44180"/>
                </a:lnTo>
                <a:lnTo>
                  <a:pt x="199613" y="31988"/>
                </a:lnTo>
                <a:lnTo>
                  <a:pt x="202663" y="28940"/>
                </a:lnTo>
                <a:close/>
              </a:path>
              <a:path w="250189" h="254635">
                <a:moveTo>
                  <a:pt x="208757" y="53324"/>
                </a:moveTo>
                <a:lnTo>
                  <a:pt x="196565" y="41132"/>
                </a:lnTo>
                <a:lnTo>
                  <a:pt x="196565" y="53324"/>
                </a:lnTo>
                <a:lnTo>
                  <a:pt x="208757" y="53324"/>
                </a:lnTo>
                <a:close/>
              </a:path>
              <a:path w="250189" h="254635">
                <a:moveTo>
                  <a:pt x="208757" y="201137"/>
                </a:moveTo>
                <a:lnTo>
                  <a:pt x="208757" y="53324"/>
                </a:lnTo>
                <a:lnTo>
                  <a:pt x="196565" y="53324"/>
                </a:lnTo>
                <a:lnTo>
                  <a:pt x="196565" y="201137"/>
                </a:lnTo>
                <a:lnTo>
                  <a:pt x="208757" y="201137"/>
                </a:lnTo>
                <a:close/>
              </a:path>
              <a:path w="250189" h="254635">
                <a:moveTo>
                  <a:pt x="208757" y="213329"/>
                </a:moveTo>
                <a:lnTo>
                  <a:pt x="208757" y="201137"/>
                </a:lnTo>
                <a:lnTo>
                  <a:pt x="196565" y="213329"/>
                </a:lnTo>
                <a:lnTo>
                  <a:pt x="196565" y="227045"/>
                </a:lnTo>
                <a:lnTo>
                  <a:pt x="199613" y="227045"/>
                </a:lnTo>
                <a:lnTo>
                  <a:pt x="199613" y="222473"/>
                </a:lnTo>
                <a:lnTo>
                  <a:pt x="208757" y="213329"/>
                </a:lnTo>
                <a:close/>
              </a:path>
              <a:path w="250189" h="254635">
                <a:moveTo>
                  <a:pt x="220949" y="47228"/>
                </a:moveTo>
                <a:lnTo>
                  <a:pt x="220949" y="33512"/>
                </a:lnTo>
                <a:lnTo>
                  <a:pt x="216377" y="28940"/>
                </a:lnTo>
                <a:lnTo>
                  <a:pt x="202663" y="28940"/>
                </a:lnTo>
                <a:lnTo>
                  <a:pt x="199613" y="31988"/>
                </a:lnTo>
                <a:lnTo>
                  <a:pt x="217901" y="50276"/>
                </a:lnTo>
                <a:lnTo>
                  <a:pt x="220949" y="47228"/>
                </a:lnTo>
                <a:close/>
              </a:path>
              <a:path w="250189" h="254635">
                <a:moveTo>
                  <a:pt x="220949" y="207402"/>
                </a:moveTo>
                <a:lnTo>
                  <a:pt x="220949" y="47228"/>
                </a:lnTo>
                <a:lnTo>
                  <a:pt x="217901" y="50276"/>
                </a:lnTo>
                <a:lnTo>
                  <a:pt x="199613" y="31988"/>
                </a:lnTo>
                <a:lnTo>
                  <a:pt x="199613" y="44180"/>
                </a:lnTo>
                <a:lnTo>
                  <a:pt x="208757" y="53324"/>
                </a:lnTo>
                <a:lnTo>
                  <a:pt x="208757" y="213329"/>
                </a:lnTo>
                <a:lnTo>
                  <a:pt x="217901" y="204185"/>
                </a:lnTo>
                <a:lnTo>
                  <a:pt x="220949" y="207402"/>
                </a:lnTo>
                <a:close/>
              </a:path>
              <a:path w="250189" h="254635">
                <a:moveTo>
                  <a:pt x="245333" y="233141"/>
                </a:moveTo>
                <a:lnTo>
                  <a:pt x="217901" y="204185"/>
                </a:lnTo>
                <a:lnTo>
                  <a:pt x="199613" y="222473"/>
                </a:lnTo>
                <a:lnTo>
                  <a:pt x="203944" y="227045"/>
                </a:lnTo>
                <a:lnTo>
                  <a:pt x="216377" y="227045"/>
                </a:lnTo>
                <a:lnTo>
                  <a:pt x="220949" y="220949"/>
                </a:lnTo>
                <a:lnTo>
                  <a:pt x="220949" y="228569"/>
                </a:lnTo>
                <a:lnTo>
                  <a:pt x="236189" y="228569"/>
                </a:lnTo>
                <a:lnTo>
                  <a:pt x="236189" y="242285"/>
                </a:lnTo>
                <a:lnTo>
                  <a:pt x="245333" y="233141"/>
                </a:lnTo>
                <a:close/>
              </a:path>
              <a:path w="250189" h="254635">
                <a:moveTo>
                  <a:pt x="203944" y="227045"/>
                </a:moveTo>
                <a:lnTo>
                  <a:pt x="199613" y="222473"/>
                </a:lnTo>
                <a:lnTo>
                  <a:pt x="199613" y="227045"/>
                </a:lnTo>
                <a:lnTo>
                  <a:pt x="203944" y="227045"/>
                </a:lnTo>
                <a:close/>
              </a:path>
              <a:path w="250189" h="254635">
                <a:moveTo>
                  <a:pt x="236189" y="31988"/>
                </a:moveTo>
                <a:lnTo>
                  <a:pt x="236189" y="25892"/>
                </a:lnTo>
                <a:lnTo>
                  <a:pt x="205712" y="25892"/>
                </a:lnTo>
                <a:lnTo>
                  <a:pt x="202663" y="28940"/>
                </a:lnTo>
                <a:lnTo>
                  <a:pt x="216377" y="28940"/>
                </a:lnTo>
                <a:lnTo>
                  <a:pt x="220949" y="33512"/>
                </a:lnTo>
                <a:lnTo>
                  <a:pt x="220949" y="47228"/>
                </a:lnTo>
                <a:lnTo>
                  <a:pt x="236189" y="31988"/>
                </a:lnTo>
                <a:close/>
              </a:path>
              <a:path w="250189" h="254635">
                <a:moveTo>
                  <a:pt x="220949" y="228569"/>
                </a:moveTo>
                <a:lnTo>
                  <a:pt x="220949" y="220949"/>
                </a:lnTo>
                <a:lnTo>
                  <a:pt x="216377" y="227045"/>
                </a:lnTo>
                <a:lnTo>
                  <a:pt x="203944" y="227045"/>
                </a:lnTo>
                <a:lnTo>
                  <a:pt x="205388" y="228569"/>
                </a:lnTo>
                <a:lnTo>
                  <a:pt x="220949" y="228569"/>
                </a:lnTo>
                <a:close/>
              </a:path>
              <a:path w="250189" h="254635">
                <a:moveTo>
                  <a:pt x="236189" y="228569"/>
                </a:moveTo>
                <a:lnTo>
                  <a:pt x="205388" y="228569"/>
                </a:lnTo>
                <a:lnTo>
                  <a:pt x="223997" y="248212"/>
                </a:lnTo>
                <a:lnTo>
                  <a:pt x="223997" y="242285"/>
                </a:lnTo>
                <a:lnTo>
                  <a:pt x="236189" y="228569"/>
                </a:lnTo>
                <a:close/>
              </a:path>
              <a:path w="250189" h="254635">
                <a:moveTo>
                  <a:pt x="245333" y="22844"/>
                </a:moveTo>
                <a:lnTo>
                  <a:pt x="227045" y="4572"/>
                </a:lnTo>
                <a:lnTo>
                  <a:pt x="205712" y="25892"/>
                </a:lnTo>
                <a:lnTo>
                  <a:pt x="223997" y="25892"/>
                </a:lnTo>
                <a:lnTo>
                  <a:pt x="223997" y="13700"/>
                </a:lnTo>
                <a:lnTo>
                  <a:pt x="236189" y="25892"/>
                </a:lnTo>
                <a:lnTo>
                  <a:pt x="236189" y="31988"/>
                </a:lnTo>
                <a:lnTo>
                  <a:pt x="245333" y="22844"/>
                </a:lnTo>
                <a:close/>
              </a:path>
              <a:path w="250189" h="254635">
                <a:moveTo>
                  <a:pt x="236189" y="25892"/>
                </a:moveTo>
                <a:lnTo>
                  <a:pt x="223997" y="13700"/>
                </a:lnTo>
                <a:lnTo>
                  <a:pt x="223997" y="25892"/>
                </a:lnTo>
                <a:lnTo>
                  <a:pt x="236189" y="25892"/>
                </a:lnTo>
                <a:close/>
              </a:path>
              <a:path w="250189" h="254635">
                <a:moveTo>
                  <a:pt x="245333" y="233141"/>
                </a:moveTo>
                <a:lnTo>
                  <a:pt x="245333" y="22844"/>
                </a:lnTo>
                <a:lnTo>
                  <a:pt x="223997" y="44180"/>
                </a:lnTo>
                <a:lnTo>
                  <a:pt x="223997" y="210620"/>
                </a:lnTo>
                <a:lnTo>
                  <a:pt x="245333" y="233141"/>
                </a:lnTo>
                <a:close/>
              </a:path>
              <a:path w="250189" h="254635">
                <a:moveTo>
                  <a:pt x="236189" y="242285"/>
                </a:moveTo>
                <a:lnTo>
                  <a:pt x="236189" y="228569"/>
                </a:lnTo>
                <a:lnTo>
                  <a:pt x="223997" y="242285"/>
                </a:lnTo>
                <a:lnTo>
                  <a:pt x="223997" y="248212"/>
                </a:lnTo>
                <a:lnTo>
                  <a:pt x="227045" y="251429"/>
                </a:lnTo>
                <a:lnTo>
                  <a:pt x="236189" y="2422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47241" y="4079931"/>
            <a:ext cx="224012" cy="2285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35049" y="4067738"/>
            <a:ext cx="248920" cy="254635"/>
          </a:xfrm>
          <a:custGeom>
            <a:avLst/>
            <a:gdLst/>
            <a:ahLst/>
            <a:cxnLst/>
            <a:rect l="l" t="t" r="r" b="b"/>
            <a:pathLst>
              <a:path w="248919" h="254635">
                <a:moveTo>
                  <a:pt x="248396" y="248381"/>
                </a:moveTo>
                <a:lnTo>
                  <a:pt x="248396" y="6096"/>
                </a:lnTo>
                <a:lnTo>
                  <a:pt x="242300" y="0"/>
                </a:lnTo>
                <a:lnTo>
                  <a:pt x="4572" y="0"/>
                </a:lnTo>
                <a:lnTo>
                  <a:pt x="0" y="6096"/>
                </a:lnTo>
                <a:lnTo>
                  <a:pt x="0" y="248381"/>
                </a:lnTo>
                <a:lnTo>
                  <a:pt x="3048" y="252445"/>
                </a:lnTo>
                <a:lnTo>
                  <a:pt x="3048" y="21336"/>
                </a:lnTo>
                <a:lnTo>
                  <a:pt x="21336" y="3048"/>
                </a:lnTo>
                <a:lnTo>
                  <a:pt x="42989" y="25892"/>
                </a:lnTo>
                <a:lnTo>
                  <a:pt x="205418" y="25892"/>
                </a:lnTo>
                <a:lnTo>
                  <a:pt x="227060" y="3048"/>
                </a:lnTo>
                <a:lnTo>
                  <a:pt x="245348" y="21336"/>
                </a:lnTo>
                <a:lnTo>
                  <a:pt x="245348" y="251429"/>
                </a:lnTo>
                <a:lnTo>
                  <a:pt x="248396" y="248381"/>
                </a:lnTo>
                <a:close/>
              </a:path>
              <a:path w="248919" h="254635">
                <a:moveTo>
                  <a:pt x="42989" y="25892"/>
                </a:moveTo>
                <a:lnTo>
                  <a:pt x="21336" y="3048"/>
                </a:lnTo>
                <a:lnTo>
                  <a:pt x="3048" y="21336"/>
                </a:lnTo>
                <a:lnTo>
                  <a:pt x="12192" y="30982"/>
                </a:lnTo>
                <a:lnTo>
                  <a:pt x="12192" y="25892"/>
                </a:lnTo>
                <a:lnTo>
                  <a:pt x="24384" y="12192"/>
                </a:lnTo>
                <a:lnTo>
                  <a:pt x="24384" y="25892"/>
                </a:lnTo>
                <a:lnTo>
                  <a:pt x="42989" y="25892"/>
                </a:lnTo>
                <a:close/>
              </a:path>
              <a:path w="248919" h="254635">
                <a:moveTo>
                  <a:pt x="24384" y="210296"/>
                </a:moveTo>
                <a:lnTo>
                  <a:pt x="24384" y="43845"/>
                </a:lnTo>
                <a:lnTo>
                  <a:pt x="3048" y="21336"/>
                </a:lnTo>
                <a:lnTo>
                  <a:pt x="3048" y="231632"/>
                </a:lnTo>
                <a:lnTo>
                  <a:pt x="24384" y="210296"/>
                </a:lnTo>
                <a:close/>
              </a:path>
              <a:path w="248919" h="254635">
                <a:moveTo>
                  <a:pt x="48768" y="222488"/>
                </a:moveTo>
                <a:lnTo>
                  <a:pt x="30480" y="204200"/>
                </a:lnTo>
                <a:lnTo>
                  <a:pt x="3048" y="231632"/>
                </a:lnTo>
                <a:lnTo>
                  <a:pt x="12192" y="240769"/>
                </a:lnTo>
                <a:lnTo>
                  <a:pt x="12192" y="228584"/>
                </a:lnTo>
                <a:lnTo>
                  <a:pt x="27432" y="228584"/>
                </a:lnTo>
                <a:lnTo>
                  <a:pt x="27432" y="220964"/>
                </a:lnTo>
                <a:lnTo>
                  <a:pt x="33528" y="225536"/>
                </a:lnTo>
                <a:lnTo>
                  <a:pt x="45718" y="225536"/>
                </a:lnTo>
                <a:lnTo>
                  <a:pt x="48768" y="222488"/>
                </a:lnTo>
                <a:close/>
              </a:path>
              <a:path w="248919" h="254635">
                <a:moveTo>
                  <a:pt x="245348" y="251429"/>
                </a:moveTo>
                <a:lnTo>
                  <a:pt x="245348" y="231632"/>
                </a:lnTo>
                <a:lnTo>
                  <a:pt x="227060" y="249905"/>
                </a:lnTo>
                <a:lnTo>
                  <a:pt x="205740" y="228584"/>
                </a:lnTo>
                <a:lnTo>
                  <a:pt x="42668" y="228584"/>
                </a:lnTo>
                <a:lnTo>
                  <a:pt x="21336" y="249905"/>
                </a:lnTo>
                <a:lnTo>
                  <a:pt x="3048" y="231632"/>
                </a:lnTo>
                <a:lnTo>
                  <a:pt x="3048" y="252445"/>
                </a:lnTo>
                <a:lnTo>
                  <a:pt x="4572" y="254477"/>
                </a:lnTo>
                <a:lnTo>
                  <a:pt x="242300" y="254477"/>
                </a:lnTo>
                <a:lnTo>
                  <a:pt x="245348" y="251429"/>
                </a:lnTo>
                <a:close/>
              </a:path>
              <a:path w="248919" h="254635">
                <a:moveTo>
                  <a:pt x="24384" y="25892"/>
                </a:moveTo>
                <a:lnTo>
                  <a:pt x="24384" y="12192"/>
                </a:lnTo>
                <a:lnTo>
                  <a:pt x="12192" y="25892"/>
                </a:lnTo>
                <a:lnTo>
                  <a:pt x="24384" y="25892"/>
                </a:lnTo>
                <a:close/>
              </a:path>
              <a:path w="248919" h="254635">
                <a:moveTo>
                  <a:pt x="44434" y="27416"/>
                </a:moveTo>
                <a:lnTo>
                  <a:pt x="42989" y="25892"/>
                </a:lnTo>
                <a:lnTo>
                  <a:pt x="12192" y="25892"/>
                </a:lnTo>
                <a:lnTo>
                  <a:pt x="12192" y="30982"/>
                </a:lnTo>
                <a:lnTo>
                  <a:pt x="27432" y="47061"/>
                </a:lnTo>
                <a:lnTo>
                  <a:pt x="27432" y="33512"/>
                </a:lnTo>
                <a:lnTo>
                  <a:pt x="33528" y="27416"/>
                </a:lnTo>
                <a:lnTo>
                  <a:pt x="44434" y="27416"/>
                </a:lnTo>
                <a:close/>
              </a:path>
              <a:path w="248919" h="254635">
                <a:moveTo>
                  <a:pt x="42668" y="228584"/>
                </a:moveTo>
                <a:lnTo>
                  <a:pt x="12192" y="228584"/>
                </a:lnTo>
                <a:lnTo>
                  <a:pt x="24384" y="240761"/>
                </a:lnTo>
                <a:lnTo>
                  <a:pt x="24384" y="246859"/>
                </a:lnTo>
                <a:lnTo>
                  <a:pt x="42668" y="228584"/>
                </a:lnTo>
                <a:close/>
              </a:path>
              <a:path w="248919" h="254635">
                <a:moveTo>
                  <a:pt x="24384" y="246859"/>
                </a:moveTo>
                <a:lnTo>
                  <a:pt x="24384" y="240761"/>
                </a:lnTo>
                <a:lnTo>
                  <a:pt x="12192" y="228584"/>
                </a:lnTo>
                <a:lnTo>
                  <a:pt x="12192" y="240769"/>
                </a:lnTo>
                <a:lnTo>
                  <a:pt x="21336" y="249905"/>
                </a:lnTo>
                <a:lnTo>
                  <a:pt x="24384" y="246859"/>
                </a:lnTo>
                <a:close/>
              </a:path>
              <a:path w="248919" h="254635">
                <a:moveTo>
                  <a:pt x="48768" y="31988"/>
                </a:moveTo>
                <a:lnTo>
                  <a:pt x="44434" y="27416"/>
                </a:lnTo>
                <a:lnTo>
                  <a:pt x="33528" y="27416"/>
                </a:lnTo>
                <a:lnTo>
                  <a:pt x="27432" y="33512"/>
                </a:lnTo>
                <a:lnTo>
                  <a:pt x="27432" y="47061"/>
                </a:lnTo>
                <a:lnTo>
                  <a:pt x="30480" y="50276"/>
                </a:lnTo>
                <a:lnTo>
                  <a:pt x="48768" y="31988"/>
                </a:lnTo>
                <a:close/>
              </a:path>
              <a:path w="248919" h="254635">
                <a:moveTo>
                  <a:pt x="48768" y="45196"/>
                </a:moveTo>
                <a:lnTo>
                  <a:pt x="48768" y="31988"/>
                </a:lnTo>
                <a:lnTo>
                  <a:pt x="30480" y="50276"/>
                </a:lnTo>
                <a:lnTo>
                  <a:pt x="27432" y="47061"/>
                </a:lnTo>
                <a:lnTo>
                  <a:pt x="27432" y="207248"/>
                </a:lnTo>
                <a:lnTo>
                  <a:pt x="30480" y="204200"/>
                </a:lnTo>
                <a:lnTo>
                  <a:pt x="39624" y="213344"/>
                </a:lnTo>
                <a:lnTo>
                  <a:pt x="39624" y="53324"/>
                </a:lnTo>
                <a:lnTo>
                  <a:pt x="48768" y="45196"/>
                </a:lnTo>
                <a:close/>
              </a:path>
              <a:path w="248919" h="254635">
                <a:moveTo>
                  <a:pt x="45718" y="225536"/>
                </a:moveTo>
                <a:lnTo>
                  <a:pt x="33528" y="225536"/>
                </a:lnTo>
                <a:lnTo>
                  <a:pt x="27432" y="220964"/>
                </a:lnTo>
                <a:lnTo>
                  <a:pt x="27432" y="228584"/>
                </a:lnTo>
                <a:lnTo>
                  <a:pt x="42668" y="228584"/>
                </a:lnTo>
                <a:lnTo>
                  <a:pt x="45718" y="225536"/>
                </a:lnTo>
                <a:close/>
              </a:path>
              <a:path w="248919" h="254635">
                <a:moveTo>
                  <a:pt x="53340" y="53324"/>
                </a:moveTo>
                <a:lnTo>
                  <a:pt x="53340" y="41132"/>
                </a:lnTo>
                <a:lnTo>
                  <a:pt x="39624" y="53324"/>
                </a:lnTo>
                <a:lnTo>
                  <a:pt x="53340" y="53324"/>
                </a:lnTo>
                <a:close/>
              </a:path>
              <a:path w="248919" h="254635">
                <a:moveTo>
                  <a:pt x="53340" y="201152"/>
                </a:moveTo>
                <a:lnTo>
                  <a:pt x="53340" y="53324"/>
                </a:lnTo>
                <a:lnTo>
                  <a:pt x="39624" y="53324"/>
                </a:lnTo>
                <a:lnTo>
                  <a:pt x="39624" y="201152"/>
                </a:lnTo>
                <a:lnTo>
                  <a:pt x="53340" y="201152"/>
                </a:lnTo>
                <a:close/>
              </a:path>
              <a:path w="248919" h="254635">
                <a:moveTo>
                  <a:pt x="207248" y="201152"/>
                </a:moveTo>
                <a:lnTo>
                  <a:pt x="39624" y="201152"/>
                </a:lnTo>
                <a:lnTo>
                  <a:pt x="53340" y="213344"/>
                </a:lnTo>
                <a:lnTo>
                  <a:pt x="53340" y="225536"/>
                </a:lnTo>
                <a:lnTo>
                  <a:pt x="195072" y="225536"/>
                </a:lnTo>
                <a:lnTo>
                  <a:pt x="195072" y="213344"/>
                </a:lnTo>
                <a:lnTo>
                  <a:pt x="207248" y="201152"/>
                </a:lnTo>
                <a:close/>
              </a:path>
              <a:path w="248919" h="254635">
                <a:moveTo>
                  <a:pt x="53340" y="225536"/>
                </a:moveTo>
                <a:lnTo>
                  <a:pt x="53340" y="213344"/>
                </a:lnTo>
                <a:lnTo>
                  <a:pt x="39624" y="201152"/>
                </a:lnTo>
                <a:lnTo>
                  <a:pt x="39624" y="213344"/>
                </a:lnTo>
                <a:lnTo>
                  <a:pt x="48768" y="222488"/>
                </a:lnTo>
                <a:lnTo>
                  <a:pt x="48768" y="225536"/>
                </a:lnTo>
                <a:lnTo>
                  <a:pt x="53340" y="225536"/>
                </a:lnTo>
                <a:close/>
              </a:path>
              <a:path w="248919" h="254635">
                <a:moveTo>
                  <a:pt x="203975" y="27416"/>
                </a:moveTo>
                <a:lnTo>
                  <a:pt x="44434" y="27416"/>
                </a:lnTo>
                <a:lnTo>
                  <a:pt x="48768" y="31988"/>
                </a:lnTo>
                <a:lnTo>
                  <a:pt x="48768" y="45196"/>
                </a:lnTo>
                <a:lnTo>
                  <a:pt x="53340" y="41132"/>
                </a:lnTo>
                <a:lnTo>
                  <a:pt x="53340" y="53324"/>
                </a:lnTo>
                <a:lnTo>
                  <a:pt x="195072" y="53324"/>
                </a:lnTo>
                <a:lnTo>
                  <a:pt x="195072" y="41132"/>
                </a:lnTo>
                <a:lnTo>
                  <a:pt x="199644" y="45710"/>
                </a:lnTo>
                <a:lnTo>
                  <a:pt x="199644" y="31988"/>
                </a:lnTo>
                <a:lnTo>
                  <a:pt x="203975" y="27416"/>
                </a:lnTo>
                <a:close/>
              </a:path>
              <a:path w="248919" h="254635">
                <a:moveTo>
                  <a:pt x="48768" y="225536"/>
                </a:moveTo>
                <a:lnTo>
                  <a:pt x="48768" y="222488"/>
                </a:lnTo>
                <a:lnTo>
                  <a:pt x="45718" y="225536"/>
                </a:lnTo>
                <a:lnTo>
                  <a:pt x="48768" y="225536"/>
                </a:lnTo>
                <a:close/>
              </a:path>
              <a:path w="248919" h="254635">
                <a:moveTo>
                  <a:pt x="207248" y="53324"/>
                </a:moveTo>
                <a:lnTo>
                  <a:pt x="195072" y="41132"/>
                </a:lnTo>
                <a:lnTo>
                  <a:pt x="195072" y="53324"/>
                </a:lnTo>
                <a:lnTo>
                  <a:pt x="207248" y="53324"/>
                </a:lnTo>
                <a:close/>
              </a:path>
              <a:path w="248919" h="254635">
                <a:moveTo>
                  <a:pt x="207248" y="201152"/>
                </a:moveTo>
                <a:lnTo>
                  <a:pt x="207248" y="53324"/>
                </a:lnTo>
                <a:lnTo>
                  <a:pt x="195072" y="53324"/>
                </a:lnTo>
                <a:lnTo>
                  <a:pt x="195072" y="201152"/>
                </a:lnTo>
                <a:lnTo>
                  <a:pt x="207248" y="201152"/>
                </a:lnTo>
                <a:close/>
              </a:path>
              <a:path w="248919" h="254635">
                <a:moveTo>
                  <a:pt x="207248" y="214185"/>
                </a:moveTo>
                <a:lnTo>
                  <a:pt x="207248" y="201152"/>
                </a:lnTo>
                <a:lnTo>
                  <a:pt x="195072" y="213344"/>
                </a:lnTo>
                <a:lnTo>
                  <a:pt x="195072" y="225536"/>
                </a:lnTo>
                <a:lnTo>
                  <a:pt x="199644" y="225536"/>
                </a:lnTo>
                <a:lnTo>
                  <a:pt x="199644" y="222488"/>
                </a:lnTo>
                <a:lnTo>
                  <a:pt x="207248" y="214185"/>
                </a:lnTo>
                <a:close/>
              </a:path>
              <a:path w="248919" h="254635">
                <a:moveTo>
                  <a:pt x="220964" y="45707"/>
                </a:moveTo>
                <a:lnTo>
                  <a:pt x="220964" y="33512"/>
                </a:lnTo>
                <a:lnTo>
                  <a:pt x="214868" y="27416"/>
                </a:lnTo>
                <a:lnTo>
                  <a:pt x="203975" y="27416"/>
                </a:lnTo>
                <a:lnTo>
                  <a:pt x="199644" y="31988"/>
                </a:lnTo>
                <a:lnTo>
                  <a:pt x="216392" y="50276"/>
                </a:lnTo>
                <a:lnTo>
                  <a:pt x="220964" y="45707"/>
                </a:lnTo>
                <a:close/>
              </a:path>
              <a:path w="248919" h="254635">
                <a:moveTo>
                  <a:pt x="220964" y="208532"/>
                </a:moveTo>
                <a:lnTo>
                  <a:pt x="220964" y="45707"/>
                </a:lnTo>
                <a:lnTo>
                  <a:pt x="216392" y="50276"/>
                </a:lnTo>
                <a:lnTo>
                  <a:pt x="199644" y="31988"/>
                </a:lnTo>
                <a:lnTo>
                  <a:pt x="199644" y="45710"/>
                </a:lnTo>
                <a:lnTo>
                  <a:pt x="207248" y="53324"/>
                </a:lnTo>
                <a:lnTo>
                  <a:pt x="207248" y="214185"/>
                </a:lnTo>
                <a:lnTo>
                  <a:pt x="216392" y="204200"/>
                </a:lnTo>
                <a:lnTo>
                  <a:pt x="220964" y="208532"/>
                </a:lnTo>
                <a:close/>
              </a:path>
              <a:path w="248919" h="254635">
                <a:moveTo>
                  <a:pt x="245348" y="231632"/>
                </a:moveTo>
                <a:lnTo>
                  <a:pt x="216392" y="204200"/>
                </a:lnTo>
                <a:lnTo>
                  <a:pt x="199644" y="222488"/>
                </a:lnTo>
                <a:lnTo>
                  <a:pt x="202692" y="225536"/>
                </a:lnTo>
                <a:lnTo>
                  <a:pt x="214868" y="225536"/>
                </a:lnTo>
                <a:lnTo>
                  <a:pt x="220964" y="220964"/>
                </a:lnTo>
                <a:lnTo>
                  <a:pt x="220964" y="228584"/>
                </a:lnTo>
                <a:lnTo>
                  <a:pt x="236204" y="228584"/>
                </a:lnTo>
                <a:lnTo>
                  <a:pt x="236204" y="240769"/>
                </a:lnTo>
                <a:lnTo>
                  <a:pt x="245348" y="231632"/>
                </a:lnTo>
                <a:close/>
              </a:path>
              <a:path w="248919" h="254635">
                <a:moveTo>
                  <a:pt x="202692" y="225536"/>
                </a:moveTo>
                <a:lnTo>
                  <a:pt x="199644" y="222488"/>
                </a:lnTo>
                <a:lnTo>
                  <a:pt x="199644" y="225536"/>
                </a:lnTo>
                <a:lnTo>
                  <a:pt x="202692" y="225536"/>
                </a:lnTo>
                <a:close/>
              </a:path>
              <a:path w="248919" h="254635">
                <a:moveTo>
                  <a:pt x="220964" y="228584"/>
                </a:moveTo>
                <a:lnTo>
                  <a:pt x="220964" y="220964"/>
                </a:lnTo>
                <a:lnTo>
                  <a:pt x="214868" y="225536"/>
                </a:lnTo>
                <a:lnTo>
                  <a:pt x="202692" y="225536"/>
                </a:lnTo>
                <a:lnTo>
                  <a:pt x="205740" y="228584"/>
                </a:lnTo>
                <a:lnTo>
                  <a:pt x="220964" y="228584"/>
                </a:lnTo>
                <a:close/>
              </a:path>
              <a:path w="248919" h="254635">
                <a:moveTo>
                  <a:pt x="236204" y="30475"/>
                </a:moveTo>
                <a:lnTo>
                  <a:pt x="236204" y="25892"/>
                </a:lnTo>
                <a:lnTo>
                  <a:pt x="205418" y="25892"/>
                </a:lnTo>
                <a:lnTo>
                  <a:pt x="203975" y="27416"/>
                </a:lnTo>
                <a:lnTo>
                  <a:pt x="214868" y="27416"/>
                </a:lnTo>
                <a:lnTo>
                  <a:pt x="220964" y="33512"/>
                </a:lnTo>
                <a:lnTo>
                  <a:pt x="220964" y="45707"/>
                </a:lnTo>
                <a:lnTo>
                  <a:pt x="236204" y="30475"/>
                </a:lnTo>
                <a:close/>
              </a:path>
              <a:path w="248919" h="254635">
                <a:moveTo>
                  <a:pt x="245348" y="21336"/>
                </a:moveTo>
                <a:lnTo>
                  <a:pt x="227060" y="3048"/>
                </a:lnTo>
                <a:lnTo>
                  <a:pt x="205418" y="25892"/>
                </a:lnTo>
                <a:lnTo>
                  <a:pt x="222488" y="25892"/>
                </a:lnTo>
                <a:lnTo>
                  <a:pt x="222488" y="12192"/>
                </a:lnTo>
                <a:lnTo>
                  <a:pt x="236204" y="25892"/>
                </a:lnTo>
                <a:lnTo>
                  <a:pt x="236204" y="30475"/>
                </a:lnTo>
                <a:lnTo>
                  <a:pt x="245348" y="21336"/>
                </a:lnTo>
                <a:close/>
              </a:path>
              <a:path w="248919" h="254635">
                <a:moveTo>
                  <a:pt x="236204" y="228584"/>
                </a:moveTo>
                <a:lnTo>
                  <a:pt x="205740" y="228584"/>
                </a:lnTo>
                <a:lnTo>
                  <a:pt x="222488" y="245333"/>
                </a:lnTo>
                <a:lnTo>
                  <a:pt x="222488" y="240761"/>
                </a:lnTo>
                <a:lnTo>
                  <a:pt x="236204" y="228584"/>
                </a:lnTo>
                <a:close/>
              </a:path>
              <a:path w="248919" h="254635">
                <a:moveTo>
                  <a:pt x="236204" y="25892"/>
                </a:moveTo>
                <a:lnTo>
                  <a:pt x="222488" y="12192"/>
                </a:lnTo>
                <a:lnTo>
                  <a:pt x="222488" y="25892"/>
                </a:lnTo>
                <a:lnTo>
                  <a:pt x="236204" y="25892"/>
                </a:lnTo>
                <a:close/>
              </a:path>
              <a:path w="248919" h="254635">
                <a:moveTo>
                  <a:pt x="245348" y="231632"/>
                </a:moveTo>
                <a:lnTo>
                  <a:pt x="245348" y="21336"/>
                </a:lnTo>
                <a:lnTo>
                  <a:pt x="222488" y="44183"/>
                </a:lnTo>
                <a:lnTo>
                  <a:pt x="222488" y="209975"/>
                </a:lnTo>
                <a:lnTo>
                  <a:pt x="245348" y="231632"/>
                </a:lnTo>
                <a:close/>
              </a:path>
              <a:path w="248919" h="254635">
                <a:moveTo>
                  <a:pt x="236204" y="240769"/>
                </a:moveTo>
                <a:lnTo>
                  <a:pt x="236204" y="228584"/>
                </a:lnTo>
                <a:lnTo>
                  <a:pt x="222488" y="240761"/>
                </a:lnTo>
                <a:lnTo>
                  <a:pt x="222488" y="245333"/>
                </a:lnTo>
                <a:lnTo>
                  <a:pt x="227060" y="249905"/>
                </a:lnTo>
                <a:lnTo>
                  <a:pt x="236204" y="2407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73463" y="4079931"/>
            <a:ext cx="223997" cy="2285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61271" y="4067738"/>
            <a:ext cx="250190" cy="254635"/>
          </a:xfrm>
          <a:custGeom>
            <a:avLst/>
            <a:gdLst/>
            <a:ahLst/>
            <a:cxnLst/>
            <a:rect l="l" t="t" r="r" b="b"/>
            <a:pathLst>
              <a:path w="250189" h="254635">
                <a:moveTo>
                  <a:pt x="249905" y="248381"/>
                </a:moveTo>
                <a:lnTo>
                  <a:pt x="249905" y="6096"/>
                </a:lnTo>
                <a:lnTo>
                  <a:pt x="243809" y="0"/>
                </a:lnTo>
                <a:lnTo>
                  <a:pt x="6096" y="0"/>
                </a:lnTo>
                <a:lnTo>
                  <a:pt x="0" y="6096"/>
                </a:lnTo>
                <a:lnTo>
                  <a:pt x="0" y="248381"/>
                </a:lnTo>
                <a:lnTo>
                  <a:pt x="4572" y="252953"/>
                </a:lnTo>
                <a:lnTo>
                  <a:pt x="4572" y="21336"/>
                </a:lnTo>
                <a:lnTo>
                  <a:pt x="21336" y="3048"/>
                </a:lnTo>
                <a:lnTo>
                  <a:pt x="44180" y="25892"/>
                </a:lnTo>
                <a:lnTo>
                  <a:pt x="205391" y="25892"/>
                </a:lnTo>
                <a:lnTo>
                  <a:pt x="227045" y="3048"/>
                </a:lnTo>
                <a:lnTo>
                  <a:pt x="245333" y="21336"/>
                </a:lnTo>
                <a:lnTo>
                  <a:pt x="245333" y="252953"/>
                </a:lnTo>
                <a:lnTo>
                  <a:pt x="249905" y="248381"/>
                </a:lnTo>
                <a:close/>
              </a:path>
              <a:path w="250189" h="254635">
                <a:moveTo>
                  <a:pt x="44180" y="25892"/>
                </a:moveTo>
                <a:lnTo>
                  <a:pt x="21336" y="3048"/>
                </a:lnTo>
                <a:lnTo>
                  <a:pt x="4572" y="21336"/>
                </a:lnTo>
                <a:lnTo>
                  <a:pt x="12192" y="29375"/>
                </a:lnTo>
                <a:lnTo>
                  <a:pt x="12192" y="25892"/>
                </a:lnTo>
                <a:lnTo>
                  <a:pt x="25908" y="12192"/>
                </a:lnTo>
                <a:lnTo>
                  <a:pt x="25908" y="25892"/>
                </a:lnTo>
                <a:lnTo>
                  <a:pt x="44180" y="25892"/>
                </a:lnTo>
                <a:close/>
              </a:path>
              <a:path w="250189" h="254635">
                <a:moveTo>
                  <a:pt x="25908" y="210296"/>
                </a:moveTo>
                <a:lnTo>
                  <a:pt x="25908" y="43845"/>
                </a:lnTo>
                <a:lnTo>
                  <a:pt x="4572" y="21336"/>
                </a:lnTo>
                <a:lnTo>
                  <a:pt x="4572" y="231632"/>
                </a:lnTo>
                <a:lnTo>
                  <a:pt x="25908" y="210296"/>
                </a:lnTo>
                <a:close/>
              </a:path>
              <a:path w="250189" h="254635">
                <a:moveTo>
                  <a:pt x="50276" y="222488"/>
                </a:moveTo>
                <a:lnTo>
                  <a:pt x="32004" y="204200"/>
                </a:lnTo>
                <a:lnTo>
                  <a:pt x="4572" y="231632"/>
                </a:lnTo>
                <a:lnTo>
                  <a:pt x="12192" y="239938"/>
                </a:lnTo>
                <a:lnTo>
                  <a:pt x="12192" y="228584"/>
                </a:lnTo>
                <a:lnTo>
                  <a:pt x="27432" y="228584"/>
                </a:lnTo>
                <a:lnTo>
                  <a:pt x="27432" y="220964"/>
                </a:lnTo>
                <a:lnTo>
                  <a:pt x="33528" y="225536"/>
                </a:lnTo>
                <a:lnTo>
                  <a:pt x="47059" y="225536"/>
                </a:lnTo>
                <a:lnTo>
                  <a:pt x="50276" y="222488"/>
                </a:lnTo>
                <a:close/>
              </a:path>
              <a:path w="250189" h="254635">
                <a:moveTo>
                  <a:pt x="245333" y="252953"/>
                </a:moveTo>
                <a:lnTo>
                  <a:pt x="245333" y="231632"/>
                </a:lnTo>
                <a:lnTo>
                  <a:pt x="227045" y="249905"/>
                </a:lnTo>
                <a:lnTo>
                  <a:pt x="205712" y="228584"/>
                </a:lnTo>
                <a:lnTo>
                  <a:pt x="43841" y="228584"/>
                </a:lnTo>
                <a:lnTo>
                  <a:pt x="21336" y="249905"/>
                </a:lnTo>
                <a:lnTo>
                  <a:pt x="4572" y="231632"/>
                </a:lnTo>
                <a:lnTo>
                  <a:pt x="4572" y="252953"/>
                </a:lnTo>
                <a:lnTo>
                  <a:pt x="6096" y="254477"/>
                </a:lnTo>
                <a:lnTo>
                  <a:pt x="243809" y="254477"/>
                </a:lnTo>
                <a:lnTo>
                  <a:pt x="245333" y="252953"/>
                </a:lnTo>
                <a:close/>
              </a:path>
              <a:path w="250189" h="254635">
                <a:moveTo>
                  <a:pt x="25908" y="25892"/>
                </a:moveTo>
                <a:lnTo>
                  <a:pt x="25908" y="12192"/>
                </a:lnTo>
                <a:lnTo>
                  <a:pt x="12192" y="25892"/>
                </a:lnTo>
                <a:lnTo>
                  <a:pt x="25908" y="25892"/>
                </a:lnTo>
                <a:close/>
              </a:path>
              <a:path w="250189" h="254635">
                <a:moveTo>
                  <a:pt x="45704" y="27416"/>
                </a:moveTo>
                <a:lnTo>
                  <a:pt x="44180" y="25892"/>
                </a:lnTo>
                <a:lnTo>
                  <a:pt x="12192" y="25892"/>
                </a:lnTo>
                <a:lnTo>
                  <a:pt x="12192" y="29375"/>
                </a:lnTo>
                <a:lnTo>
                  <a:pt x="27432" y="45453"/>
                </a:lnTo>
                <a:lnTo>
                  <a:pt x="27432" y="33512"/>
                </a:lnTo>
                <a:lnTo>
                  <a:pt x="33528" y="27416"/>
                </a:lnTo>
                <a:lnTo>
                  <a:pt x="45704" y="27416"/>
                </a:lnTo>
                <a:close/>
              </a:path>
              <a:path w="250189" h="254635">
                <a:moveTo>
                  <a:pt x="43841" y="228584"/>
                </a:moveTo>
                <a:lnTo>
                  <a:pt x="12192" y="228584"/>
                </a:lnTo>
                <a:lnTo>
                  <a:pt x="25908" y="240761"/>
                </a:lnTo>
                <a:lnTo>
                  <a:pt x="25908" y="245574"/>
                </a:lnTo>
                <a:lnTo>
                  <a:pt x="43841" y="228584"/>
                </a:lnTo>
                <a:close/>
              </a:path>
              <a:path w="250189" h="254635">
                <a:moveTo>
                  <a:pt x="25908" y="245574"/>
                </a:moveTo>
                <a:lnTo>
                  <a:pt x="25908" y="240761"/>
                </a:lnTo>
                <a:lnTo>
                  <a:pt x="12192" y="228584"/>
                </a:lnTo>
                <a:lnTo>
                  <a:pt x="12192" y="239938"/>
                </a:lnTo>
                <a:lnTo>
                  <a:pt x="21336" y="249905"/>
                </a:lnTo>
                <a:lnTo>
                  <a:pt x="25908" y="245574"/>
                </a:lnTo>
                <a:close/>
              </a:path>
              <a:path w="250189" h="254635">
                <a:moveTo>
                  <a:pt x="50276" y="31988"/>
                </a:moveTo>
                <a:lnTo>
                  <a:pt x="45704" y="27416"/>
                </a:lnTo>
                <a:lnTo>
                  <a:pt x="33528" y="27416"/>
                </a:lnTo>
                <a:lnTo>
                  <a:pt x="27432" y="33512"/>
                </a:lnTo>
                <a:lnTo>
                  <a:pt x="27432" y="45453"/>
                </a:lnTo>
                <a:lnTo>
                  <a:pt x="32004" y="50276"/>
                </a:lnTo>
                <a:lnTo>
                  <a:pt x="50276" y="31988"/>
                </a:lnTo>
                <a:close/>
              </a:path>
              <a:path w="250189" h="254635">
                <a:moveTo>
                  <a:pt x="50276" y="44184"/>
                </a:moveTo>
                <a:lnTo>
                  <a:pt x="50276" y="31988"/>
                </a:lnTo>
                <a:lnTo>
                  <a:pt x="32004" y="50276"/>
                </a:lnTo>
                <a:lnTo>
                  <a:pt x="27432" y="45453"/>
                </a:lnTo>
                <a:lnTo>
                  <a:pt x="27432" y="208772"/>
                </a:lnTo>
                <a:lnTo>
                  <a:pt x="32004" y="204200"/>
                </a:lnTo>
                <a:lnTo>
                  <a:pt x="41148" y="213352"/>
                </a:lnTo>
                <a:lnTo>
                  <a:pt x="41148" y="53324"/>
                </a:lnTo>
                <a:lnTo>
                  <a:pt x="50276" y="44184"/>
                </a:lnTo>
                <a:close/>
              </a:path>
              <a:path w="250189" h="254635">
                <a:moveTo>
                  <a:pt x="47059" y="225536"/>
                </a:moveTo>
                <a:lnTo>
                  <a:pt x="33528" y="225536"/>
                </a:lnTo>
                <a:lnTo>
                  <a:pt x="27432" y="220964"/>
                </a:lnTo>
                <a:lnTo>
                  <a:pt x="27432" y="228584"/>
                </a:lnTo>
                <a:lnTo>
                  <a:pt x="43841" y="228584"/>
                </a:lnTo>
                <a:lnTo>
                  <a:pt x="47059" y="225536"/>
                </a:lnTo>
                <a:close/>
              </a:path>
              <a:path w="250189" h="254635">
                <a:moveTo>
                  <a:pt x="53324" y="53324"/>
                </a:moveTo>
                <a:lnTo>
                  <a:pt x="53324" y="41132"/>
                </a:lnTo>
                <a:lnTo>
                  <a:pt x="41148" y="53324"/>
                </a:lnTo>
                <a:lnTo>
                  <a:pt x="53324" y="53324"/>
                </a:lnTo>
                <a:close/>
              </a:path>
              <a:path w="250189" h="254635">
                <a:moveTo>
                  <a:pt x="53324" y="201152"/>
                </a:moveTo>
                <a:lnTo>
                  <a:pt x="53324" y="53324"/>
                </a:lnTo>
                <a:lnTo>
                  <a:pt x="41148" y="53324"/>
                </a:lnTo>
                <a:lnTo>
                  <a:pt x="41148" y="201152"/>
                </a:lnTo>
                <a:lnTo>
                  <a:pt x="53324" y="201152"/>
                </a:lnTo>
                <a:close/>
              </a:path>
              <a:path w="250189" h="254635">
                <a:moveTo>
                  <a:pt x="208757" y="201152"/>
                </a:moveTo>
                <a:lnTo>
                  <a:pt x="41148" y="201152"/>
                </a:lnTo>
                <a:lnTo>
                  <a:pt x="53324" y="213344"/>
                </a:lnTo>
                <a:lnTo>
                  <a:pt x="53324" y="225536"/>
                </a:lnTo>
                <a:lnTo>
                  <a:pt x="196565" y="225536"/>
                </a:lnTo>
                <a:lnTo>
                  <a:pt x="196565" y="213344"/>
                </a:lnTo>
                <a:lnTo>
                  <a:pt x="208757" y="201152"/>
                </a:lnTo>
                <a:close/>
              </a:path>
              <a:path w="250189" h="254635">
                <a:moveTo>
                  <a:pt x="53324" y="225536"/>
                </a:moveTo>
                <a:lnTo>
                  <a:pt x="53324" y="213344"/>
                </a:lnTo>
                <a:lnTo>
                  <a:pt x="41148" y="201152"/>
                </a:lnTo>
                <a:lnTo>
                  <a:pt x="41148" y="213352"/>
                </a:lnTo>
                <a:lnTo>
                  <a:pt x="50276" y="222488"/>
                </a:lnTo>
                <a:lnTo>
                  <a:pt x="50276" y="225536"/>
                </a:lnTo>
                <a:lnTo>
                  <a:pt x="53324" y="225536"/>
                </a:lnTo>
                <a:close/>
              </a:path>
              <a:path w="250189" h="254635">
                <a:moveTo>
                  <a:pt x="203947" y="27416"/>
                </a:moveTo>
                <a:lnTo>
                  <a:pt x="45704" y="27416"/>
                </a:lnTo>
                <a:lnTo>
                  <a:pt x="50276" y="31988"/>
                </a:lnTo>
                <a:lnTo>
                  <a:pt x="50276" y="44184"/>
                </a:lnTo>
                <a:lnTo>
                  <a:pt x="53324" y="41132"/>
                </a:lnTo>
                <a:lnTo>
                  <a:pt x="53324" y="53324"/>
                </a:lnTo>
                <a:lnTo>
                  <a:pt x="196565" y="53324"/>
                </a:lnTo>
                <a:lnTo>
                  <a:pt x="196565" y="41132"/>
                </a:lnTo>
                <a:lnTo>
                  <a:pt x="199613" y="44180"/>
                </a:lnTo>
                <a:lnTo>
                  <a:pt x="199613" y="31988"/>
                </a:lnTo>
                <a:lnTo>
                  <a:pt x="203947" y="27416"/>
                </a:lnTo>
                <a:close/>
              </a:path>
              <a:path w="250189" h="254635">
                <a:moveTo>
                  <a:pt x="50276" y="225536"/>
                </a:moveTo>
                <a:lnTo>
                  <a:pt x="50276" y="222488"/>
                </a:lnTo>
                <a:lnTo>
                  <a:pt x="47059" y="225536"/>
                </a:lnTo>
                <a:lnTo>
                  <a:pt x="50276" y="225536"/>
                </a:lnTo>
                <a:close/>
              </a:path>
              <a:path w="250189" h="254635">
                <a:moveTo>
                  <a:pt x="208757" y="53324"/>
                </a:moveTo>
                <a:lnTo>
                  <a:pt x="196565" y="41132"/>
                </a:lnTo>
                <a:lnTo>
                  <a:pt x="196565" y="53324"/>
                </a:lnTo>
                <a:lnTo>
                  <a:pt x="208757" y="53324"/>
                </a:lnTo>
                <a:close/>
              </a:path>
              <a:path w="250189" h="254635">
                <a:moveTo>
                  <a:pt x="208757" y="201152"/>
                </a:moveTo>
                <a:lnTo>
                  <a:pt x="208757" y="53324"/>
                </a:lnTo>
                <a:lnTo>
                  <a:pt x="196565" y="53324"/>
                </a:lnTo>
                <a:lnTo>
                  <a:pt x="196565" y="201152"/>
                </a:lnTo>
                <a:lnTo>
                  <a:pt x="208757" y="201152"/>
                </a:lnTo>
                <a:close/>
              </a:path>
              <a:path w="250189" h="254635">
                <a:moveTo>
                  <a:pt x="208757" y="213344"/>
                </a:moveTo>
                <a:lnTo>
                  <a:pt x="208757" y="201152"/>
                </a:lnTo>
                <a:lnTo>
                  <a:pt x="196565" y="213344"/>
                </a:lnTo>
                <a:lnTo>
                  <a:pt x="196565" y="225536"/>
                </a:lnTo>
                <a:lnTo>
                  <a:pt x="199613" y="225536"/>
                </a:lnTo>
                <a:lnTo>
                  <a:pt x="199613" y="222488"/>
                </a:lnTo>
                <a:lnTo>
                  <a:pt x="208757" y="213344"/>
                </a:lnTo>
                <a:close/>
              </a:path>
              <a:path w="250189" h="254635">
                <a:moveTo>
                  <a:pt x="220949" y="47061"/>
                </a:moveTo>
                <a:lnTo>
                  <a:pt x="220949" y="33512"/>
                </a:lnTo>
                <a:lnTo>
                  <a:pt x="216377" y="27416"/>
                </a:lnTo>
                <a:lnTo>
                  <a:pt x="203947" y="27416"/>
                </a:lnTo>
                <a:lnTo>
                  <a:pt x="199613" y="31988"/>
                </a:lnTo>
                <a:lnTo>
                  <a:pt x="217901" y="50276"/>
                </a:lnTo>
                <a:lnTo>
                  <a:pt x="220949" y="47061"/>
                </a:lnTo>
                <a:close/>
              </a:path>
              <a:path w="250189" h="254635">
                <a:moveTo>
                  <a:pt x="220949" y="207248"/>
                </a:moveTo>
                <a:lnTo>
                  <a:pt x="220949" y="47061"/>
                </a:lnTo>
                <a:lnTo>
                  <a:pt x="217901" y="50276"/>
                </a:lnTo>
                <a:lnTo>
                  <a:pt x="199613" y="31988"/>
                </a:lnTo>
                <a:lnTo>
                  <a:pt x="199613" y="44180"/>
                </a:lnTo>
                <a:lnTo>
                  <a:pt x="208757" y="53324"/>
                </a:lnTo>
                <a:lnTo>
                  <a:pt x="208757" y="213344"/>
                </a:lnTo>
                <a:lnTo>
                  <a:pt x="217901" y="204200"/>
                </a:lnTo>
                <a:lnTo>
                  <a:pt x="220949" y="207248"/>
                </a:lnTo>
                <a:close/>
              </a:path>
              <a:path w="250189" h="254635">
                <a:moveTo>
                  <a:pt x="245333" y="231632"/>
                </a:moveTo>
                <a:lnTo>
                  <a:pt x="217901" y="204200"/>
                </a:lnTo>
                <a:lnTo>
                  <a:pt x="199613" y="222488"/>
                </a:lnTo>
                <a:lnTo>
                  <a:pt x="202663" y="225536"/>
                </a:lnTo>
                <a:lnTo>
                  <a:pt x="216377" y="225536"/>
                </a:lnTo>
                <a:lnTo>
                  <a:pt x="220949" y="220964"/>
                </a:lnTo>
                <a:lnTo>
                  <a:pt x="220949" y="228584"/>
                </a:lnTo>
                <a:lnTo>
                  <a:pt x="236189" y="228584"/>
                </a:lnTo>
                <a:lnTo>
                  <a:pt x="236189" y="240769"/>
                </a:lnTo>
                <a:lnTo>
                  <a:pt x="245333" y="231632"/>
                </a:lnTo>
                <a:close/>
              </a:path>
              <a:path w="250189" h="254635">
                <a:moveTo>
                  <a:pt x="202663" y="225536"/>
                </a:moveTo>
                <a:lnTo>
                  <a:pt x="199613" y="222488"/>
                </a:lnTo>
                <a:lnTo>
                  <a:pt x="199613" y="225536"/>
                </a:lnTo>
                <a:lnTo>
                  <a:pt x="202663" y="225536"/>
                </a:lnTo>
                <a:close/>
              </a:path>
              <a:path w="250189" h="254635">
                <a:moveTo>
                  <a:pt x="220949" y="228584"/>
                </a:moveTo>
                <a:lnTo>
                  <a:pt x="220949" y="220964"/>
                </a:lnTo>
                <a:lnTo>
                  <a:pt x="216377" y="225536"/>
                </a:lnTo>
                <a:lnTo>
                  <a:pt x="202663" y="225536"/>
                </a:lnTo>
                <a:lnTo>
                  <a:pt x="205712" y="228584"/>
                </a:lnTo>
                <a:lnTo>
                  <a:pt x="220949" y="228584"/>
                </a:lnTo>
                <a:close/>
              </a:path>
              <a:path w="250189" h="254635">
                <a:moveTo>
                  <a:pt x="236189" y="30982"/>
                </a:moveTo>
                <a:lnTo>
                  <a:pt x="236189" y="25892"/>
                </a:lnTo>
                <a:lnTo>
                  <a:pt x="205391" y="25892"/>
                </a:lnTo>
                <a:lnTo>
                  <a:pt x="203947" y="27416"/>
                </a:lnTo>
                <a:lnTo>
                  <a:pt x="216377" y="27416"/>
                </a:lnTo>
                <a:lnTo>
                  <a:pt x="220949" y="33512"/>
                </a:lnTo>
                <a:lnTo>
                  <a:pt x="220949" y="47061"/>
                </a:lnTo>
                <a:lnTo>
                  <a:pt x="236189" y="30982"/>
                </a:lnTo>
                <a:close/>
              </a:path>
              <a:path w="250189" h="254635">
                <a:moveTo>
                  <a:pt x="245333" y="21336"/>
                </a:moveTo>
                <a:lnTo>
                  <a:pt x="227045" y="3048"/>
                </a:lnTo>
                <a:lnTo>
                  <a:pt x="205391" y="25892"/>
                </a:lnTo>
                <a:lnTo>
                  <a:pt x="223997" y="25892"/>
                </a:lnTo>
                <a:lnTo>
                  <a:pt x="223997" y="12192"/>
                </a:lnTo>
                <a:lnTo>
                  <a:pt x="236189" y="25892"/>
                </a:lnTo>
                <a:lnTo>
                  <a:pt x="236189" y="30982"/>
                </a:lnTo>
                <a:lnTo>
                  <a:pt x="245333" y="21336"/>
                </a:lnTo>
                <a:close/>
              </a:path>
              <a:path w="250189" h="254635">
                <a:moveTo>
                  <a:pt x="236189" y="228584"/>
                </a:moveTo>
                <a:lnTo>
                  <a:pt x="205712" y="228584"/>
                </a:lnTo>
                <a:lnTo>
                  <a:pt x="223997" y="246859"/>
                </a:lnTo>
                <a:lnTo>
                  <a:pt x="223997" y="240761"/>
                </a:lnTo>
                <a:lnTo>
                  <a:pt x="236189" y="228584"/>
                </a:lnTo>
                <a:close/>
              </a:path>
              <a:path w="250189" h="254635">
                <a:moveTo>
                  <a:pt x="236189" y="25892"/>
                </a:moveTo>
                <a:lnTo>
                  <a:pt x="223997" y="12192"/>
                </a:lnTo>
                <a:lnTo>
                  <a:pt x="223997" y="25892"/>
                </a:lnTo>
                <a:lnTo>
                  <a:pt x="236189" y="25892"/>
                </a:lnTo>
                <a:close/>
              </a:path>
              <a:path w="250189" h="254635">
                <a:moveTo>
                  <a:pt x="245333" y="231632"/>
                </a:moveTo>
                <a:lnTo>
                  <a:pt x="245333" y="21336"/>
                </a:lnTo>
                <a:lnTo>
                  <a:pt x="223997" y="43845"/>
                </a:lnTo>
                <a:lnTo>
                  <a:pt x="223997" y="210296"/>
                </a:lnTo>
                <a:lnTo>
                  <a:pt x="245333" y="231632"/>
                </a:lnTo>
                <a:close/>
              </a:path>
              <a:path w="250189" h="254635">
                <a:moveTo>
                  <a:pt x="236189" y="240769"/>
                </a:moveTo>
                <a:lnTo>
                  <a:pt x="236189" y="228584"/>
                </a:lnTo>
                <a:lnTo>
                  <a:pt x="223997" y="240761"/>
                </a:lnTo>
                <a:lnTo>
                  <a:pt x="223997" y="246859"/>
                </a:lnTo>
                <a:lnTo>
                  <a:pt x="227045" y="249905"/>
                </a:lnTo>
                <a:lnTo>
                  <a:pt x="236189" y="2407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88389" y="5530656"/>
            <a:ext cx="224012" cy="2285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76197" y="5518465"/>
            <a:ext cx="248920" cy="254635"/>
          </a:xfrm>
          <a:custGeom>
            <a:avLst/>
            <a:gdLst/>
            <a:ahLst/>
            <a:cxnLst/>
            <a:rect l="l" t="t" r="r" b="b"/>
            <a:pathLst>
              <a:path w="248919" h="254635">
                <a:moveTo>
                  <a:pt x="248396" y="248381"/>
                </a:moveTo>
                <a:lnTo>
                  <a:pt x="248396" y="6096"/>
                </a:lnTo>
                <a:lnTo>
                  <a:pt x="242300" y="0"/>
                </a:lnTo>
                <a:lnTo>
                  <a:pt x="4572" y="0"/>
                </a:lnTo>
                <a:lnTo>
                  <a:pt x="0" y="6096"/>
                </a:lnTo>
                <a:lnTo>
                  <a:pt x="0" y="248381"/>
                </a:lnTo>
                <a:lnTo>
                  <a:pt x="3048" y="252445"/>
                </a:lnTo>
                <a:lnTo>
                  <a:pt x="3048" y="21336"/>
                </a:lnTo>
                <a:lnTo>
                  <a:pt x="21336" y="4572"/>
                </a:lnTo>
                <a:lnTo>
                  <a:pt x="42672" y="25908"/>
                </a:lnTo>
                <a:lnTo>
                  <a:pt x="205724" y="25908"/>
                </a:lnTo>
                <a:lnTo>
                  <a:pt x="227060" y="4572"/>
                </a:lnTo>
                <a:lnTo>
                  <a:pt x="245348" y="21336"/>
                </a:lnTo>
                <a:lnTo>
                  <a:pt x="245348" y="251429"/>
                </a:lnTo>
                <a:lnTo>
                  <a:pt x="248396" y="248381"/>
                </a:lnTo>
                <a:close/>
              </a:path>
              <a:path w="248919" h="254635">
                <a:moveTo>
                  <a:pt x="42672" y="25908"/>
                </a:moveTo>
                <a:lnTo>
                  <a:pt x="21336" y="4572"/>
                </a:lnTo>
                <a:lnTo>
                  <a:pt x="3048" y="21336"/>
                </a:lnTo>
                <a:lnTo>
                  <a:pt x="12192" y="30988"/>
                </a:lnTo>
                <a:lnTo>
                  <a:pt x="12192" y="25908"/>
                </a:lnTo>
                <a:lnTo>
                  <a:pt x="24384" y="12192"/>
                </a:lnTo>
                <a:lnTo>
                  <a:pt x="24384" y="25908"/>
                </a:lnTo>
                <a:lnTo>
                  <a:pt x="42672" y="25908"/>
                </a:lnTo>
                <a:close/>
              </a:path>
              <a:path w="248919" h="254635">
                <a:moveTo>
                  <a:pt x="24384" y="210632"/>
                </a:moveTo>
                <a:lnTo>
                  <a:pt x="24384" y="43857"/>
                </a:lnTo>
                <a:lnTo>
                  <a:pt x="3048" y="21336"/>
                </a:lnTo>
                <a:lnTo>
                  <a:pt x="3048" y="233141"/>
                </a:lnTo>
                <a:lnTo>
                  <a:pt x="24384" y="210632"/>
                </a:lnTo>
                <a:close/>
              </a:path>
              <a:path w="248919" h="254635">
                <a:moveTo>
                  <a:pt x="48768" y="222473"/>
                </a:moveTo>
                <a:lnTo>
                  <a:pt x="30480" y="204200"/>
                </a:lnTo>
                <a:lnTo>
                  <a:pt x="3048" y="233141"/>
                </a:lnTo>
                <a:lnTo>
                  <a:pt x="12192" y="241523"/>
                </a:lnTo>
                <a:lnTo>
                  <a:pt x="12192" y="228569"/>
                </a:lnTo>
                <a:lnTo>
                  <a:pt x="27432" y="228569"/>
                </a:lnTo>
                <a:lnTo>
                  <a:pt x="27432" y="220949"/>
                </a:lnTo>
                <a:lnTo>
                  <a:pt x="33528" y="225521"/>
                </a:lnTo>
                <a:lnTo>
                  <a:pt x="45720" y="225521"/>
                </a:lnTo>
                <a:lnTo>
                  <a:pt x="48768" y="222473"/>
                </a:lnTo>
                <a:close/>
              </a:path>
              <a:path w="248919" h="254635">
                <a:moveTo>
                  <a:pt x="245348" y="251429"/>
                </a:moveTo>
                <a:lnTo>
                  <a:pt x="245348" y="233141"/>
                </a:lnTo>
                <a:lnTo>
                  <a:pt x="227060" y="249905"/>
                </a:lnTo>
                <a:lnTo>
                  <a:pt x="205724" y="228569"/>
                </a:lnTo>
                <a:lnTo>
                  <a:pt x="42672" y="228569"/>
                </a:lnTo>
                <a:lnTo>
                  <a:pt x="21336" y="249905"/>
                </a:lnTo>
                <a:lnTo>
                  <a:pt x="3048" y="233141"/>
                </a:lnTo>
                <a:lnTo>
                  <a:pt x="3048" y="252445"/>
                </a:lnTo>
                <a:lnTo>
                  <a:pt x="4572" y="254477"/>
                </a:lnTo>
                <a:lnTo>
                  <a:pt x="242300" y="254477"/>
                </a:lnTo>
                <a:lnTo>
                  <a:pt x="245348" y="251429"/>
                </a:lnTo>
                <a:close/>
              </a:path>
              <a:path w="248919" h="254635">
                <a:moveTo>
                  <a:pt x="24384" y="25908"/>
                </a:moveTo>
                <a:lnTo>
                  <a:pt x="24384" y="12192"/>
                </a:lnTo>
                <a:lnTo>
                  <a:pt x="12192" y="25908"/>
                </a:lnTo>
                <a:lnTo>
                  <a:pt x="24384" y="25908"/>
                </a:lnTo>
                <a:close/>
              </a:path>
              <a:path w="248919" h="254635">
                <a:moveTo>
                  <a:pt x="44196" y="27432"/>
                </a:moveTo>
                <a:lnTo>
                  <a:pt x="42672" y="25908"/>
                </a:lnTo>
                <a:lnTo>
                  <a:pt x="12192" y="25908"/>
                </a:lnTo>
                <a:lnTo>
                  <a:pt x="12192" y="30988"/>
                </a:lnTo>
                <a:lnTo>
                  <a:pt x="27432" y="47074"/>
                </a:lnTo>
                <a:lnTo>
                  <a:pt x="27432" y="33528"/>
                </a:lnTo>
                <a:lnTo>
                  <a:pt x="33528" y="27432"/>
                </a:lnTo>
                <a:lnTo>
                  <a:pt x="44196" y="27432"/>
                </a:lnTo>
                <a:close/>
              </a:path>
              <a:path w="248919" h="254635">
                <a:moveTo>
                  <a:pt x="42672" y="228569"/>
                </a:moveTo>
                <a:lnTo>
                  <a:pt x="12192" y="228569"/>
                </a:lnTo>
                <a:lnTo>
                  <a:pt x="24384" y="240761"/>
                </a:lnTo>
                <a:lnTo>
                  <a:pt x="24384" y="246857"/>
                </a:lnTo>
                <a:lnTo>
                  <a:pt x="42672" y="228569"/>
                </a:lnTo>
                <a:close/>
              </a:path>
              <a:path w="248919" h="254635">
                <a:moveTo>
                  <a:pt x="24384" y="246857"/>
                </a:moveTo>
                <a:lnTo>
                  <a:pt x="24384" y="240761"/>
                </a:lnTo>
                <a:lnTo>
                  <a:pt x="12192" y="228569"/>
                </a:lnTo>
                <a:lnTo>
                  <a:pt x="12192" y="241523"/>
                </a:lnTo>
                <a:lnTo>
                  <a:pt x="21336" y="249905"/>
                </a:lnTo>
                <a:lnTo>
                  <a:pt x="24384" y="246857"/>
                </a:lnTo>
                <a:close/>
              </a:path>
              <a:path w="248919" h="254635">
                <a:moveTo>
                  <a:pt x="48768" y="32004"/>
                </a:moveTo>
                <a:lnTo>
                  <a:pt x="44196" y="27432"/>
                </a:lnTo>
                <a:lnTo>
                  <a:pt x="33528" y="27432"/>
                </a:lnTo>
                <a:lnTo>
                  <a:pt x="27432" y="33528"/>
                </a:lnTo>
                <a:lnTo>
                  <a:pt x="27432" y="47074"/>
                </a:lnTo>
                <a:lnTo>
                  <a:pt x="30480" y="50292"/>
                </a:lnTo>
                <a:lnTo>
                  <a:pt x="48768" y="32004"/>
                </a:lnTo>
                <a:close/>
              </a:path>
              <a:path w="248919" h="254635">
                <a:moveTo>
                  <a:pt x="48768" y="45212"/>
                </a:moveTo>
                <a:lnTo>
                  <a:pt x="48768" y="32004"/>
                </a:lnTo>
                <a:lnTo>
                  <a:pt x="30480" y="50292"/>
                </a:lnTo>
                <a:lnTo>
                  <a:pt x="27432" y="47074"/>
                </a:lnTo>
                <a:lnTo>
                  <a:pt x="27432" y="207416"/>
                </a:lnTo>
                <a:lnTo>
                  <a:pt x="30480" y="204200"/>
                </a:lnTo>
                <a:lnTo>
                  <a:pt x="39624" y="213337"/>
                </a:lnTo>
                <a:lnTo>
                  <a:pt x="39624" y="53340"/>
                </a:lnTo>
                <a:lnTo>
                  <a:pt x="48768" y="45212"/>
                </a:lnTo>
                <a:close/>
              </a:path>
              <a:path w="248919" h="254635">
                <a:moveTo>
                  <a:pt x="45720" y="225521"/>
                </a:moveTo>
                <a:lnTo>
                  <a:pt x="33528" y="225521"/>
                </a:lnTo>
                <a:lnTo>
                  <a:pt x="27432" y="220949"/>
                </a:lnTo>
                <a:lnTo>
                  <a:pt x="27432" y="228569"/>
                </a:lnTo>
                <a:lnTo>
                  <a:pt x="42672" y="228569"/>
                </a:lnTo>
                <a:lnTo>
                  <a:pt x="45720" y="225521"/>
                </a:lnTo>
                <a:close/>
              </a:path>
              <a:path w="248919" h="254635">
                <a:moveTo>
                  <a:pt x="53340" y="53340"/>
                </a:moveTo>
                <a:lnTo>
                  <a:pt x="53340" y="41148"/>
                </a:lnTo>
                <a:lnTo>
                  <a:pt x="39624" y="53340"/>
                </a:lnTo>
                <a:lnTo>
                  <a:pt x="53340" y="53340"/>
                </a:lnTo>
                <a:close/>
              </a:path>
              <a:path w="248919" h="254635">
                <a:moveTo>
                  <a:pt x="53340" y="201152"/>
                </a:moveTo>
                <a:lnTo>
                  <a:pt x="53340" y="53340"/>
                </a:lnTo>
                <a:lnTo>
                  <a:pt x="39624" y="53340"/>
                </a:lnTo>
                <a:lnTo>
                  <a:pt x="39624" y="201152"/>
                </a:lnTo>
                <a:lnTo>
                  <a:pt x="53340" y="201152"/>
                </a:lnTo>
                <a:close/>
              </a:path>
              <a:path w="248919" h="254635">
                <a:moveTo>
                  <a:pt x="207248" y="201152"/>
                </a:moveTo>
                <a:lnTo>
                  <a:pt x="39624" y="201152"/>
                </a:lnTo>
                <a:lnTo>
                  <a:pt x="53340" y="213344"/>
                </a:lnTo>
                <a:lnTo>
                  <a:pt x="53340" y="225521"/>
                </a:lnTo>
                <a:lnTo>
                  <a:pt x="195056" y="225521"/>
                </a:lnTo>
                <a:lnTo>
                  <a:pt x="195056" y="213344"/>
                </a:lnTo>
                <a:lnTo>
                  <a:pt x="207248" y="201152"/>
                </a:lnTo>
                <a:close/>
              </a:path>
              <a:path w="248919" h="254635">
                <a:moveTo>
                  <a:pt x="53340" y="225521"/>
                </a:moveTo>
                <a:lnTo>
                  <a:pt x="53340" y="213344"/>
                </a:lnTo>
                <a:lnTo>
                  <a:pt x="39624" y="201152"/>
                </a:lnTo>
                <a:lnTo>
                  <a:pt x="39624" y="213337"/>
                </a:lnTo>
                <a:lnTo>
                  <a:pt x="48768" y="222473"/>
                </a:lnTo>
                <a:lnTo>
                  <a:pt x="48768" y="225521"/>
                </a:lnTo>
                <a:lnTo>
                  <a:pt x="53340" y="225521"/>
                </a:lnTo>
                <a:close/>
              </a:path>
              <a:path w="248919" h="254635">
                <a:moveTo>
                  <a:pt x="204200" y="27432"/>
                </a:moveTo>
                <a:lnTo>
                  <a:pt x="44196" y="27432"/>
                </a:lnTo>
                <a:lnTo>
                  <a:pt x="48768" y="32004"/>
                </a:lnTo>
                <a:lnTo>
                  <a:pt x="48768" y="45212"/>
                </a:lnTo>
                <a:lnTo>
                  <a:pt x="53340" y="41148"/>
                </a:lnTo>
                <a:lnTo>
                  <a:pt x="53340" y="53340"/>
                </a:lnTo>
                <a:lnTo>
                  <a:pt x="195056" y="53340"/>
                </a:lnTo>
                <a:lnTo>
                  <a:pt x="195056" y="41148"/>
                </a:lnTo>
                <a:lnTo>
                  <a:pt x="199628" y="45720"/>
                </a:lnTo>
                <a:lnTo>
                  <a:pt x="199628" y="32004"/>
                </a:lnTo>
                <a:lnTo>
                  <a:pt x="204200" y="27432"/>
                </a:lnTo>
                <a:close/>
              </a:path>
              <a:path w="248919" h="254635">
                <a:moveTo>
                  <a:pt x="48768" y="225521"/>
                </a:moveTo>
                <a:lnTo>
                  <a:pt x="48768" y="222473"/>
                </a:lnTo>
                <a:lnTo>
                  <a:pt x="45720" y="225521"/>
                </a:lnTo>
                <a:lnTo>
                  <a:pt x="48768" y="225521"/>
                </a:lnTo>
                <a:close/>
              </a:path>
              <a:path w="248919" h="254635">
                <a:moveTo>
                  <a:pt x="207248" y="53340"/>
                </a:moveTo>
                <a:lnTo>
                  <a:pt x="195056" y="41148"/>
                </a:lnTo>
                <a:lnTo>
                  <a:pt x="195056" y="53340"/>
                </a:lnTo>
                <a:lnTo>
                  <a:pt x="207248" y="53340"/>
                </a:lnTo>
                <a:close/>
              </a:path>
              <a:path w="248919" h="254635">
                <a:moveTo>
                  <a:pt x="207248" y="201152"/>
                </a:moveTo>
                <a:lnTo>
                  <a:pt x="207248" y="53340"/>
                </a:lnTo>
                <a:lnTo>
                  <a:pt x="195056" y="53340"/>
                </a:lnTo>
                <a:lnTo>
                  <a:pt x="195056" y="201152"/>
                </a:lnTo>
                <a:lnTo>
                  <a:pt x="207248" y="201152"/>
                </a:lnTo>
                <a:close/>
              </a:path>
              <a:path w="248919" h="254635">
                <a:moveTo>
                  <a:pt x="207248" y="214167"/>
                </a:moveTo>
                <a:lnTo>
                  <a:pt x="207248" y="201152"/>
                </a:lnTo>
                <a:lnTo>
                  <a:pt x="195056" y="213344"/>
                </a:lnTo>
                <a:lnTo>
                  <a:pt x="195056" y="225521"/>
                </a:lnTo>
                <a:lnTo>
                  <a:pt x="199628" y="225521"/>
                </a:lnTo>
                <a:lnTo>
                  <a:pt x="199628" y="222473"/>
                </a:lnTo>
                <a:lnTo>
                  <a:pt x="207248" y="214167"/>
                </a:lnTo>
                <a:close/>
              </a:path>
              <a:path w="248919" h="254635">
                <a:moveTo>
                  <a:pt x="220964" y="45720"/>
                </a:moveTo>
                <a:lnTo>
                  <a:pt x="220964" y="33528"/>
                </a:lnTo>
                <a:lnTo>
                  <a:pt x="214868" y="27432"/>
                </a:lnTo>
                <a:lnTo>
                  <a:pt x="204200" y="27432"/>
                </a:lnTo>
                <a:lnTo>
                  <a:pt x="199628" y="32004"/>
                </a:lnTo>
                <a:lnTo>
                  <a:pt x="216392" y="50292"/>
                </a:lnTo>
                <a:lnTo>
                  <a:pt x="220964" y="45720"/>
                </a:lnTo>
                <a:close/>
              </a:path>
              <a:path w="248919" h="254635">
                <a:moveTo>
                  <a:pt x="220964" y="208770"/>
                </a:moveTo>
                <a:lnTo>
                  <a:pt x="220964" y="45720"/>
                </a:lnTo>
                <a:lnTo>
                  <a:pt x="216392" y="50292"/>
                </a:lnTo>
                <a:lnTo>
                  <a:pt x="199628" y="32004"/>
                </a:lnTo>
                <a:lnTo>
                  <a:pt x="199628" y="45720"/>
                </a:lnTo>
                <a:lnTo>
                  <a:pt x="207248" y="53340"/>
                </a:lnTo>
                <a:lnTo>
                  <a:pt x="207248" y="214167"/>
                </a:lnTo>
                <a:lnTo>
                  <a:pt x="216392" y="204200"/>
                </a:lnTo>
                <a:lnTo>
                  <a:pt x="220964" y="208770"/>
                </a:lnTo>
                <a:close/>
              </a:path>
              <a:path w="248919" h="254635">
                <a:moveTo>
                  <a:pt x="245348" y="233141"/>
                </a:moveTo>
                <a:lnTo>
                  <a:pt x="216392" y="204200"/>
                </a:lnTo>
                <a:lnTo>
                  <a:pt x="199628" y="222473"/>
                </a:lnTo>
                <a:lnTo>
                  <a:pt x="202676" y="225521"/>
                </a:lnTo>
                <a:lnTo>
                  <a:pt x="214868" y="225521"/>
                </a:lnTo>
                <a:lnTo>
                  <a:pt x="220964" y="220949"/>
                </a:lnTo>
                <a:lnTo>
                  <a:pt x="220964" y="228569"/>
                </a:lnTo>
                <a:lnTo>
                  <a:pt x="236204" y="228569"/>
                </a:lnTo>
                <a:lnTo>
                  <a:pt x="236204" y="241523"/>
                </a:lnTo>
                <a:lnTo>
                  <a:pt x="245348" y="233141"/>
                </a:lnTo>
                <a:close/>
              </a:path>
              <a:path w="248919" h="254635">
                <a:moveTo>
                  <a:pt x="202676" y="225521"/>
                </a:moveTo>
                <a:lnTo>
                  <a:pt x="199628" y="222473"/>
                </a:lnTo>
                <a:lnTo>
                  <a:pt x="199628" y="225521"/>
                </a:lnTo>
                <a:lnTo>
                  <a:pt x="202676" y="225521"/>
                </a:lnTo>
                <a:close/>
              </a:path>
              <a:path w="248919" h="254635">
                <a:moveTo>
                  <a:pt x="220964" y="228569"/>
                </a:moveTo>
                <a:lnTo>
                  <a:pt x="220964" y="220949"/>
                </a:lnTo>
                <a:lnTo>
                  <a:pt x="214868" y="225521"/>
                </a:lnTo>
                <a:lnTo>
                  <a:pt x="202676" y="225521"/>
                </a:lnTo>
                <a:lnTo>
                  <a:pt x="205724" y="228569"/>
                </a:lnTo>
                <a:lnTo>
                  <a:pt x="220964" y="228569"/>
                </a:lnTo>
                <a:close/>
              </a:path>
              <a:path w="248919" h="254635">
                <a:moveTo>
                  <a:pt x="236204" y="30480"/>
                </a:moveTo>
                <a:lnTo>
                  <a:pt x="236204" y="25908"/>
                </a:lnTo>
                <a:lnTo>
                  <a:pt x="205724" y="25908"/>
                </a:lnTo>
                <a:lnTo>
                  <a:pt x="204200" y="27432"/>
                </a:lnTo>
                <a:lnTo>
                  <a:pt x="214868" y="27432"/>
                </a:lnTo>
                <a:lnTo>
                  <a:pt x="220964" y="33528"/>
                </a:lnTo>
                <a:lnTo>
                  <a:pt x="220964" y="45720"/>
                </a:lnTo>
                <a:lnTo>
                  <a:pt x="236204" y="30480"/>
                </a:lnTo>
                <a:close/>
              </a:path>
              <a:path w="248919" h="254635">
                <a:moveTo>
                  <a:pt x="245348" y="21336"/>
                </a:moveTo>
                <a:lnTo>
                  <a:pt x="227060" y="4572"/>
                </a:lnTo>
                <a:lnTo>
                  <a:pt x="205724" y="25908"/>
                </a:lnTo>
                <a:lnTo>
                  <a:pt x="224012" y="25908"/>
                </a:lnTo>
                <a:lnTo>
                  <a:pt x="224012" y="12192"/>
                </a:lnTo>
                <a:lnTo>
                  <a:pt x="236204" y="25908"/>
                </a:lnTo>
                <a:lnTo>
                  <a:pt x="236204" y="30480"/>
                </a:lnTo>
                <a:lnTo>
                  <a:pt x="245348" y="21336"/>
                </a:lnTo>
                <a:close/>
              </a:path>
              <a:path w="248919" h="254635">
                <a:moveTo>
                  <a:pt x="236204" y="228569"/>
                </a:moveTo>
                <a:lnTo>
                  <a:pt x="205724" y="228569"/>
                </a:lnTo>
                <a:lnTo>
                  <a:pt x="224012" y="246857"/>
                </a:lnTo>
                <a:lnTo>
                  <a:pt x="224012" y="240761"/>
                </a:lnTo>
                <a:lnTo>
                  <a:pt x="236204" y="228569"/>
                </a:lnTo>
                <a:close/>
              </a:path>
              <a:path w="248919" h="254635">
                <a:moveTo>
                  <a:pt x="236204" y="25908"/>
                </a:moveTo>
                <a:lnTo>
                  <a:pt x="224012" y="12192"/>
                </a:lnTo>
                <a:lnTo>
                  <a:pt x="224012" y="25908"/>
                </a:lnTo>
                <a:lnTo>
                  <a:pt x="236204" y="25908"/>
                </a:lnTo>
                <a:close/>
              </a:path>
              <a:path w="248919" h="254635">
                <a:moveTo>
                  <a:pt x="245348" y="233141"/>
                </a:moveTo>
                <a:lnTo>
                  <a:pt x="245348" y="21336"/>
                </a:lnTo>
                <a:lnTo>
                  <a:pt x="224012" y="42672"/>
                </a:lnTo>
                <a:lnTo>
                  <a:pt x="224012" y="211816"/>
                </a:lnTo>
                <a:lnTo>
                  <a:pt x="245348" y="233141"/>
                </a:lnTo>
                <a:close/>
              </a:path>
              <a:path w="248919" h="254635">
                <a:moveTo>
                  <a:pt x="236204" y="241523"/>
                </a:moveTo>
                <a:lnTo>
                  <a:pt x="236204" y="228569"/>
                </a:lnTo>
                <a:lnTo>
                  <a:pt x="224012" y="240761"/>
                </a:lnTo>
                <a:lnTo>
                  <a:pt x="224012" y="246857"/>
                </a:lnTo>
                <a:lnTo>
                  <a:pt x="227060" y="249905"/>
                </a:lnTo>
                <a:lnTo>
                  <a:pt x="236204" y="241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88703" y="5530656"/>
            <a:ext cx="223997" cy="2285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76511" y="5518465"/>
            <a:ext cx="248920" cy="254635"/>
          </a:xfrm>
          <a:custGeom>
            <a:avLst/>
            <a:gdLst/>
            <a:ahLst/>
            <a:cxnLst/>
            <a:rect l="l" t="t" r="r" b="b"/>
            <a:pathLst>
              <a:path w="248920" h="254635">
                <a:moveTo>
                  <a:pt x="248381" y="248381"/>
                </a:moveTo>
                <a:lnTo>
                  <a:pt x="248381" y="6096"/>
                </a:lnTo>
                <a:lnTo>
                  <a:pt x="242285" y="0"/>
                </a:lnTo>
                <a:lnTo>
                  <a:pt x="4572" y="0"/>
                </a:lnTo>
                <a:lnTo>
                  <a:pt x="0" y="6096"/>
                </a:lnTo>
                <a:lnTo>
                  <a:pt x="0" y="248381"/>
                </a:lnTo>
                <a:lnTo>
                  <a:pt x="3048" y="252445"/>
                </a:lnTo>
                <a:lnTo>
                  <a:pt x="3048" y="21336"/>
                </a:lnTo>
                <a:lnTo>
                  <a:pt x="21336" y="4572"/>
                </a:lnTo>
                <a:lnTo>
                  <a:pt x="42660" y="25908"/>
                </a:lnTo>
                <a:lnTo>
                  <a:pt x="204524" y="25908"/>
                </a:lnTo>
                <a:lnTo>
                  <a:pt x="227045" y="4572"/>
                </a:lnTo>
                <a:lnTo>
                  <a:pt x="245333" y="21336"/>
                </a:lnTo>
                <a:lnTo>
                  <a:pt x="245333" y="251429"/>
                </a:lnTo>
                <a:lnTo>
                  <a:pt x="248381" y="248381"/>
                </a:lnTo>
                <a:close/>
              </a:path>
              <a:path w="248920" h="254635">
                <a:moveTo>
                  <a:pt x="42660" y="25908"/>
                </a:moveTo>
                <a:lnTo>
                  <a:pt x="21336" y="4572"/>
                </a:lnTo>
                <a:lnTo>
                  <a:pt x="3048" y="21336"/>
                </a:lnTo>
                <a:lnTo>
                  <a:pt x="12192" y="30988"/>
                </a:lnTo>
                <a:lnTo>
                  <a:pt x="12192" y="25908"/>
                </a:lnTo>
                <a:lnTo>
                  <a:pt x="24384" y="12192"/>
                </a:lnTo>
                <a:lnTo>
                  <a:pt x="24384" y="25908"/>
                </a:lnTo>
                <a:lnTo>
                  <a:pt x="42660" y="25908"/>
                </a:lnTo>
                <a:close/>
              </a:path>
              <a:path w="248920" h="254635">
                <a:moveTo>
                  <a:pt x="24384" y="210632"/>
                </a:moveTo>
                <a:lnTo>
                  <a:pt x="24384" y="43857"/>
                </a:lnTo>
                <a:lnTo>
                  <a:pt x="3048" y="21336"/>
                </a:lnTo>
                <a:lnTo>
                  <a:pt x="3048" y="233141"/>
                </a:lnTo>
                <a:lnTo>
                  <a:pt x="24384" y="210632"/>
                </a:lnTo>
                <a:close/>
              </a:path>
              <a:path w="248920" h="254635">
                <a:moveTo>
                  <a:pt x="48752" y="222473"/>
                </a:moveTo>
                <a:lnTo>
                  <a:pt x="30480" y="204200"/>
                </a:lnTo>
                <a:lnTo>
                  <a:pt x="3048" y="233141"/>
                </a:lnTo>
                <a:lnTo>
                  <a:pt x="12192" y="241523"/>
                </a:lnTo>
                <a:lnTo>
                  <a:pt x="12192" y="228569"/>
                </a:lnTo>
                <a:lnTo>
                  <a:pt x="27432" y="228569"/>
                </a:lnTo>
                <a:lnTo>
                  <a:pt x="27432" y="220949"/>
                </a:lnTo>
                <a:lnTo>
                  <a:pt x="33512" y="225521"/>
                </a:lnTo>
                <a:lnTo>
                  <a:pt x="45706" y="225521"/>
                </a:lnTo>
                <a:lnTo>
                  <a:pt x="48752" y="222473"/>
                </a:lnTo>
                <a:close/>
              </a:path>
              <a:path w="248920" h="254635">
                <a:moveTo>
                  <a:pt x="245333" y="251429"/>
                </a:moveTo>
                <a:lnTo>
                  <a:pt x="245333" y="233141"/>
                </a:lnTo>
                <a:lnTo>
                  <a:pt x="227045" y="249905"/>
                </a:lnTo>
                <a:lnTo>
                  <a:pt x="204524" y="228569"/>
                </a:lnTo>
                <a:lnTo>
                  <a:pt x="42660" y="228569"/>
                </a:lnTo>
                <a:lnTo>
                  <a:pt x="21336" y="249905"/>
                </a:lnTo>
                <a:lnTo>
                  <a:pt x="3048" y="233141"/>
                </a:lnTo>
                <a:lnTo>
                  <a:pt x="3048" y="252445"/>
                </a:lnTo>
                <a:lnTo>
                  <a:pt x="4572" y="254477"/>
                </a:lnTo>
                <a:lnTo>
                  <a:pt x="242285" y="254477"/>
                </a:lnTo>
                <a:lnTo>
                  <a:pt x="245333" y="251429"/>
                </a:lnTo>
                <a:close/>
              </a:path>
              <a:path w="248920" h="254635">
                <a:moveTo>
                  <a:pt x="24384" y="25908"/>
                </a:moveTo>
                <a:lnTo>
                  <a:pt x="24384" y="12192"/>
                </a:lnTo>
                <a:lnTo>
                  <a:pt x="12192" y="25908"/>
                </a:lnTo>
                <a:lnTo>
                  <a:pt x="24384" y="25908"/>
                </a:lnTo>
                <a:close/>
              </a:path>
              <a:path w="248920" h="254635">
                <a:moveTo>
                  <a:pt x="44183" y="27432"/>
                </a:moveTo>
                <a:lnTo>
                  <a:pt x="42660" y="25908"/>
                </a:lnTo>
                <a:lnTo>
                  <a:pt x="12192" y="25908"/>
                </a:lnTo>
                <a:lnTo>
                  <a:pt x="12192" y="30988"/>
                </a:lnTo>
                <a:lnTo>
                  <a:pt x="27432" y="47074"/>
                </a:lnTo>
                <a:lnTo>
                  <a:pt x="27432" y="33528"/>
                </a:lnTo>
                <a:lnTo>
                  <a:pt x="33512" y="27432"/>
                </a:lnTo>
                <a:lnTo>
                  <a:pt x="44183" y="27432"/>
                </a:lnTo>
                <a:close/>
              </a:path>
              <a:path w="248920" h="254635">
                <a:moveTo>
                  <a:pt x="42660" y="228569"/>
                </a:moveTo>
                <a:lnTo>
                  <a:pt x="12192" y="228569"/>
                </a:lnTo>
                <a:lnTo>
                  <a:pt x="24384" y="240761"/>
                </a:lnTo>
                <a:lnTo>
                  <a:pt x="24384" y="246855"/>
                </a:lnTo>
                <a:lnTo>
                  <a:pt x="42660" y="228569"/>
                </a:lnTo>
                <a:close/>
              </a:path>
              <a:path w="248920" h="254635">
                <a:moveTo>
                  <a:pt x="24384" y="246855"/>
                </a:moveTo>
                <a:lnTo>
                  <a:pt x="24384" y="240761"/>
                </a:lnTo>
                <a:lnTo>
                  <a:pt x="12192" y="228569"/>
                </a:lnTo>
                <a:lnTo>
                  <a:pt x="12192" y="241523"/>
                </a:lnTo>
                <a:lnTo>
                  <a:pt x="21336" y="249905"/>
                </a:lnTo>
                <a:lnTo>
                  <a:pt x="24384" y="246855"/>
                </a:lnTo>
                <a:close/>
              </a:path>
              <a:path w="248920" h="254635">
                <a:moveTo>
                  <a:pt x="48752" y="32004"/>
                </a:moveTo>
                <a:lnTo>
                  <a:pt x="44183" y="27432"/>
                </a:lnTo>
                <a:lnTo>
                  <a:pt x="33512" y="27432"/>
                </a:lnTo>
                <a:lnTo>
                  <a:pt x="27432" y="33528"/>
                </a:lnTo>
                <a:lnTo>
                  <a:pt x="27432" y="47074"/>
                </a:lnTo>
                <a:lnTo>
                  <a:pt x="30480" y="50292"/>
                </a:lnTo>
                <a:lnTo>
                  <a:pt x="48752" y="32004"/>
                </a:lnTo>
                <a:close/>
              </a:path>
              <a:path w="248920" h="254635">
                <a:moveTo>
                  <a:pt x="48752" y="45212"/>
                </a:moveTo>
                <a:lnTo>
                  <a:pt x="48752" y="32004"/>
                </a:lnTo>
                <a:lnTo>
                  <a:pt x="30480" y="50292"/>
                </a:lnTo>
                <a:lnTo>
                  <a:pt x="27432" y="47074"/>
                </a:lnTo>
                <a:lnTo>
                  <a:pt x="27432" y="207416"/>
                </a:lnTo>
                <a:lnTo>
                  <a:pt x="30480" y="204200"/>
                </a:lnTo>
                <a:lnTo>
                  <a:pt x="39608" y="213329"/>
                </a:lnTo>
                <a:lnTo>
                  <a:pt x="39608" y="53340"/>
                </a:lnTo>
                <a:lnTo>
                  <a:pt x="48752" y="45212"/>
                </a:lnTo>
                <a:close/>
              </a:path>
              <a:path w="248920" h="254635">
                <a:moveTo>
                  <a:pt x="45706" y="225521"/>
                </a:moveTo>
                <a:lnTo>
                  <a:pt x="33512" y="225521"/>
                </a:lnTo>
                <a:lnTo>
                  <a:pt x="27432" y="220949"/>
                </a:lnTo>
                <a:lnTo>
                  <a:pt x="27432" y="228569"/>
                </a:lnTo>
                <a:lnTo>
                  <a:pt x="42660" y="228569"/>
                </a:lnTo>
                <a:lnTo>
                  <a:pt x="45706" y="225521"/>
                </a:lnTo>
                <a:close/>
              </a:path>
              <a:path w="248920" h="254635">
                <a:moveTo>
                  <a:pt x="53324" y="53340"/>
                </a:moveTo>
                <a:lnTo>
                  <a:pt x="53324" y="41148"/>
                </a:lnTo>
                <a:lnTo>
                  <a:pt x="39608" y="53340"/>
                </a:lnTo>
                <a:lnTo>
                  <a:pt x="53324" y="53340"/>
                </a:lnTo>
                <a:close/>
              </a:path>
              <a:path w="248920" h="254635">
                <a:moveTo>
                  <a:pt x="53324" y="201152"/>
                </a:moveTo>
                <a:lnTo>
                  <a:pt x="53324" y="53340"/>
                </a:lnTo>
                <a:lnTo>
                  <a:pt x="39608" y="53340"/>
                </a:lnTo>
                <a:lnTo>
                  <a:pt x="39608" y="201152"/>
                </a:lnTo>
                <a:lnTo>
                  <a:pt x="53324" y="201152"/>
                </a:lnTo>
                <a:close/>
              </a:path>
              <a:path w="248920" h="254635">
                <a:moveTo>
                  <a:pt x="207233" y="201152"/>
                </a:moveTo>
                <a:lnTo>
                  <a:pt x="39608" y="201152"/>
                </a:lnTo>
                <a:lnTo>
                  <a:pt x="53324" y="213344"/>
                </a:lnTo>
                <a:lnTo>
                  <a:pt x="53324" y="225521"/>
                </a:lnTo>
                <a:lnTo>
                  <a:pt x="195041" y="225521"/>
                </a:lnTo>
                <a:lnTo>
                  <a:pt x="195041" y="213344"/>
                </a:lnTo>
                <a:lnTo>
                  <a:pt x="207233" y="201152"/>
                </a:lnTo>
                <a:close/>
              </a:path>
              <a:path w="248920" h="254635">
                <a:moveTo>
                  <a:pt x="53324" y="225521"/>
                </a:moveTo>
                <a:lnTo>
                  <a:pt x="53324" y="213344"/>
                </a:lnTo>
                <a:lnTo>
                  <a:pt x="39608" y="201152"/>
                </a:lnTo>
                <a:lnTo>
                  <a:pt x="39608" y="213329"/>
                </a:lnTo>
                <a:lnTo>
                  <a:pt x="48752" y="222473"/>
                </a:lnTo>
                <a:lnTo>
                  <a:pt x="48752" y="225521"/>
                </a:lnTo>
                <a:lnTo>
                  <a:pt x="53324" y="225521"/>
                </a:lnTo>
                <a:close/>
              </a:path>
              <a:path w="248920" h="254635">
                <a:moveTo>
                  <a:pt x="202915" y="27432"/>
                </a:moveTo>
                <a:lnTo>
                  <a:pt x="44183" y="27432"/>
                </a:lnTo>
                <a:lnTo>
                  <a:pt x="48752" y="32004"/>
                </a:lnTo>
                <a:lnTo>
                  <a:pt x="48752" y="45212"/>
                </a:lnTo>
                <a:lnTo>
                  <a:pt x="53324" y="41148"/>
                </a:lnTo>
                <a:lnTo>
                  <a:pt x="53324" y="53340"/>
                </a:lnTo>
                <a:lnTo>
                  <a:pt x="195041" y="53340"/>
                </a:lnTo>
                <a:lnTo>
                  <a:pt x="195041" y="41148"/>
                </a:lnTo>
                <a:lnTo>
                  <a:pt x="198089" y="44196"/>
                </a:lnTo>
                <a:lnTo>
                  <a:pt x="198089" y="32004"/>
                </a:lnTo>
                <a:lnTo>
                  <a:pt x="202915" y="27432"/>
                </a:lnTo>
                <a:close/>
              </a:path>
              <a:path w="248920" h="254635">
                <a:moveTo>
                  <a:pt x="48752" y="225521"/>
                </a:moveTo>
                <a:lnTo>
                  <a:pt x="48752" y="222473"/>
                </a:lnTo>
                <a:lnTo>
                  <a:pt x="45706" y="225521"/>
                </a:lnTo>
                <a:lnTo>
                  <a:pt x="48752" y="225521"/>
                </a:lnTo>
                <a:close/>
              </a:path>
              <a:path w="248920" h="254635">
                <a:moveTo>
                  <a:pt x="207233" y="53340"/>
                </a:moveTo>
                <a:lnTo>
                  <a:pt x="195041" y="41148"/>
                </a:lnTo>
                <a:lnTo>
                  <a:pt x="195041" y="53340"/>
                </a:lnTo>
                <a:lnTo>
                  <a:pt x="207233" y="53340"/>
                </a:lnTo>
                <a:close/>
              </a:path>
              <a:path w="248920" h="254635">
                <a:moveTo>
                  <a:pt x="207233" y="201152"/>
                </a:moveTo>
                <a:lnTo>
                  <a:pt x="207233" y="53340"/>
                </a:lnTo>
                <a:lnTo>
                  <a:pt x="195041" y="53340"/>
                </a:lnTo>
                <a:lnTo>
                  <a:pt x="195041" y="201152"/>
                </a:lnTo>
                <a:lnTo>
                  <a:pt x="207233" y="201152"/>
                </a:lnTo>
                <a:close/>
              </a:path>
              <a:path w="248920" h="254635">
                <a:moveTo>
                  <a:pt x="207233" y="213337"/>
                </a:moveTo>
                <a:lnTo>
                  <a:pt x="207233" y="201152"/>
                </a:lnTo>
                <a:lnTo>
                  <a:pt x="195041" y="213344"/>
                </a:lnTo>
                <a:lnTo>
                  <a:pt x="195041" y="225521"/>
                </a:lnTo>
                <a:lnTo>
                  <a:pt x="198089" y="225521"/>
                </a:lnTo>
                <a:lnTo>
                  <a:pt x="198089" y="222473"/>
                </a:lnTo>
                <a:lnTo>
                  <a:pt x="207233" y="213337"/>
                </a:lnTo>
                <a:close/>
              </a:path>
              <a:path w="248920" h="254635">
                <a:moveTo>
                  <a:pt x="220949" y="45720"/>
                </a:moveTo>
                <a:lnTo>
                  <a:pt x="220949" y="33528"/>
                </a:lnTo>
                <a:lnTo>
                  <a:pt x="214853" y="27432"/>
                </a:lnTo>
                <a:lnTo>
                  <a:pt x="202915" y="27432"/>
                </a:lnTo>
                <a:lnTo>
                  <a:pt x="198089" y="32004"/>
                </a:lnTo>
                <a:lnTo>
                  <a:pt x="216377" y="50292"/>
                </a:lnTo>
                <a:lnTo>
                  <a:pt x="220949" y="45720"/>
                </a:lnTo>
                <a:close/>
              </a:path>
              <a:path w="248920" h="254635">
                <a:moveTo>
                  <a:pt x="220949" y="208770"/>
                </a:moveTo>
                <a:lnTo>
                  <a:pt x="220949" y="45720"/>
                </a:lnTo>
                <a:lnTo>
                  <a:pt x="216377" y="50292"/>
                </a:lnTo>
                <a:lnTo>
                  <a:pt x="198089" y="32004"/>
                </a:lnTo>
                <a:lnTo>
                  <a:pt x="198089" y="44196"/>
                </a:lnTo>
                <a:lnTo>
                  <a:pt x="207233" y="53340"/>
                </a:lnTo>
                <a:lnTo>
                  <a:pt x="207233" y="213337"/>
                </a:lnTo>
                <a:lnTo>
                  <a:pt x="216377" y="204200"/>
                </a:lnTo>
                <a:lnTo>
                  <a:pt x="220949" y="208770"/>
                </a:lnTo>
                <a:close/>
              </a:path>
              <a:path w="248920" h="254635">
                <a:moveTo>
                  <a:pt x="245333" y="233141"/>
                </a:moveTo>
                <a:lnTo>
                  <a:pt x="216377" y="204200"/>
                </a:lnTo>
                <a:lnTo>
                  <a:pt x="198089" y="222473"/>
                </a:lnTo>
                <a:lnTo>
                  <a:pt x="201306" y="225521"/>
                </a:lnTo>
                <a:lnTo>
                  <a:pt x="214853" y="225521"/>
                </a:lnTo>
                <a:lnTo>
                  <a:pt x="220949" y="220949"/>
                </a:lnTo>
                <a:lnTo>
                  <a:pt x="220949" y="228569"/>
                </a:lnTo>
                <a:lnTo>
                  <a:pt x="236189" y="228569"/>
                </a:lnTo>
                <a:lnTo>
                  <a:pt x="236189" y="241523"/>
                </a:lnTo>
                <a:lnTo>
                  <a:pt x="245333" y="233141"/>
                </a:lnTo>
                <a:close/>
              </a:path>
              <a:path w="248920" h="254635">
                <a:moveTo>
                  <a:pt x="201306" y="225521"/>
                </a:moveTo>
                <a:lnTo>
                  <a:pt x="198089" y="222473"/>
                </a:lnTo>
                <a:lnTo>
                  <a:pt x="198089" y="225521"/>
                </a:lnTo>
                <a:lnTo>
                  <a:pt x="201306" y="225521"/>
                </a:lnTo>
                <a:close/>
              </a:path>
              <a:path w="248920" h="254635">
                <a:moveTo>
                  <a:pt x="220949" y="228569"/>
                </a:moveTo>
                <a:lnTo>
                  <a:pt x="220949" y="220949"/>
                </a:lnTo>
                <a:lnTo>
                  <a:pt x="214853" y="225521"/>
                </a:lnTo>
                <a:lnTo>
                  <a:pt x="201306" y="225521"/>
                </a:lnTo>
                <a:lnTo>
                  <a:pt x="204524" y="228569"/>
                </a:lnTo>
                <a:lnTo>
                  <a:pt x="220949" y="228569"/>
                </a:lnTo>
                <a:close/>
              </a:path>
              <a:path w="248920" h="254635">
                <a:moveTo>
                  <a:pt x="236189" y="30480"/>
                </a:moveTo>
                <a:lnTo>
                  <a:pt x="236189" y="25908"/>
                </a:lnTo>
                <a:lnTo>
                  <a:pt x="204524" y="25908"/>
                </a:lnTo>
                <a:lnTo>
                  <a:pt x="202915" y="27432"/>
                </a:lnTo>
                <a:lnTo>
                  <a:pt x="214853" y="27432"/>
                </a:lnTo>
                <a:lnTo>
                  <a:pt x="220949" y="33528"/>
                </a:lnTo>
                <a:lnTo>
                  <a:pt x="220949" y="45720"/>
                </a:lnTo>
                <a:lnTo>
                  <a:pt x="236189" y="30480"/>
                </a:lnTo>
                <a:close/>
              </a:path>
              <a:path w="248920" h="254635">
                <a:moveTo>
                  <a:pt x="245333" y="21336"/>
                </a:moveTo>
                <a:lnTo>
                  <a:pt x="227045" y="4572"/>
                </a:lnTo>
                <a:lnTo>
                  <a:pt x="204524" y="25908"/>
                </a:lnTo>
                <a:lnTo>
                  <a:pt x="222473" y="25908"/>
                </a:lnTo>
                <a:lnTo>
                  <a:pt x="222473" y="12192"/>
                </a:lnTo>
                <a:lnTo>
                  <a:pt x="236189" y="25908"/>
                </a:lnTo>
                <a:lnTo>
                  <a:pt x="236189" y="30480"/>
                </a:lnTo>
                <a:lnTo>
                  <a:pt x="245333" y="21336"/>
                </a:lnTo>
                <a:close/>
              </a:path>
              <a:path w="248920" h="254635">
                <a:moveTo>
                  <a:pt x="236189" y="228569"/>
                </a:moveTo>
                <a:lnTo>
                  <a:pt x="204524" y="228569"/>
                </a:lnTo>
                <a:lnTo>
                  <a:pt x="222473" y="245574"/>
                </a:lnTo>
                <a:lnTo>
                  <a:pt x="222473" y="240761"/>
                </a:lnTo>
                <a:lnTo>
                  <a:pt x="236189" y="228569"/>
                </a:lnTo>
                <a:close/>
              </a:path>
              <a:path w="248920" h="254635">
                <a:moveTo>
                  <a:pt x="236189" y="25908"/>
                </a:moveTo>
                <a:lnTo>
                  <a:pt x="222473" y="12192"/>
                </a:lnTo>
                <a:lnTo>
                  <a:pt x="222473" y="25908"/>
                </a:lnTo>
                <a:lnTo>
                  <a:pt x="236189" y="25908"/>
                </a:lnTo>
                <a:close/>
              </a:path>
              <a:path w="248920" h="254635">
                <a:moveTo>
                  <a:pt x="245333" y="233141"/>
                </a:moveTo>
                <a:lnTo>
                  <a:pt x="245333" y="21336"/>
                </a:lnTo>
                <a:lnTo>
                  <a:pt x="222473" y="44196"/>
                </a:lnTo>
                <a:lnTo>
                  <a:pt x="222473" y="210293"/>
                </a:lnTo>
                <a:lnTo>
                  <a:pt x="245333" y="233141"/>
                </a:lnTo>
                <a:close/>
              </a:path>
              <a:path w="248920" h="254635">
                <a:moveTo>
                  <a:pt x="236189" y="241523"/>
                </a:moveTo>
                <a:lnTo>
                  <a:pt x="236189" y="228569"/>
                </a:lnTo>
                <a:lnTo>
                  <a:pt x="222473" y="240761"/>
                </a:lnTo>
                <a:lnTo>
                  <a:pt x="222473" y="245574"/>
                </a:lnTo>
                <a:lnTo>
                  <a:pt x="227045" y="249905"/>
                </a:lnTo>
                <a:lnTo>
                  <a:pt x="236189" y="2415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19168" y="6604985"/>
            <a:ext cx="248396" cy="2529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76197" y="6604985"/>
            <a:ext cx="248396" cy="2529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6853" y="519641"/>
            <a:ext cx="207581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00"/>
                </a:solidFill>
              </a:rPr>
              <a:t>Agenda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71092" y="1343135"/>
            <a:ext cx="7773670" cy="468249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80"/>
              </a:spcBef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OSHA/MIOSHA</a:t>
            </a:r>
            <a:r>
              <a:rPr sz="2000" b="1" spc="-114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Overview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75"/>
              </a:spcBef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TSCS </a:t>
            </a:r>
            <a:r>
              <a:rPr sz="2000" b="1" spc="-25" dirty="0">
                <a:latin typeface="Arial"/>
                <a:cs typeface="Arial"/>
              </a:rPr>
              <a:t>Safety, </a:t>
            </a:r>
            <a:r>
              <a:rPr sz="2000" b="1" dirty="0">
                <a:latin typeface="Arial"/>
                <a:cs typeface="Arial"/>
              </a:rPr>
              <a:t>Health &amp; Accessibility</a:t>
            </a:r>
            <a:r>
              <a:rPr sz="2000" b="1" spc="-15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Plan.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b="1" dirty="0">
                <a:latin typeface="Arial"/>
                <a:cs typeface="Arial"/>
              </a:rPr>
              <a:t>Local </a:t>
            </a:r>
            <a:r>
              <a:rPr sz="2000" b="1" spc="-5" dirty="0">
                <a:latin typeface="Arial"/>
                <a:cs typeface="Arial"/>
              </a:rPr>
              <a:t>Program/Home </a:t>
            </a:r>
            <a:r>
              <a:rPr sz="2000" b="1" spc="-25" dirty="0">
                <a:latin typeface="Arial"/>
                <a:cs typeface="Arial"/>
              </a:rPr>
              <a:t>Safety, </a:t>
            </a:r>
            <a:r>
              <a:rPr sz="2000" b="1" dirty="0">
                <a:latin typeface="Arial"/>
                <a:cs typeface="Arial"/>
              </a:rPr>
              <a:t>Health, &amp; Accessibility</a:t>
            </a:r>
            <a:r>
              <a:rPr sz="2000" b="1" spc="-200" dirty="0">
                <a:latin typeface="Arial"/>
                <a:cs typeface="Arial"/>
              </a:rPr>
              <a:t> </a:t>
            </a:r>
            <a:r>
              <a:rPr sz="2000" b="1" spc="-30" dirty="0">
                <a:latin typeface="Arial"/>
                <a:cs typeface="Arial"/>
              </a:rPr>
              <a:t>Team.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40"/>
              </a:spcBef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1800" b="1" dirty="0">
                <a:latin typeface="Arial"/>
                <a:cs typeface="Arial"/>
              </a:rPr>
              <a:t>Why a </a:t>
            </a:r>
            <a:r>
              <a:rPr sz="1800" b="1" spc="-25" dirty="0">
                <a:latin typeface="Arial"/>
                <a:cs typeface="Arial"/>
              </a:rPr>
              <a:t>Safety, </a:t>
            </a:r>
            <a:r>
              <a:rPr sz="1800" b="1" spc="-5" dirty="0">
                <a:latin typeface="Arial"/>
                <a:cs typeface="Arial"/>
              </a:rPr>
              <a:t>Health, </a:t>
            </a:r>
            <a:r>
              <a:rPr sz="1800" b="1" dirty="0">
                <a:latin typeface="Arial"/>
                <a:cs typeface="Arial"/>
              </a:rPr>
              <a:t>&amp; </a:t>
            </a:r>
            <a:r>
              <a:rPr sz="1800" b="1" spc="-10" dirty="0">
                <a:latin typeface="Arial"/>
                <a:cs typeface="Arial"/>
              </a:rPr>
              <a:t>Accessibility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35" dirty="0">
                <a:latin typeface="Arial"/>
                <a:cs typeface="Arial"/>
              </a:rPr>
              <a:t>Team?</a:t>
            </a:r>
            <a:endParaRPr sz="1800">
              <a:latin typeface="Arial"/>
              <a:cs typeface="Arial"/>
            </a:endParaRPr>
          </a:p>
          <a:p>
            <a:pPr marL="1155065" lvl="2" indent="-228600">
              <a:lnSpc>
                <a:spcPct val="100000"/>
              </a:lnSpc>
              <a:spcBef>
                <a:spcPts val="475"/>
              </a:spcBef>
              <a:buFont typeface="Arial"/>
              <a:buChar char="-"/>
              <a:tabLst>
                <a:tab pos="1155065" algn="l"/>
                <a:tab pos="1155700" algn="l"/>
              </a:tabLst>
            </a:pPr>
            <a:r>
              <a:rPr sz="2000" b="1" dirty="0">
                <a:latin typeface="Arial"/>
                <a:cs typeface="Arial"/>
              </a:rPr>
              <a:t>Duties.</a:t>
            </a:r>
            <a:endParaRPr sz="2000">
              <a:latin typeface="Arial"/>
              <a:cs typeface="Arial"/>
            </a:endParaRPr>
          </a:p>
          <a:p>
            <a:pPr marL="1155065" lvl="2" indent="-228600">
              <a:lnSpc>
                <a:spcPct val="100000"/>
              </a:lnSpc>
              <a:spcBef>
                <a:spcPts val="480"/>
              </a:spcBef>
              <a:buFont typeface="Arial"/>
              <a:buChar char="-"/>
              <a:tabLst>
                <a:tab pos="1155065" algn="l"/>
                <a:tab pos="1155700" algn="l"/>
              </a:tabLst>
            </a:pPr>
            <a:r>
              <a:rPr sz="2000" b="1" dirty="0">
                <a:latin typeface="Arial"/>
                <a:cs typeface="Arial"/>
              </a:rPr>
              <a:t>Schedule.</a:t>
            </a:r>
            <a:endParaRPr sz="2000">
              <a:latin typeface="Arial"/>
              <a:cs typeface="Arial"/>
            </a:endParaRPr>
          </a:p>
          <a:p>
            <a:pPr marL="1155065" lvl="2" indent="-228600">
              <a:lnSpc>
                <a:spcPct val="100000"/>
              </a:lnSpc>
              <a:spcBef>
                <a:spcPts val="480"/>
              </a:spcBef>
              <a:buFont typeface="Arial"/>
              <a:buChar char="-"/>
              <a:tabLst>
                <a:tab pos="1155065" algn="l"/>
                <a:tab pos="1155700" algn="l"/>
              </a:tabLst>
            </a:pPr>
            <a:r>
              <a:rPr sz="2000" b="1" spc="-15" dirty="0">
                <a:latin typeface="Arial"/>
                <a:cs typeface="Arial"/>
              </a:rPr>
              <a:t>Trainings.</a:t>
            </a:r>
            <a:endParaRPr sz="2000">
              <a:latin typeface="Arial"/>
              <a:cs typeface="Arial"/>
            </a:endParaRPr>
          </a:p>
          <a:p>
            <a:pPr marL="756285" marR="746125" lvl="1" indent="-287020">
              <a:lnSpc>
                <a:spcPct val="100000"/>
              </a:lnSpc>
              <a:spcBef>
                <a:spcPts val="480"/>
              </a:spcBef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b="1" spc="-25" dirty="0">
                <a:latin typeface="Arial"/>
                <a:cs typeface="Arial"/>
              </a:rPr>
              <a:t>Safety, </a:t>
            </a:r>
            <a:r>
              <a:rPr sz="2000" b="1" dirty="0">
                <a:latin typeface="Arial"/>
                <a:cs typeface="Arial"/>
              </a:rPr>
              <a:t>Health, &amp; Accessibility </a:t>
            </a:r>
            <a:r>
              <a:rPr sz="2000" b="1" spc="-5" dirty="0">
                <a:latin typeface="Arial"/>
                <a:cs typeface="Arial"/>
              </a:rPr>
              <a:t>Policy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204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Procedure  </a:t>
            </a:r>
            <a:r>
              <a:rPr sz="2000" b="1" spc="-5" dirty="0">
                <a:latin typeface="Arial"/>
                <a:cs typeface="Arial"/>
              </a:rPr>
              <a:t>Development.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75"/>
              </a:spcBef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b="1" spc="-5" dirty="0">
                <a:latin typeface="Arial"/>
                <a:cs typeface="Arial"/>
              </a:rPr>
              <a:t>Drills.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b="1" spc="-5" dirty="0">
                <a:latin typeface="Arial"/>
                <a:cs typeface="Arial"/>
              </a:rPr>
              <a:t>Facility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Inspections.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TSCS </a:t>
            </a:r>
            <a:r>
              <a:rPr sz="2000" b="1" spc="-25" dirty="0">
                <a:latin typeface="Arial"/>
                <a:cs typeface="Arial"/>
              </a:rPr>
              <a:t>Safety, </a:t>
            </a:r>
            <a:r>
              <a:rPr sz="2000" b="1" dirty="0">
                <a:latin typeface="Arial"/>
                <a:cs typeface="Arial"/>
              </a:rPr>
              <a:t>Health, &amp;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Accessibility.</a:t>
            </a:r>
            <a:endParaRPr sz="20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Font typeface="Wingdings"/>
              <a:buChar char=""/>
              <a:tabLst>
                <a:tab pos="756285" algn="l"/>
                <a:tab pos="756920" algn="l"/>
              </a:tabLst>
            </a:pPr>
            <a:r>
              <a:rPr sz="2000" b="1" spc="-15" dirty="0">
                <a:latin typeface="Arial"/>
                <a:cs typeface="Arial"/>
              </a:rPr>
              <a:t>Everyone’s</a:t>
            </a:r>
            <a:r>
              <a:rPr sz="2000" b="1" spc="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Role.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49947" y="6585173"/>
            <a:ext cx="30479" cy="14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21536" y="6606509"/>
            <a:ext cx="25907" cy="141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17477" y="6310868"/>
            <a:ext cx="24383" cy="77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70894" y="6260660"/>
            <a:ext cx="1013839" cy="5698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75985" y="5961349"/>
            <a:ext cx="639966" cy="5613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47784" y="6325316"/>
            <a:ext cx="318563" cy="361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38826" y="6317696"/>
            <a:ext cx="338105" cy="361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62638" y="6320012"/>
            <a:ext cx="88187" cy="3200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79008" y="6301739"/>
            <a:ext cx="88186" cy="3215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14647" y="6217919"/>
            <a:ext cx="88380" cy="4632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79089" y="6115511"/>
            <a:ext cx="718243" cy="6159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86895" y="6326108"/>
            <a:ext cx="119824" cy="3169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14500" y="6327363"/>
            <a:ext cx="463250" cy="3340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61270" y="6345920"/>
            <a:ext cx="115966" cy="3169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78671" y="6350492"/>
            <a:ext cx="103578" cy="31848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44525" y="6327632"/>
            <a:ext cx="99636" cy="3200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26810" y="6266688"/>
            <a:ext cx="94933" cy="31848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79540" y="6237732"/>
            <a:ext cx="93261" cy="32000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0838" y="6119312"/>
            <a:ext cx="106667" cy="32200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47119" y="6148039"/>
            <a:ext cx="327993" cy="488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73526" y="6186123"/>
            <a:ext cx="274837" cy="51180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00758" y="6353540"/>
            <a:ext cx="120380" cy="32000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66650" y="6144767"/>
            <a:ext cx="94481" cy="3276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20353" y="6167627"/>
            <a:ext cx="114580" cy="47393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67402" y="6303263"/>
            <a:ext cx="118759" cy="33220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06574" y="6125648"/>
            <a:ext cx="113076" cy="44778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79095" y="6188963"/>
            <a:ext cx="25812" cy="31543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92341" y="6228588"/>
            <a:ext cx="76819" cy="32305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46376" y="6326108"/>
            <a:ext cx="92043" cy="32916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67228" y="6156959"/>
            <a:ext cx="83813" cy="32915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09179" y="6278808"/>
            <a:ext cx="81033" cy="32922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25696" y="6175247"/>
            <a:ext cx="171291" cy="42821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66918" y="6210300"/>
            <a:ext cx="82295" cy="42821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88663" y="6129560"/>
            <a:ext cx="382114" cy="43071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65980" y="6250290"/>
            <a:ext cx="172864" cy="42392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12398" y="6245724"/>
            <a:ext cx="57904" cy="32420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77621" y="6057915"/>
            <a:ext cx="133072" cy="47239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8556" y="5913150"/>
            <a:ext cx="77709" cy="46477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64612" y="6129527"/>
            <a:ext cx="112775" cy="49069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3281" y="6010671"/>
            <a:ext cx="99002" cy="49677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62346" y="5955807"/>
            <a:ext cx="6484085" cy="8792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04201" y="6379448"/>
            <a:ext cx="39370" cy="166370"/>
          </a:xfrm>
          <a:custGeom>
            <a:avLst/>
            <a:gdLst/>
            <a:ahLst/>
            <a:cxnLst/>
            <a:rect l="l" t="t" r="r" b="b"/>
            <a:pathLst>
              <a:path w="39369" h="166370">
                <a:moveTo>
                  <a:pt x="17383" y="0"/>
                </a:moveTo>
                <a:lnTo>
                  <a:pt x="1047" y="46289"/>
                </a:lnTo>
                <a:lnTo>
                  <a:pt x="0" y="78282"/>
                </a:lnTo>
                <a:lnTo>
                  <a:pt x="619" y="95996"/>
                </a:lnTo>
                <a:lnTo>
                  <a:pt x="6619" y="140573"/>
                </a:lnTo>
                <a:lnTo>
                  <a:pt x="18907" y="166100"/>
                </a:lnTo>
                <a:lnTo>
                  <a:pt x="21955" y="166100"/>
                </a:lnTo>
                <a:lnTo>
                  <a:pt x="28051" y="166100"/>
                </a:lnTo>
                <a:lnTo>
                  <a:pt x="38909" y="126667"/>
                </a:lnTo>
                <a:lnTo>
                  <a:pt x="39314" y="112260"/>
                </a:lnTo>
                <a:lnTo>
                  <a:pt x="38719" y="95996"/>
                </a:lnTo>
                <a:lnTo>
                  <a:pt x="35599" y="54000"/>
                </a:lnTo>
                <a:lnTo>
                  <a:pt x="30908" y="24001"/>
                </a:lnTo>
                <a:lnTo>
                  <a:pt x="24788" y="6000"/>
                </a:lnTo>
                <a:lnTo>
                  <a:pt x="17383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3977" y="5899434"/>
            <a:ext cx="743651" cy="78630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87770" y="6096000"/>
            <a:ext cx="807015" cy="51660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79008" y="6301739"/>
            <a:ext cx="88265" cy="321945"/>
          </a:xfrm>
          <a:custGeom>
            <a:avLst/>
            <a:gdLst/>
            <a:ahLst/>
            <a:cxnLst/>
            <a:rect l="l" t="t" r="r" b="b"/>
            <a:pathLst>
              <a:path w="88264" h="321945">
                <a:moveTo>
                  <a:pt x="39528" y="0"/>
                </a:moveTo>
                <a:lnTo>
                  <a:pt x="70008" y="48752"/>
                </a:lnTo>
                <a:lnTo>
                  <a:pt x="80674" y="96756"/>
                </a:lnTo>
                <a:lnTo>
                  <a:pt x="86757" y="153893"/>
                </a:lnTo>
                <a:lnTo>
                  <a:pt x="88186" y="186778"/>
                </a:lnTo>
                <a:lnTo>
                  <a:pt x="87902" y="216949"/>
                </a:lnTo>
                <a:lnTo>
                  <a:pt x="82200" y="269717"/>
                </a:lnTo>
                <a:lnTo>
                  <a:pt x="70580" y="308770"/>
                </a:lnTo>
                <a:lnTo>
                  <a:pt x="53244" y="321533"/>
                </a:lnTo>
                <a:lnTo>
                  <a:pt x="44600" y="318342"/>
                </a:lnTo>
                <a:lnTo>
                  <a:pt x="21240" y="281909"/>
                </a:lnTo>
                <a:lnTo>
                  <a:pt x="9048" y="234094"/>
                </a:lnTo>
                <a:lnTo>
                  <a:pt x="1428" y="173705"/>
                </a:lnTo>
                <a:lnTo>
                  <a:pt x="0" y="141686"/>
                </a:lnTo>
                <a:lnTo>
                  <a:pt x="285" y="111806"/>
                </a:lnTo>
                <a:lnTo>
                  <a:pt x="6000" y="57896"/>
                </a:lnTo>
                <a:lnTo>
                  <a:pt x="18764" y="14089"/>
                </a:lnTo>
                <a:lnTo>
                  <a:pt x="39528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67289" y="6303263"/>
            <a:ext cx="119380" cy="332740"/>
          </a:xfrm>
          <a:custGeom>
            <a:avLst/>
            <a:gdLst/>
            <a:ahLst/>
            <a:cxnLst/>
            <a:rect l="l" t="t" r="r" b="b"/>
            <a:pathLst>
              <a:path w="119380" h="332740">
                <a:moveTo>
                  <a:pt x="10667" y="0"/>
                </a:moveTo>
                <a:lnTo>
                  <a:pt x="25526" y="41204"/>
                </a:lnTo>
                <a:lnTo>
                  <a:pt x="30075" y="88567"/>
                </a:lnTo>
                <a:lnTo>
                  <a:pt x="31051" y="100568"/>
                </a:lnTo>
                <a:lnTo>
                  <a:pt x="31742" y="109141"/>
                </a:lnTo>
                <a:lnTo>
                  <a:pt x="32003" y="114284"/>
                </a:lnTo>
                <a:lnTo>
                  <a:pt x="33432" y="127450"/>
                </a:lnTo>
                <a:lnTo>
                  <a:pt x="35432" y="144185"/>
                </a:lnTo>
                <a:lnTo>
                  <a:pt x="38004" y="164635"/>
                </a:lnTo>
                <a:lnTo>
                  <a:pt x="41147" y="188945"/>
                </a:lnTo>
                <a:lnTo>
                  <a:pt x="42290" y="157491"/>
                </a:lnTo>
                <a:lnTo>
                  <a:pt x="43433" y="122468"/>
                </a:lnTo>
                <a:lnTo>
                  <a:pt x="44576" y="83730"/>
                </a:lnTo>
                <a:lnTo>
                  <a:pt x="45719" y="41132"/>
                </a:lnTo>
                <a:lnTo>
                  <a:pt x="47196" y="25133"/>
                </a:lnTo>
                <a:lnTo>
                  <a:pt x="49529" y="13708"/>
                </a:lnTo>
                <a:lnTo>
                  <a:pt x="53006" y="6855"/>
                </a:lnTo>
                <a:lnTo>
                  <a:pt x="57911" y="4571"/>
                </a:lnTo>
                <a:lnTo>
                  <a:pt x="62222" y="7165"/>
                </a:lnTo>
                <a:lnTo>
                  <a:pt x="73151" y="47228"/>
                </a:lnTo>
                <a:lnTo>
                  <a:pt x="80009" y="102092"/>
                </a:lnTo>
                <a:lnTo>
                  <a:pt x="82295" y="124952"/>
                </a:lnTo>
                <a:lnTo>
                  <a:pt x="86296" y="156019"/>
                </a:lnTo>
                <a:lnTo>
                  <a:pt x="89153" y="180374"/>
                </a:lnTo>
                <a:lnTo>
                  <a:pt x="90868" y="197589"/>
                </a:lnTo>
                <a:lnTo>
                  <a:pt x="91439" y="207233"/>
                </a:lnTo>
                <a:lnTo>
                  <a:pt x="92344" y="192900"/>
                </a:lnTo>
                <a:lnTo>
                  <a:pt x="92963" y="158854"/>
                </a:lnTo>
                <a:lnTo>
                  <a:pt x="93583" y="104805"/>
                </a:lnTo>
                <a:lnTo>
                  <a:pt x="94487" y="30464"/>
                </a:lnTo>
                <a:lnTo>
                  <a:pt x="95059" y="19582"/>
                </a:lnTo>
                <a:lnTo>
                  <a:pt x="96773" y="11986"/>
                </a:lnTo>
                <a:lnTo>
                  <a:pt x="99631" y="7533"/>
                </a:lnTo>
                <a:lnTo>
                  <a:pt x="103631" y="6080"/>
                </a:lnTo>
                <a:lnTo>
                  <a:pt x="106679" y="6080"/>
                </a:lnTo>
                <a:lnTo>
                  <a:pt x="118871" y="44180"/>
                </a:lnTo>
                <a:lnTo>
                  <a:pt x="118871" y="45704"/>
                </a:lnTo>
                <a:lnTo>
                  <a:pt x="118871" y="48752"/>
                </a:lnTo>
                <a:lnTo>
                  <a:pt x="118871" y="53324"/>
                </a:lnTo>
                <a:lnTo>
                  <a:pt x="117728" y="109067"/>
                </a:lnTo>
                <a:lnTo>
                  <a:pt x="116585" y="162092"/>
                </a:lnTo>
                <a:lnTo>
                  <a:pt x="115442" y="212546"/>
                </a:lnTo>
                <a:lnTo>
                  <a:pt x="114299" y="260573"/>
                </a:lnTo>
                <a:lnTo>
                  <a:pt x="110228" y="300221"/>
                </a:lnTo>
                <a:lnTo>
                  <a:pt x="108203" y="313913"/>
                </a:lnTo>
                <a:lnTo>
                  <a:pt x="106679" y="326105"/>
                </a:lnTo>
                <a:lnTo>
                  <a:pt x="103631" y="332201"/>
                </a:lnTo>
                <a:lnTo>
                  <a:pt x="99059" y="332201"/>
                </a:lnTo>
                <a:lnTo>
                  <a:pt x="81914" y="291696"/>
                </a:lnTo>
                <a:lnTo>
                  <a:pt x="73866" y="244000"/>
                </a:lnTo>
                <a:lnTo>
                  <a:pt x="68056" y="193708"/>
                </a:lnTo>
                <a:lnTo>
                  <a:pt x="64007" y="159989"/>
                </a:lnTo>
                <a:lnTo>
                  <a:pt x="64007" y="167609"/>
                </a:lnTo>
                <a:lnTo>
                  <a:pt x="64007" y="173705"/>
                </a:lnTo>
                <a:lnTo>
                  <a:pt x="64007" y="176753"/>
                </a:lnTo>
                <a:lnTo>
                  <a:pt x="62603" y="197375"/>
                </a:lnTo>
                <a:lnTo>
                  <a:pt x="60769" y="222854"/>
                </a:lnTo>
                <a:lnTo>
                  <a:pt x="58650" y="253477"/>
                </a:lnTo>
                <a:lnTo>
                  <a:pt x="56387" y="289529"/>
                </a:lnTo>
                <a:lnTo>
                  <a:pt x="56387" y="297149"/>
                </a:lnTo>
                <a:lnTo>
                  <a:pt x="56387" y="303245"/>
                </a:lnTo>
                <a:lnTo>
                  <a:pt x="54863" y="307817"/>
                </a:lnTo>
                <a:lnTo>
                  <a:pt x="53339" y="321533"/>
                </a:lnTo>
                <a:lnTo>
                  <a:pt x="48767" y="327629"/>
                </a:lnTo>
                <a:lnTo>
                  <a:pt x="31003" y="289577"/>
                </a:lnTo>
                <a:lnTo>
                  <a:pt x="22859" y="237713"/>
                </a:lnTo>
                <a:lnTo>
                  <a:pt x="19145" y="214020"/>
                </a:lnTo>
                <a:lnTo>
                  <a:pt x="14858" y="179612"/>
                </a:lnTo>
                <a:lnTo>
                  <a:pt x="10001" y="134635"/>
                </a:lnTo>
                <a:lnTo>
                  <a:pt x="4571" y="79232"/>
                </a:lnTo>
                <a:lnTo>
                  <a:pt x="2571" y="66374"/>
                </a:lnTo>
                <a:lnTo>
                  <a:pt x="1142" y="55229"/>
                </a:lnTo>
                <a:lnTo>
                  <a:pt x="285" y="45800"/>
                </a:lnTo>
                <a:lnTo>
                  <a:pt x="0" y="38084"/>
                </a:lnTo>
                <a:lnTo>
                  <a:pt x="23" y="30369"/>
                </a:lnTo>
                <a:lnTo>
                  <a:pt x="190" y="23225"/>
                </a:lnTo>
                <a:lnTo>
                  <a:pt x="642" y="16653"/>
                </a:lnTo>
                <a:lnTo>
                  <a:pt x="1523" y="10652"/>
                </a:lnTo>
                <a:lnTo>
                  <a:pt x="4571" y="4571"/>
                </a:lnTo>
                <a:lnTo>
                  <a:pt x="6095" y="0"/>
                </a:lnTo>
                <a:lnTo>
                  <a:pt x="10667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64612" y="6129527"/>
            <a:ext cx="113030" cy="490855"/>
          </a:xfrm>
          <a:custGeom>
            <a:avLst/>
            <a:gdLst/>
            <a:ahLst/>
            <a:cxnLst/>
            <a:rect l="l" t="t" r="r" b="b"/>
            <a:pathLst>
              <a:path w="113030" h="490854">
                <a:moveTo>
                  <a:pt x="10667" y="0"/>
                </a:moveTo>
                <a:lnTo>
                  <a:pt x="25526" y="42052"/>
                </a:lnTo>
                <a:lnTo>
                  <a:pt x="28955" y="85343"/>
                </a:lnTo>
                <a:lnTo>
                  <a:pt x="30075" y="100202"/>
                </a:lnTo>
                <a:lnTo>
                  <a:pt x="31051" y="115061"/>
                </a:lnTo>
                <a:lnTo>
                  <a:pt x="31742" y="129920"/>
                </a:lnTo>
                <a:lnTo>
                  <a:pt x="32003" y="144779"/>
                </a:lnTo>
                <a:lnTo>
                  <a:pt x="32908" y="159374"/>
                </a:lnTo>
                <a:lnTo>
                  <a:pt x="33527" y="173537"/>
                </a:lnTo>
                <a:lnTo>
                  <a:pt x="34147" y="187415"/>
                </a:lnTo>
                <a:lnTo>
                  <a:pt x="35051" y="201152"/>
                </a:lnTo>
                <a:lnTo>
                  <a:pt x="37599" y="191677"/>
                </a:lnTo>
                <a:lnTo>
                  <a:pt x="40576" y="183634"/>
                </a:lnTo>
                <a:lnTo>
                  <a:pt x="43838" y="176733"/>
                </a:lnTo>
                <a:lnTo>
                  <a:pt x="47243" y="170687"/>
                </a:lnTo>
                <a:lnTo>
                  <a:pt x="51815" y="164591"/>
                </a:lnTo>
                <a:lnTo>
                  <a:pt x="56387" y="161543"/>
                </a:lnTo>
                <a:lnTo>
                  <a:pt x="62483" y="161543"/>
                </a:lnTo>
                <a:lnTo>
                  <a:pt x="88487" y="203081"/>
                </a:lnTo>
                <a:lnTo>
                  <a:pt x="94487" y="256016"/>
                </a:lnTo>
                <a:lnTo>
                  <a:pt x="95654" y="274280"/>
                </a:lnTo>
                <a:lnTo>
                  <a:pt x="96964" y="292400"/>
                </a:lnTo>
                <a:lnTo>
                  <a:pt x="98559" y="310231"/>
                </a:lnTo>
                <a:lnTo>
                  <a:pt x="100583" y="327629"/>
                </a:lnTo>
                <a:lnTo>
                  <a:pt x="101941" y="349322"/>
                </a:lnTo>
                <a:lnTo>
                  <a:pt x="103441" y="366301"/>
                </a:lnTo>
                <a:lnTo>
                  <a:pt x="104655" y="378421"/>
                </a:lnTo>
                <a:lnTo>
                  <a:pt x="105155" y="385541"/>
                </a:lnTo>
                <a:lnTo>
                  <a:pt x="106537" y="401233"/>
                </a:lnTo>
                <a:lnTo>
                  <a:pt x="108203" y="416212"/>
                </a:lnTo>
                <a:lnTo>
                  <a:pt x="109870" y="430332"/>
                </a:lnTo>
                <a:lnTo>
                  <a:pt x="111251" y="443453"/>
                </a:lnTo>
                <a:lnTo>
                  <a:pt x="112775" y="446501"/>
                </a:lnTo>
                <a:lnTo>
                  <a:pt x="112775" y="451073"/>
                </a:lnTo>
                <a:lnTo>
                  <a:pt x="112775" y="454121"/>
                </a:lnTo>
                <a:lnTo>
                  <a:pt x="112728" y="461812"/>
                </a:lnTo>
                <a:lnTo>
                  <a:pt x="112394" y="468790"/>
                </a:lnTo>
                <a:lnTo>
                  <a:pt x="111490" y="474909"/>
                </a:lnTo>
                <a:lnTo>
                  <a:pt x="109727" y="480029"/>
                </a:lnTo>
                <a:lnTo>
                  <a:pt x="108203" y="487649"/>
                </a:lnTo>
                <a:lnTo>
                  <a:pt x="105155" y="490697"/>
                </a:lnTo>
                <a:lnTo>
                  <a:pt x="102107" y="490697"/>
                </a:lnTo>
                <a:lnTo>
                  <a:pt x="86987" y="447382"/>
                </a:lnTo>
                <a:lnTo>
                  <a:pt x="85153" y="431833"/>
                </a:lnTo>
                <a:lnTo>
                  <a:pt x="83034" y="413711"/>
                </a:lnTo>
                <a:lnTo>
                  <a:pt x="80771" y="393161"/>
                </a:lnTo>
                <a:lnTo>
                  <a:pt x="79414" y="373468"/>
                </a:lnTo>
                <a:lnTo>
                  <a:pt x="77914" y="355633"/>
                </a:lnTo>
                <a:lnTo>
                  <a:pt x="76700" y="339797"/>
                </a:lnTo>
                <a:lnTo>
                  <a:pt x="76199" y="326105"/>
                </a:lnTo>
                <a:lnTo>
                  <a:pt x="76199" y="321533"/>
                </a:lnTo>
                <a:lnTo>
                  <a:pt x="74675" y="313928"/>
                </a:lnTo>
                <a:lnTo>
                  <a:pt x="74675" y="303260"/>
                </a:lnTo>
                <a:lnTo>
                  <a:pt x="74675" y="294116"/>
                </a:lnTo>
                <a:lnTo>
                  <a:pt x="74675" y="286496"/>
                </a:lnTo>
                <a:lnTo>
                  <a:pt x="73151" y="281924"/>
                </a:lnTo>
                <a:lnTo>
                  <a:pt x="72913" y="271875"/>
                </a:lnTo>
                <a:lnTo>
                  <a:pt x="72389" y="264398"/>
                </a:lnTo>
                <a:lnTo>
                  <a:pt x="71866" y="259207"/>
                </a:lnTo>
                <a:lnTo>
                  <a:pt x="71627" y="256016"/>
                </a:lnTo>
                <a:lnTo>
                  <a:pt x="71627" y="245348"/>
                </a:lnTo>
                <a:lnTo>
                  <a:pt x="68579" y="240776"/>
                </a:lnTo>
                <a:lnTo>
                  <a:pt x="67055" y="240776"/>
                </a:lnTo>
                <a:lnTo>
                  <a:pt x="61864" y="241872"/>
                </a:lnTo>
                <a:lnTo>
                  <a:pt x="48887" y="278305"/>
                </a:lnTo>
                <a:lnTo>
                  <a:pt x="42671" y="324581"/>
                </a:lnTo>
                <a:lnTo>
                  <a:pt x="45529" y="372873"/>
                </a:lnTo>
                <a:lnTo>
                  <a:pt x="47243" y="410306"/>
                </a:lnTo>
                <a:lnTo>
                  <a:pt x="47815" y="436881"/>
                </a:lnTo>
                <a:lnTo>
                  <a:pt x="47243" y="452597"/>
                </a:lnTo>
                <a:lnTo>
                  <a:pt x="45791" y="462813"/>
                </a:lnTo>
                <a:lnTo>
                  <a:pt x="43624" y="470314"/>
                </a:lnTo>
                <a:lnTo>
                  <a:pt x="40600" y="474671"/>
                </a:lnTo>
                <a:lnTo>
                  <a:pt x="36575" y="475457"/>
                </a:lnTo>
                <a:lnTo>
                  <a:pt x="33527" y="475457"/>
                </a:lnTo>
                <a:lnTo>
                  <a:pt x="22859" y="437357"/>
                </a:lnTo>
                <a:lnTo>
                  <a:pt x="21335" y="434309"/>
                </a:lnTo>
                <a:lnTo>
                  <a:pt x="21335" y="428213"/>
                </a:lnTo>
                <a:lnTo>
                  <a:pt x="22859" y="422117"/>
                </a:lnTo>
                <a:lnTo>
                  <a:pt x="22574" y="414664"/>
                </a:lnTo>
                <a:lnTo>
                  <a:pt x="21716" y="399067"/>
                </a:lnTo>
                <a:lnTo>
                  <a:pt x="20288" y="375183"/>
                </a:lnTo>
                <a:lnTo>
                  <a:pt x="18287" y="342869"/>
                </a:lnTo>
                <a:lnTo>
                  <a:pt x="16621" y="308302"/>
                </a:lnTo>
                <a:lnTo>
                  <a:pt x="14096" y="264017"/>
                </a:lnTo>
                <a:lnTo>
                  <a:pt x="11001" y="210017"/>
                </a:lnTo>
                <a:lnTo>
                  <a:pt x="7619" y="146303"/>
                </a:lnTo>
                <a:lnTo>
                  <a:pt x="7619" y="143255"/>
                </a:lnTo>
                <a:lnTo>
                  <a:pt x="7619" y="140207"/>
                </a:lnTo>
                <a:lnTo>
                  <a:pt x="7619" y="137159"/>
                </a:lnTo>
                <a:lnTo>
                  <a:pt x="6738" y="121443"/>
                </a:lnTo>
                <a:lnTo>
                  <a:pt x="6286" y="108584"/>
                </a:lnTo>
                <a:lnTo>
                  <a:pt x="6119" y="98583"/>
                </a:lnTo>
                <a:lnTo>
                  <a:pt x="6095" y="91439"/>
                </a:lnTo>
                <a:lnTo>
                  <a:pt x="5191" y="86296"/>
                </a:lnTo>
                <a:lnTo>
                  <a:pt x="4571" y="80009"/>
                </a:lnTo>
                <a:lnTo>
                  <a:pt x="3952" y="72580"/>
                </a:lnTo>
                <a:lnTo>
                  <a:pt x="3047" y="64007"/>
                </a:lnTo>
                <a:lnTo>
                  <a:pt x="2143" y="55459"/>
                </a:lnTo>
                <a:lnTo>
                  <a:pt x="1523" y="48196"/>
                </a:lnTo>
                <a:lnTo>
                  <a:pt x="904" y="42362"/>
                </a:lnTo>
                <a:lnTo>
                  <a:pt x="0" y="38099"/>
                </a:lnTo>
                <a:lnTo>
                  <a:pt x="47" y="29527"/>
                </a:lnTo>
                <a:lnTo>
                  <a:pt x="380" y="22097"/>
                </a:lnTo>
                <a:lnTo>
                  <a:pt x="1285" y="15811"/>
                </a:lnTo>
                <a:lnTo>
                  <a:pt x="3047" y="10667"/>
                </a:lnTo>
                <a:lnTo>
                  <a:pt x="4571" y="3047"/>
                </a:lnTo>
                <a:lnTo>
                  <a:pt x="7619" y="0"/>
                </a:lnTo>
                <a:lnTo>
                  <a:pt x="10667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65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9132" y="519641"/>
            <a:ext cx="66719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000000"/>
                </a:solidFill>
              </a:rPr>
              <a:t>OSHA/MIOSHA</a:t>
            </a:r>
            <a:r>
              <a:rPr sz="4400" spc="-90" dirty="0">
                <a:solidFill>
                  <a:srgbClr val="000000"/>
                </a:solidFill>
              </a:rPr>
              <a:t> </a:t>
            </a:r>
            <a:r>
              <a:rPr sz="4400" spc="-5" dirty="0">
                <a:solidFill>
                  <a:srgbClr val="000000"/>
                </a:solidFill>
              </a:rPr>
              <a:t>Overview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71083" y="1484876"/>
            <a:ext cx="8725535" cy="430149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50"/>
              </a:spcBef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2300" b="1" spc="-5" dirty="0">
                <a:latin typeface="Arial"/>
                <a:cs typeface="Arial"/>
              </a:rPr>
              <a:t>OSHA/MIOSHA (Occupational </a:t>
            </a:r>
            <a:r>
              <a:rPr sz="2300" b="1" dirty="0">
                <a:latin typeface="Arial"/>
                <a:cs typeface="Arial"/>
              </a:rPr>
              <a:t>Safety and Health Act </a:t>
            </a:r>
            <a:r>
              <a:rPr sz="2300" b="1" spc="-5" dirty="0">
                <a:latin typeface="Arial"/>
                <a:cs typeface="Arial"/>
              </a:rPr>
              <a:t>of</a:t>
            </a:r>
            <a:r>
              <a:rPr sz="2300" b="1" spc="-345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1970)</a:t>
            </a:r>
            <a:endParaRPr sz="23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50"/>
              </a:spcBef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2300" b="1" dirty="0">
                <a:latin typeface="Arial"/>
                <a:cs typeface="Arial"/>
              </a:rPr>
              <a:t>Statistics</a:t>
            </a:r>
            <a:endParaRPr sz="2300">
              <a:latin typeface="Arial"/>
              <a:cs typeface="Arial"/>
            </a:endParaRPr>
          </a:p>
          <a:p>
            <a:pPr marL="354965" marR="266700" indent="-342265">
              <a:lnSpc>
                <a:spcPct val="100000"/>
              </a:lnSpc>
              <a:spcBef>
                <a:spcPts val="555"/>
              </a:spcBef>
              <a:buFont typeface="Arial"/>
              <a:buChar char="-"/>
              <a:tabLst>
                <a:tab pos="354965" algn="l"/>
                <a:tab pos="355600" algn="l"/>
              </a:tabLst>
            </a:pPr>
            <a:r>
              <a:rPr sz="2300" b="1" spc="-20" dirty="0">
                <a:latin typeface="Arial"/>
                <a:cs typeface="Arial"/>
              </a:rPr>
              <a:t>Approximately, </a:t>
            </a:r>
            <a:r>
              <a:rPr sz="2300" b="1" dirty="0">
                <a:latin typeface="Arial"/>
                <a:cs typeface="Arial"/>
              </a:rPr>
              <a:t>3.5 </a:t>
            </a:r>
            <a:r>
              <a:rPr sz="2300" b="1" spc="-5" dirty="0">
                <a:latin typeface="Arial"/>
                <a:cs typeface="Arial"/>
              </a:rPr>
              <a:t>of </a:t>
            </a:r>
            <a:r>
              <a:rPr sz="2300" b="1" dirty="0">
                <a:latin typeface="Arial"/>
                <a:cs typeface="Arial"/>
              </a:rPr>
              <a:t>every 1000 </a:t>
            </a:r>
            <a:r>
              <a:rPr sz="2300" b="1" spc="-5" dirty="0">
                <a:latin typeface="Arial"/>
                <a:cs typeface="Arial"/>
              </a:rPr>
              <a:t>people </a:t>
            </a:r>
            <a:r>
              <a:rPr sz="2300" b="1" spc="5" dirty="0">
                <a:latin typeface="Arial"/>
                <a:cs typeface="Arial"/>
              </a:rPr>
              <a:t>will </a:t>
            </a:r>
            <a:r>
              <a:rPr sz="2300" b="1" spc="-5" dirty="0">
                <a:latin typeface="Arial"/>
                <a:cs typeface="Arial"/>
              </a:rPr>
              <a:t>die </a:t>
            </a:r>
            <a:r>
              <a:rPr sz="2300" b="1" dirty="0">
                <a:latin typeface="Arial"/>
                <a:cs typeface="Arial"/>
              </a:rPr>
              <a:t>as a</a:t>
            </a:r>
            <a:r>
              <a:rPr sz="2300" b="1" spc="-17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result  </a:t>
            </a:r>
            <a:r>
              <a:rPr sz="2300" b="1" spc="-5" dirty="0">
                <a:latin typeface="Arial"/>
                <a:cs typeface="Arial"/>
              </a:rPr>
              <a:t>of occupational fatalities, including work-related vehicle  accidents, </a:t>
            </a:r>
            <a:r>
              <a:rPr sz="2300" b="1" dirty="0">
                <a:latin typeface="Arial"/>
                <a:cs typeface="Arial"/>
              </a:rPr>
              <a:t>workplace </a:t>
            </a:r>
            <a:r>
              <a:rPr sz="2300" b="1" spc="-5" dirty="0">
                <a:latin typeface="Arial"/>
                <a:cs typeface="Arial"/>
              </a:rPr>
              <a:t>violence, or </a:t>
            </a:r>
            <a:r>
              <a:rPr sz="2300" b="1" dirty="0">
                <a:latin typeface="Arial"/>
                <a:cs typeface="Arial"/>
              </a:rPr>
              <a:t>flammable gas  </a:t>
            </a:r>
            <a:r>
              <a:rPr sz="2300" b="1" spc="-5" dirty="0">
                <a:latin typeface="Arial"/>
                <a:cs typeface="Arial"/>
              </a:rPr>
              <a:t>explosions.</a:t>
            </a:r>
            <a:endParaRPr sz="2300">
              <a:latin typeface="Arial"/>
              <a:cs typeface="Arial"/>
            </a:endParaRPr>
          </a:p>
          <a:p>
            <a:pPr marL="354965" marR="313055" indent="-342265">
              <a:lnSpc>
                <a:spcPct val="100000"/>
              </a:lnSpc>
              <a:spcBef>
                <a:spcPts val="550"/>
              </a:spcBef>
              <a:buFont typeface="Arial"/>
              <a:buChar char="-"/>
              <a:tabLst>
                <a:tab pos="354965" algn="l"/>
                <a:tab pos="355600" algn="l"/>
              </a:tabLst>
            </a:pPr>
            <a:r>
              <a:rPr sz="2300" b="1" spc="-5" dirty="0">
                <a:latin typeface="Arial"/>
                <a:cs typeface="Arial"/>
              </a:rPr>
              <a:t>The average </a:t>
            </a:r>
            <a:r>
              <a:rPr sz="2300" b="1" dirty="0">
                <a:latin typeface="Arial"/>
                <a:cs typeface="Arial"/>
              </a:rPr>
              <a:t>cost to society for each </a:t>
            </a:r>
            <a:r>
              <a:rPr sz="2300" b="1" spc="-5" dirty="0">
                <a:latin typeface="Arial"/>
                <a:cs typeface="Arial"/>
              </a:rPr>
              <a:t>of </a:t>
            </a:r>
            <a:r>
              <a:rPr sz="2300" b="1" dirty="0">
                <a:latin typeface="Arial"/>
                <a:cs typeface="Arial"/>
              </a:rPr>
              <a:t>these </a:t>
            </a:r>
            <a:r>
              <a:rPr sz="2300" b="1" spc="-5" dirty="0">
                <a:latin typeface="Arial"/>
                <a:cs typeface="Arial"/>
              </a:rPr>
              <a:t>fatalities</a:t>
            </a:r>
            <a:r>
              <a:rPr sz="2300" b="1" spc="-250" dirty="0">
                <a:latin typeface="Arial"/>
                <a:cs typeface="Arial"/>
              </a:rPr>
              <a:t> </a:t>
            </a:r>
            <a:r>
              <a:rPr sz="2300" b="1" spc="5" dirty="0">
                <a:latin typeface="Arial"/>
                <a:cs typeface="Arial"/>
              </a:rPr>
              <a:t>will  </a:t>
            </a:r>
            <a:r>
              <a:rPr sz="2300" b="1" spc="-5" dirty="0">
                <a:latin typeface="Arial"/>
                <a:cs typeface="Arial"/>
              </a:rPr>
              <a:t>be </a:t>
            </a:r>
            <a:r>
              <a:rPr sz="2300" b="1" dirty="0">
                <a:latin typeface="Arial"/>
                <a:cs typeface="Arial"/>
              </a:rPr>
              <a:t>$780,000 per</a:t>
            </a:r>
            <a:r>
              <a:rPr sz="2300" b="1" spc="-80" dirty="0">
                <a:latin typeface="Arial"/>
                <a:cs typeface="Arial"/>
              </a:rPr>
              <a:t> </a:t>
            </a:r>
            <a:r>
              <a:rPr sz="2300" b="1" dirty="0">
                <a:latin typeface="Arial"/>
                <a:cs typeface="Arial"/>
              </a:rPr>
              <a:t>victim.</a:t>
            </a:r>
            <a:endParaRPr sz="23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50"/>
              </a:spcBef>
              <a:buFont typeface="Arial"/>
              <a:buChar char="-"/>
              <a:tabLst>
                <a:tab pos="354965" algn="l"/>
                <a:tab pos="355600" algn="l"/>
              </a:tabLst>
            </a:pPr>
            <a:r>
              <a:rPr sz="2300" b="1" dirty="0">
                <a:latin typeface="Arial"/>
                <a:cs typeface="Arial"/>
              </a:rPr>
              <a:t>1 </a:t>
            </a:r>
            <a:r>
              <a:rPr sz="2300" b="1" spc="-5" dirty="0">
                <a:latin typeface="Arial"/>
                <a:cs typeface="Arial"/>
              </a:rPr>
              <a:t>out of </a:t>
            </a:r>
            <a:r>
              <a:rPr sz="2300" b="1" dirty="0">
                <a:latin typeface="Arial"/>
                <a:cs typeface="Arial"/>
              </a:rPr>
              <a:t>3 Americans </a:t>
            </a:r>
            <a:r>
              <a:rPr sz="2300" b="1" spc="5" dirty="0">
                <a:latin typeface="Arial"/>
                <a:cs typeface="Arial"/>
              </a:rPr>
              <a:t>will </a:t>
            </a:r>
            <a:r>
              <a:rPr sz="2300" b="1" dirty="0">
                <a:latin typeface="Arial"/>
                <a:cs typeface="Arial"/>
              </a:rPr>
              <a:t>suffer a workplace</a:t>
            </a:r>
            <a:r>
              <a:rPr sz="2300" b="1" spc="-325" dirty="0">
                <a:latin typeface="Arial"/>
                <a:cs typeface="Arial"/>
              </a:rPr>
              <a:t> </a:t>
            </a:r>
            <a:r>
              <a:rPr sz="2300" b="1" spc="-35" dirty="0">
                <a:latin typeface="Arial"/>
                <a:cs typeface="Arial"/>
              </a:rPr>
              <a:t>injury.</a:t>
            </a:r>
            <a:endParaRPr sz="2300">
              <a:latin typeface="Arial"/>
              <a:cs typeface="Arial"/>
            </a:endParaRPr>
          </a:p>
          <a:p>
            <a:pPr marL="354965" marR="227329" indent="-342265">
              <a:lnSpc>
                <a:spcPct val="100000"/>
              </a:lnSpc>
              <a:spcBef>
                <a:spcPts val="550"/>
              </a:spcBef>
              <a:buFont typeface="Arial"/>
              <a:buChar char="-"/>
              <a:tabLst>
                <a:tab pos="354965" algn="l"/>
                <a:tab pos="355600" algn="l"/>
              </a:tabLst>
            </a:pPr>
            <a:r>
              <a:rPr sz="2300" b="1" dirty="0">
                <a:latin typeface="Arial"/>
                <a:cs typeface="Arial"/>
              </a:rPr>
              <a:t>Every 10 </a:t>
            </a:r>
            <a:r>
              <a:rPr sz="2300" b="1" spc="-5" dirty="0">
                <a:latin typeface="Arial"/>
                <a:cs typeface="Arial"/>
              </a:rPr>
              <a:t>minutes approximately </a:t>
            </a:r>
            <a:r>
              <a:rPr sz="2300" b="1" dirty="0">
                <a:latin typeface="Arial"/>
                <a:cs typeface="Arial"/>
              </a:rPr>
              <a:t>4 </a:t>
            </a:r>
            <a:r>
              <a:rPr sz="2300" b="1" spc="-5" dirty="0">
                <a:latin typeface="Arial"/>
                <a:cs typeface="Arial"/>
              </a:rPr>
              <a:t>people </a:t>
            </a:r>
            <a:r>
              <a:rPr sz="2300" b="1" spc="5" dirty="0">
                <a:latin typeface="Arial"/>
                <a:cs typeface="Arial"/>
              </a:rPr>
              <a:t>will </a:t>
            </a:r>
            <a:r>
              <a:rPr sz="2300" b="1" dirty="0">
                <a:latin typeface="Arial"/>
                <a:cs typeface="Arial"/>
              </a:rPr>
              <a:t>have</a:t>
            </a:r>
            <a:r>
              <a:rPr sz="2300" b="1" spc="-175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serious  injuries on </a:t>
            </a:r>
            <a:r>
              <a:rPr sz="2300" b="1" dirty="0">
                <a:latin typeface="Arial"/>
                <a:cs typeface="Arial"/>
              </a:rPr>
              <a:t>the</a:t>
            </a:r>
            <a:r>
              <a:rPr sz="2300" b="1" spc="-60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job.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49947" y="6585173"/>
            <a:ext cx="30479" cy="14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21536" y="6606509"/>
            <a:ext cx="25907" cy="141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17477" y="6310868"/>
            <a:ext cx="24383" cy="77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70894" y="6260660"/>
            <a:ext cx="1013839" cy="5698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75985" y="5961349"/>
            <a:ext cx="639966" cy="5613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47784" y="6325316"/>
            <a:ext cx="318563" cy="361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38826" y="6317696"/>
            <a:ext cx="338105" cy="361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62638" y="6320012"/>
            <a:ext cx="88187" cy="3200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79008" y="6301739"/>
            <a:ext cx="88186" cy="3215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14647" y="6217919"/>
            <a:ext cx="88380" cy="4632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79089" y="6115511"/>
            <a:ext cx="718243" cy="6159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86895" y="6326108"/>
            <a:ext cx="119824" cy="3169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14500" y="6327363"/>
            <a:ext cx="463250" cy="3340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61270" y="6345920"/>
            <a:ext cx="115966" cy="3169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78671" y="6350492"/>
            <a:ext cx="103578" cy="31848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44525" y="6327632"/>
            <a:ext cx="99636" cy="3200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26810" y="6266688"/>
            <a:ext cx="94933" cy="31848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79540" y="6237732"/>
            <a:ext cx="93261" cy="32000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0838" y="6119312"/>
            <a:ext cx="106667" cy="32200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47119" y="6148039"/>
            <a:ext cx="327993" cy="488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73526" y="6186123"/>
            <a:ext cx="274837" cy="51180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00758" y="6353540"/>
            <a:ext cx="120380" cy="32000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66650" y="6144767"/>
            <a:ext cx="94481" cy="3276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20353" y="6167627"/>
            <a:ext cx="114580" cy="47393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67402" y="6303263"/>
            <a:ext cx="118759" cy="33220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06574" y="6125648"/>
            <a:ext cx="113076" cy="44778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79095" y="6188963"/>
            <a:ext cx="25812" cy="31543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92341" y="6228588"/>
            <a:ext cx="76819" cy="32305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46376" y="6326108"/>
            <a:ext cx="92043" cy="32916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67228" y="6156959"/>
            <a:ext cx="83813" cy="32915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09179" y="6278808"/>
            <a:ext cx="81033" cy="32922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25696" y="6175247"/>
            <a:ext cx="171291" cy="42821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66918" y="6210300"/>
            <a:ext cx="82295" cy="42821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88663" y="6129560"/>
            <a:ext cx="382114" cy="43071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65980" y="6250290"/>
            <a:ext cx="172864" cy="42392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12398" y="6245724"/>
            <a:ext cx="57904" cy="32420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77621" y="6057915"/>
            <a:ext cx="133072" cy="47239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8556" y="5913150"/>
            <a:ext cx="77709" cy="46477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64612" y="6129527"/>
            <a:ext cx="112775" cy="49069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3281" y="6010671"/>
            <a:ext cx="99002" cy="49677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62346" y="5955807"/>
            <a:ext cx="6484085" cy="8792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04201" y="6379448"/>
            <a:ext cx="39370" cy="166370"/>
          </a:xfrm>
          <a:custGeom>
            <a:avLst/>
            <a:gdLst/>
            <a:ahLst/>
            <a:cxnLst/>
            <a:rect l="l" t="t" r="r" b="b"/>
            <a:pathLst>
              <a:path w="39369" h="166370">
                <a:moveTo>
                  <a:pt x="17383" y="0"/>
                </a:moveTo>
                <a:lnTo>
                  <a:pt x="1047" y="46289"/>
                </a:lnTo>
                <a:lnTo>
                  <a:pt x="0" y="78282"/>
                </a:lnTo>
                <a:lnTo>
                  <a:pt x="619" y="95996"/>
                </a:lnTo>
                <a:lnTo>
                  <a:pt x="6619" y="140573"/>
                </a:lnTo>
                <a:lnTo>
                  <a:pt x="18907" y="166100"/>
                </a:lnTo>
                <a:lnTo>
                  <a:pt x="21955" y="166100"/>
                </a:lnTo>
                <a:lnTo>
                  <a:pt x="28051" y="166100"/>
                </a:lnTo>
                <a:lnTo>
                  <a:pt x="38909" y="126667"/>
                </a:lnTo>
                <a:lnTo>
                  <a:pt x="39314" y="112260"/>
                </a:lnTo>
                <a:lnTo>
                  <a:pt x="38719" y="95996"/>
                </a:lnTo>
                <a:lnTo>
                  <a:pt x="35599" y="54000"/>
                </a:lnTo>
                <a:lnTo>
                  <a:pt x="30908" y="24001"/>
                </a:lnTo>
                <a:lnTo>
                  <a:pt x="24788" y="6000"/>
                </a:lnTo>
                <a:lnTo>
                  <a:pt x="17383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3977" y="5899434"/>
            <a:ext cx="743651" cy="78630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87770" y="6096000"/>
            <a:ext cx="807015" cy="51660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79008" y="6301739"/>
            <a:ext cx="88265" cy="321945"/>
          </a:xfrm>
          <a:custGeom>
            <a:avLst/>
            <a:gdLst/>
            <a:ahLst/>
            <a:cxnLst/>
            <a:rect l="l" t="t" r="r" b="b"/>
            <a:pathLst>
              <a:path w="88264" h="321945">
                <a:moveTo>
                  <a:pt x="39528" y="0"/>
                </a:moveTo>
                <a:lnTo>
                  <a:pt x="70008" y="48752"/>
                </a:lnTo>
                <a:lnTo>
                  <a:pt x="80674" y="96756"/>
                </a:lnTo>
                <a:lnTo>
                  <a:pt x="86757" y="153893"/>
                </a:lnTo>
                <a:lnTo>
                  <a:pt x="88186" y="186778"/>
                </a:lnTo>
                <a:lnTo>
                  <a:pt x="87902" y="216949"/>
                </a:lnTo>
                <a:lnTo>
                  <a:pt x="82200" y="269717"/>
                </a:lnTo>
                <a:lnTo>
                  <a:pt x="70580" y="308770"/>
                </a:lnTo>
                <a:lnTo>
                  <a:pt x="53244" y="321533"/>
                </a:lnTo>
                <a:lnTo>
                  <a:pt x="44600" y="318342"/>
                </a:lnTo>
                <a:lnTo>
                  <a:pt x="21240" y="281909"/>
                </a:lnTo>
                <a:lnTo>
                  <a:pt x="9048" y="234094"/>
                </a:lnTo>
                <a:lnTo>
                  <a:pt x="1428" y="173705"/>
                </a:lnTo>
                <a:lnTo>
                  <a:pt x="0" y="141686"/>
                </a:lnTo>
                <a:lnTo>
                  <a:pt x="285" y="111806"/>
                </a:lnTo>
                <a:lnTo>
                  <a:pt x="6000" y="57896"/>
                </a:lnTo>
                <a:lnTo>
                  <a:pt x="18764" y="14089"/>
                </a:lnTo>
                <a:lnTo>
                  <a:pt x="39528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67289" y="6303263"/>
            <a:ext cx="119380" cy="332740"/>
          </a:xfrm>
          <a:custGeom>
            <a:avLst/>
            <a:gdLst/>
            <a:ahLst/>
            <a:cxnLst/>
            <a:rect l="l" t="t" r="r" b="b"/>
            <a:pathLst>
              <a:path w="119380" h="332740">
                <a:moveTo>
                  <a:pt x="10667" y="0"/>
                </a:moveTo>
                <a:lnTo>
                  <a:pt x="25526" y="41204"/>
                </a:lnTo>
                <a:lnTo>
                  <a:pt x="30075" y="88567"/>
                </a:lnTo>
                <a:lnTo>
                  <a:pt x="31051" y="100568"/>
                </a:lnTo>
                <a:lnTo>
                  <a:pt x="31742" y="109141"/>
                </a:lnTo>
                <a:lnTo>
                  <a:pt x="32003" y="114284"/>
                </a:lnTo>
                <a:lnTo>
                  <a:pt x="33432" y="127450"/>
                </a:lnTo>
                <a:lnTo>
                  <a:pt x="35432" y="144185"/>
                </a:lnTo>
                <a:lnTo>
                  <a:pt x="38004" y="164635"/>
                </a:lnTo>
                <a:lnTo>
                  <a:pt x="41147" y="188945"/>
                </a:lnTo>
                <a:lnTo>
                  <a:pt x="42290" y="157491"/>
                </a:lnTo>
                <a:lnTo>
                  <a:pt x="43433" y="122468"/>
                </a:lnTo>
                <a:lnTo>
                  <a:pt x="44576" y="83730"/>
                </a:lnTo>
                <a:lnTo>
                  <a:pt x="45719" y="41132"/>
                </a:lnTo>
                <a:lnTo>
                  <a:pt x="47196" y="25133"/>
                </a:lnTo>
                <a:lnTo>
                  <a:pt x="49529" y="13708"/>
                </a:lnTo>
                <a:lnTo>
                  <a:pt x="53006" y="6855"/>
                </a:lnTo>
                <a:lnTo>
                  <a:pt x="57911" y="4571"/>
                </a:lnTo>
                <a:lnTo>
                  <a:pt x="62222" y="7165"/>
                </a:lnTo>
                <a:lnTo>
                  <a:pt x="73151" y="47228"/>
                </a:lnTo>
                <a:lnTo>
                  <a:pt x="80009" y="102092"/>
                </a:lnTo>
                <a:lnTo>
                  <a:pt x="82295" y="124952"/>
                </a:lnTo>
                <a:lnTo>
                  <a:pt x="86296" y="156019"/>
                </a:lnTo>
                <a:lnTo>
                  <a:pt x="89153" y="180374"/>
                </a:lnTo>
                <a:lnTo>
                  <a:pt x="90868" y="197589"/>
                </a:lnTo>
                <a:lnTo>
                  <a:pt x="91439" y="207233"/>
                </a:lnTo>
                <a:lnTo>
                  <a:pt x="92344" y="192900"/>
                </a:lnTo>
                <a:lnTo>
                  <a:pt x="92963" y="158854"/>
                </a:lnTo>
                <a:lnTo>
                  <a:pt x="93583" y="104805"/>
                </a:lnTo>
                <a:lnTo>
                  <a:pt x="94487" y="30464"/>
                </a:lnTo>
                <a:lnTo>
                  <a:pt x="95059" y="19582"/>
                </a:lnTo>
                <a:lnTo>
                  <a:pt x="96773" y="11986"/>
                </a:lnTo>
                <a:lnTo>
                  <a:pt x="99631" y="7533"/>
                </a:lnTo>
                <a:lnTo>
                  <a:pt x="103631" y="6080"/>
                </a:lnTo>
                <a:lnTo>
                  <a:pt x="106679" y="6080"/>
                </a:lnTo>
                <a:lnTo>
                  <a:pt x="118871" y="44180"/>
                </a:lnTo>
                <a:lnTo>
                  <a:pt x="118871" y="45704"/>
                </a:lnTo>
                <a:lnTo>
                  <a:pt x="118871" y="48752"/>
                </a:lnTo>
                <a:lnTo>
                  <a:pt x="118871" y="53324"/>
                </a:lnTo>
                <a:lnTo>
                  <a:pt x="117728" y="109067"/>
                </a:lnTo>
                <a:lnTo>
                  <a:pt x="116585" y="162092"/>
                </a:lnTo>
                <a:lnTo>
                  <a:pt x="115442" y="212546"/>
                </a:lnTo>
                <a:lnTo>
                  <a:pt x="114299" y="260573"/>
                </a:lnTo>
                <a:lnTo>
                  <a:pt x="110228" y="300221"/>
                </a:lnTo>
                <a:lnTo>
                  <a:pt x="108203" y="313913"/>
                </a:lnTo>
                <a:lnTo>
                  <a:pt x="106679" y="326105"/>
                </a:lnTo>
                <a:lnTo>
                  <a:pt x="103631" y="332201"/>
                </a:lnTo>
                <a:lnTo>
                  <a:pt x="99059" y="332201"/>
                </a:lnTo>
                <a:lnTo>
                  <a:pt x="81914" y="291696"/>
                </a:lnTo>
                <a:lnTo>
                  <a:pt x="73866" y="244000"/>
                </a:lnTo>
                <a:lnTo>
                  <a:pt x="68056" y="193708"/>
                </a:lnTo>
                <a:lnTo>
                  <a:pt x="64007" y="159989"/>
                </a:lnTo>
                <a:lnTo>
                  <a:pt x="64007" y="167609"/>
                </a:lnTo>
                <a:lnTo>
                  <a:pt x="64007" y="173705"/>
                </a:lnTo>
                <a:lnTo>
                  <a:pt x="64007" y="176753"/>
                </a:lnTo>
                <a:lnTo>
                  <a:pt x="62603" y="197375"/>
                </a:lnTo>
                <a:lnTo>
                  <a:pt x="60769" y="222854"/>
                </a:lnTo>
                <a:lnTo>
                  <a:pt x="58650" y="253477"/>
                </a:lnTo>
                <a:lnTo>
                  <a:pt x="56387" y="289529"/>
                </a:lnTo>
                <a:lnTo>
                  <a:pt x="56387" y="297149"/>
                </a:lnTo>
                <a:lnTo>
                  <a:pt x="56387" y="303245"/>
                </a:lnTo>
                <a:lnTo>
                  <a:pt x="54863" y="307817"/>
                </a:lnTo>
                <a:lnTo>
                  <a:pt x="53339" y="321533"/>
                </a:lnTo>
                <a:lnTo>
                  <a:pt x="48767" y="327629"/>
                </a:lnTo>
                <a:lnTo>
                  <a:pt x="31003" y="289577"/>
                </a:lnTo>
                <a:lnTo>
                  <a:pt x="22859" y="237713"/>
                </a:lnTo>
                <a:lnTo>
                  <a:pt x="19145" y="214020"/>
                </a:lnTo>
                <a:lnTo>
                  <a:pt x="14858" y="179612"/>
                </a:lnTo>
                <a:lnTo>
                  <a:pt x="10001" y="134635"/>
                </a:lnTo>
                <a:lnTo>
                  <a:pt x="4571" y="79232"/>
                </a:lnTo>
                <a:lnTo>
                  <a:pt x="2571" y="66374"/>
                </a:lnTo>
                <a:lnTo>
                  <a:pt x="1142" y="55229"/>
                </a:lnTo>
                <a:lnTo>
                  <a:pt x="285" y="45800"/>
                </a:lnTo>
                <a:lnTo>
                  <a:pt x="0" y="38084"/>
                </a:lnTo>
                <a:lnTo>
                  <a:pt x="23" y="30369"/>
                </a:lnTo>
                <a:lnTo>
                  <a:pt x="190" y="23225"/>
                </a:lnTo>
                <a:lnTo>
                  <a:pt x="642" y="16653"/>
                </a:lnTo>
                <a:lnTo>
                  <a:pt x="1523" y="10652"/>
                </a:lnTo>
                <a:lnTo>
                  <a:pt x="4571" y="4571"/>
                </a:lnTo>
                <a:lnTo>
                  <a:pt x="6095" y="0"/>
                </a:lnTo>
                <a:lnTo>
                  <a:pt x="10667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64612" y="6129527"/>
            <a:ext cx="113030" cy="490855"/>
          </a:xfrm>
          <a:custGeom>
            <a:avLst/>
            <a:gdLst/>
            <a:ahLst/>
            <a:cxnLst/>
            <a:rect l="l" t="t" r="r" b="b"/>
            <a:pathLst>
              <a:path w="113030" h="490854">
                <a:moveTo>
                  <a:pt x="10667" y="0"/>
                </a:moveTo>
                <a:lnTo>
                  <a:pt x="25526" y="42052"/>
                </a:lnTo>
                <a:lnTo>
                  <a:pt x="28955" y="85343"/>
                </a:lnTo>
                <a:lnTo>
                  <a:pt x="30075" y="100202"/>
                </a:lnTo>
                <a:lnTo>
                  <a:pt x="31051" y="115061"/>
                </a:lnTo>
                <a:lnTo>
                  <a:pt x="31742" y="129920"/>
                </a:lnTo>
                <a:lnTo>
                  <a:pt x="32003" y="144779"/>
                </a:lnTo>
                <a:lnTo>
                  <a:pt x="32908" y="159374"/>
                </a:lnTo>
                <a:lnTo>
                  <a:pt x="33527" y="173537"/>
                </a:lnTo>
                <a:lnTo>
                  <a:pt x="34147" y="187415"/>
                </a:lnTo>
                <a:lnTo>
                  <a:pt x="35051" y="201152"/>
                </a:lnTo>
                <a:lnTo>
                  <a:pt x="37599" y="191677"/>
                </a:lnTo>
                <a:lnTo>
                  <a:pt x="40576" y="183634"/>
                </a:lnTo>
                <a:lnTo>
                  <a:pt x="43838" y="176733"/>
                </a:lnTo>
                <a:lnTo>
                  <a:pt x="47243" y="170687"/>
                </a:lnTo>
                <a:lnTo>
                  <a:pt x="51815" y="164591"/>
                </a:lnTo>
                <a:lnTo>
                  <a:pt x="56387" y="161543"/>
                </a:lnTo>
                <a:lnTo>
                  <a:pt x="62483" y="161543"/>
                </a:lnTo>
                <a:lnTo>
                  <a:pt x="88487" y="203081"/>
                </a:lnTo>
                <a:lnTo>
                  <a:pt x="94487" y="256016"/>
                </a:lnTo>
                <a:lnTo>
                  <a:pt x="95654" y="274280"/>
                </a:lnTo>
                <a:lnTo>
                  <a:pt x="96964" y="292400"/>
                </a:lnTo>
                <a:lnTo>
                  <a:pt x="98559" y="310231"/>
                </a:lnTo>
                <a:lnTo>
                  <a:pt x="100583" y="327629"/>
                </a:lnTo>
                <a:lnTo>
                  <a:pt x="101941" y="349322"/>
                </a:lnTo>
                <a:lnTo>
                  <a:pt x="103441" y="366301"/>
                </a:lnTo>
                <a:lnTo>
                  <a:pt x="104655" y="378421"/>
                </a:lnTo>
                <a:lnTo>
                  <a:pt x="105155" y="385541"/>
                </a:lnTo>
                <a:lnTo>
                  <a:pt x="106537" y="401233"/>
                </a:lnTo>
                <a:lnTo>
                  <a:pt x="108203" y="416212"/>
                </a:lnTo>
                <a:lnTo>
                  <a:pt x="109870" y="430332"/>
                </a:lnTo>
                <a:lnTo>
                  <a:pt x="111251" y="443453"/>
                </a:lnTo>
                <a:lnTo>
                  <a:pt x="112775" y="446501"/>
                </a:lnTo>
                <a:lnTo>
                  <a:pt x="112775" y="451073"/>
                </a:lnTo>
                <a:lnTo>
                  <a:pt x="112775" y="454121"/>
                </a:lnTo>
                <a:lnTo>
                  <a:pt x="112728" y="461812"/>
                </a:lnTo>
                <a:lnTo>
                  <a:pt x="112394" y="468790"/>
                </a:lnTo>
                <a:lnTo>
                  <a:pt x="111490" y="474909"/>
                </a:lnTo>
                <a:lnTo>
                  <a:pt x="109727" y="480029"/>
                </a:lnTo>
                <a:lnTo>
                  <a:pt x="108203" y="487649"/>
                </a:lnTo>
                <a:lnTo>
                  <a:pt x="105155" y="490697"/>
                </a:lnTo>
                <a:lnTo>
                  <a:pt x="102107" y="490697"/>
                </a:lnTo>
                <a:lnTo>
                  <a:pt x="86987" y="447382"/>
                </a:lnTo>
                <a:lnTo>
                  <a:pt x="85153" y="431833"/>
                </a:lnTo>
                <a:lnTo>
                  <a:pt x="83034" y="413711"/>
                </a:lnTo>
                <a:lnTo>
                  <a:pt x="80771" y="393161"/>
                </a:lnTo>
                <a:lnTo>
                  <a:pt x="79414" y="373468"/>
                </a:lnTo>
                <a:lnTo>
                  <a:pt x="77914" y="355633"/>
                </a:lnTo>
                <a:lnTo>
                  <a:pt x="76700" y="339797"/>
                </a:lnTo>
                <a:lnTo>
                  <a:pt x="76199" y="326105"/>
                </a:lnTo>
                <a:lnTo>
                  <a:pt x="76199" y="321533"/>
                </a:lnTo>
                <a:lnTo>
                  <a:pt x="74675" y="313928"/>
                </a:lnTo>
                <a:lnTo>
                  <a:pt x="74675" y="303260"/>
                </a:lnTo>
                <a:lnTo>
                  <a:pt x="74675" y="294116"/>
                </a:lnTo>
                <a:lnTo>
                  <a:pt x="74675" y="286496"/>
                </a:lnTo>
                <a:lnTo>
                  <a:pt x="73151" y="281924"/>
                </a:lnTo>
                <a:lnTo>
                  <a:pt x="72913" y="271875"/>
                </a:lnTo>
                <a:lnTo>
                  <a:pt x="72389" y="264398"/>
                </a:lnTo>
                <a:lnTo>
                  <a:pt x="71866" y="259207"/>
                </a:lnTo>
                <a:lnTo>
                  <a:pt x="71627" y="256016"/>
                </a:lnTo>
                <a:lnTo>
                  <a:pt x="71627" y="245348"/>
                </a:lnTo>
                <a:lnTo>
                  <a:pt x="68579" y="240776"/>
                </a:lnTo>
                <a:lnTo>
                  <a:pt x="67055" y="240776"/>
                </a:lnTo>
                <a:lnTo>
                  <a:pt x="61864" y="241872"/>
                </a:lnTo>
                <a:lnTo>
                  <a:pt x="48887" y="278305"/>
                </a:lnTo>
                <a:lnTo>
                  <a:pt x="42671" y="324581"/>
                </a:lnTo>
                <a:lnTo>
                  <a:pt x="45529" y="372873"/>
                </a:lnTo>
                <a:lnTo>
                  <a:pt x="47243" y="410306"/>
                </a:lnTo>
                <a:lnTo>
                  <a:pt x="47815" y="436881"/>
                </a:lnTo>
                <a:lnTo>
                  <a:pt x="47243" y="452597"/>
                </a:lnTo>
                <a:lnTo>
                  <a:pt x="45791" y="462813"/>
                </a:lnTo>
                <a:lnTo>
                  <a:pt x="43624" y="470314"/>
                </a:lnTo>
                <a:lnTo>
                  <a:pt x="40600" y="474671"/>
                </a:lnTo>
                <a:lnTo>
                  <a:pt x="36575" y="475457"/>
                </a:lnTo>
                <a:lnTo>
                  <a:pt x="33527" y="475457"/>
                </a:lnTo>
                <a:lnTo>
                  <a:pt x="22859" y="437357"/>
                </a:lnTo>
                <a:lnTo>
                  <a:pt x="21335" y="434309"/>
                </a:lnTo>
                <a:lnTo>
                  <a:pt x="21335" y="428213"/>
                </a:lnTo>
                <a:lnTo>
                  <a:pt x="22859" y="422117"/>
                </a:lnTo>
                <a:lnTo>
                  <a:pt x="22574" y="414664"/>
                </a:lnTo>
                <a:lnTo>
                  <a:pt x="21716" y="399067"/>
                </a:lnTo>
                <a:lnTo>
                  <a:pt x="20288" y="375183"/>
                </a:lnTo>
                <a:lnTo>
                  <a:pt x="18287" y="342869"/>
                </a:lnTo>
                <a:lnTo>
                  <a:pt x="16621" y="308302"/>
                </a:lnTo>
                <a:lnTo>
                  <a:pt x="14096" y="264017"/>
                </a:lnTo>
                <a:lnTo>
                  <a:pt x="11001" y="210017"/>
                </a:lnTo>
                <a:lnTo>
                  <a:pt x="7619" y="146303"/>
                </a:lnTo>
                <a:lnTo>
                  <a:pt x="7619" y="143255"/>
                </a:lnTo>
                <a:lnTo>
                  <a:pt x="7619" y="140207"/>
                </a:lnTo>
                <a:lnTo>
                  <a:pt x="7619" y="137159"/>
                </a:lnTo>
                <a:lnTo>
                  <a:pt x="6738" y="121443"/>
                </a:lnTo>
                <a:lnTo>
                  <a:pt x="6286" y="108584"/>
                </a:lnTo>
                <a:lnTo>
                  <a:pt x="6119" y="98583"/>
                </a:lnTo>
                <a:lnTo>
                  <a:pt x="6095" y="91439"/>
                </a:lnTo>
                <a:lnTo>
                  <a:pt x="5191" y="86296"/>
                </a:lnTo>
                <a:lnTo>
                  <a:pt x="4571" y="80009"/>
                </a:lnTo>
                <a:lnTo>
                  <a:pt x="3952" y="72580"/>
                </a:lnTo>
                <a:lnTo>
                  <a:pt x="3047" y="64007"/>
                </a:lnTo>
                <a:lnTo>
                  <a:pt x="2143" y="55459"/>
                </a:lnTo>
                <a:lnTo>
                  <a:pt x="1523" y="48196"/>
                </a:lnTo>
                <a:lnTo>
                  <a:pt x="904" y="42362"/>
                </a:lnTo>
                <a:lnTo>
                  <a:pt x="0" y="38099"/>
                </a:lnTo>
                <a:lnTo>
                  <a:pt x="47" y="29527"/>
                </a:lnTo>
                <a:lnTo>
                  <a:pt x="380" y="22097"/>
                </a:lnTo>
                <a:lnTo>
                  <a:pt x="1285" y="15811"/>
                </a:lnTo>
                <a:lnTo>
                  <a:pt x="3047" y="10667"/>
                </a:lnTo>
                <a:lnTo>
                  <a:pt x="4571" y="3047"/>
                </a:lnTo>
                <a:lnTo>
                  <a:pt x="7619" y="0"/>
                </a:lnTo>
                <a:lnTo>
                  <a:pt x="10667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65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8071" y="519641"/>
            <a:ext cx="29140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00000"/>
                </a:solidFill>
              </a:rPr>
              <a:t>Definitions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71087" y="1406532"/>
            <a:ext cx="8684260" cy="4314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394970" indent="-342265">
              <a:lnSpc>
                <a:spcPct val="100000"/>
              </a:lnSpc>
              <a:spcBef>
                <a:spcPts val="95"/>
              </a:spcBef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Loss 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Prevention</a:t>
            </a:r>
            <a:r>
              <a:rPr sz="1600" b="1" spc="-10" dirty="0">
                <a:latin typeface="Arial"/>
                <a:cs typeface="Arial"/>
              </a:rPr>
              <a:t>: </a:t>
            </a:r>
            <a:r>
              <a:rPr sz="1600" b="1" spc="-5" dirty="0">
                <a:latin typeface="Arial"/>
                <a:cs typeface="Arial"/>
              </a:rPr>
              <a:t>describes a program designated to identify and correct potential  accident problems before they result in financial loss or</a:t>
            </a:r>
            <a:r>
              <a:rPr sz="1600" b="1" spc="200" dirty="0">
                <a:latin typeface="Arial"/>
                <a:cs typeface="Arial"/>
              </a:rPr>
              <a:t> </a:t>
            </a:r>
            <a:r>
              <a:rPr sz="1600" b="1" spc="-30" dirty="0">
                <a:latin typeface="Arial"/>
                <a:cs typeface="Arial"/>
              </a:rPr>
              <a:t>injury.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384"/>
              </a:spcBef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Loss </a:t>
            </a: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Control</a:t>
            </a:r>
            <a:r>
              <a:rPr sz="1600" b="1" spc="-10" dirty="0">
                <a:latin typeface="Arial"/>
                <a:cs typeface="Arial"/>
              </a:rPr>
              <a:t>: </a:t>
            </a:r>
            <a:r>
              <a:rPr sz="1600" b="1" spc="-5" dirty="0">
                <a:latin typeface="Arial"/>
                <a:cs typeface="Arial"/>
              </a:rPr>
              <a:t>is a program designed to minimize incident-based financial</a:t>
            </a:r>
            <a:r>
              <a:rPr sz="1600" b="1" spc="28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losses.</a:t>
            </a:r>
            <a:endParaRPr sz="16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380"/>
              </a:spcBef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Risk</a:t>
            </a:r>
            <a:r>
              <a:rPr sz="1600" b="1" spc="-5" dirty="0">
                <a:latin typeface="Arial"/>
                <a:cs typeface="Arial"/>
              </a:rPr>
              <a:t>: is </a:t>
            </a:r>
            <a:r>
              <a:rPr sz="1600" b="1" spc="-10" dirty="0">
                <a:latin typeface="Arial"/>
                <a:cs typeface="Arial"/>
              </a:rPr>
              <a:t>the </a:t>
            </a:r>
            <a:r>
              <a:rPr sz="1600" b="1" spc="-5" dirty="0">
                <a:latin typeface="Arial"/>
                <a:cs typeface="Arial"/>
              </a:rPr>
              <a:t>measure of </a:t>
            </a:r>
            <a:r>
              <a:rPr sz="1600" b="1" spc="-10" dirty="0">
                <a:latin typeface="Arial"/>
                <a:cs typeface="Arial"/>
              </a:rPr>
              <a:t>the </a:t>
            </a:r>
            <a:r>
              <a:rPr sz="1600" b="1" spc="-5" dirty="0">
                <a:latin typeface="Arial"/>
                <a:cs typeface="Arial"/>
              </a:rPr>
              <a:t>probability and </a:t>
            </a:r>
            <a:r>
              <a:rPr sz="1600" b="1" spc="-10" dirty="0">
                <a:latin typeface="Arial"/>
                <a:cs typeface="Arial"/>
              </a:rPr>
              <a:t>severity </a:t>
            </a:r>
            <a:r>
              <a:rPr sz="1600" b="1" spc="-5" dirty="0">
                <a:latin typeface="Arial"/>
                <a:cs typeface="Arial"/>
              </a:rPr>
              <a:t>of a lost </a:t>
            </a:r>
            <a:r>
              <a:rPr sz="1600" b="1" spc="-15" dirty="0">
                <a:latin typeface="Arial"/>
                <a:cs typeface="Arial"/>
              </a:rPr>
              <a:t>event </a:t>
            </a:r>
            <a:r>
              <a:rPr sz="1600" b="1" spc="-5" dirty="0">
                <a:latin typeface="Arial"/>
                <a:cs typeface="Arial"/>
              </a:rPr>
              <a:t>taking</a:t>
            </a:r>
            <a:r>
              <a:rPr sz="1600" b="1" spc="38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place</a:t>
            </a:r>
            <a:endParaRPr sz="1600">
              <a:latin typeface="Arial"/>
              <a:cs typeface="Arial"/>
            </a:endParaRPr>
          </a:p>
          <a:p>
            <a:pPr marL="2755265">
              <a:lnSpc>
                <a:spcPct val="100000"/>
              </a:lnSpc>
              <a:spcBef>
                <a:spcPts val="385"/>
              </a:spcBef>
            </a:pPr>
            <a:r>
              <a:rPr sz="1600" b="1" spc="135" dirty="0">
                <a:latin typeface="Wingdings"/>
                <a:cs typeface="Wingdings"/>
              </a:rPr>
              <a:t>€</a:t>
            </a:r>
            <a:r>
              <a:rPr sz="1600" b="1" spc="1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Arial"/>
                <a:cs typeface="Arial"/>
              </a:rPr>
              <a:t>RISK = </a:t>
            </a:r>
            <a:r>
              <a:rPr sz="1600" b="1" spc="-15" dirty="0">
                <a:latin typeface="Arial"/>
                <a:cs typeface="Arial"/>
              </a:rPr>
              <a:t>PROBABILITY </a:t>
            </a:r>
            <a:r>
              <a:rPr sz="1600" b="1" spc="-5" dirty="0">
                <a:latin typeface="Arial"/>
                <a:cs typeface="Arial"/>
              </a:rPr>
              <a:t>x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SEVERITY</a:t>
            </a:r>
            <a:endParaRPr sz="1600">
              <a:latin typeface="Arial"/>
              <a:cs typeface="Arial"/>
            </a:endParaRPr>
          </a:p>
          <a:p>
            <a:pPr marL="354965" marR="332105" indent="-342265">
              <a:lnSpc>
                <a:spcPct val="100000"/>
              </a:lnSpc>
              <a:spcBef>
                <a:spcPts val="385"/>
              </a:spcBef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Hazards</a:t>
            </a:r>
            <a:r>
              <a:rPr sz="1600" b="1" spc="-5" dirty="0">
                <a:latin typeface="Arial"/>
                <a:cs typeface="Arial"/>
              </a:rPr>
              <a:t>: are </a:t>
            </a:r>
            <a:r>
              <a:rPr sz="1600" b="1" spc="-10" dirty="0">
                <a:latin typeface="Arial"/>
                <a:cs typeface="Arial"/>
              </a:rPr>
              <a:t>the </a:t>
            </a:r>
            <a:r>
              <a:rPr sz="1600" b="1" dirty="0">
                <a:latin typeface="Arial"/>
                <a:cs typeface="Arial"/>
              </a:rPr>
              <a:t>workplace </a:t>
            </a:r>
            <a:r>
              <a:rPr sz="1600" b="1" spc="-10" dirty="0">
                <a:latin typeface="Arial"/>
                <a:cs typeface="Arial"/>
              </a:rPr>
              <a:t>conditions </a:t>
            </a:r>
            <a:r>
              <a:rPr sz="1600" b="1" spc="-5" dirty="0">
                <a:latin typeface="Arial"/>
                <a:cs typeface="Arial"/>
              </a:rPr>
              <a:t>or </a:t>
            </a:r>
            <a:r>
              <a:rPr sz="1600" b="1" dirty="0">
                <a:latin typeface="Arial"/>
                <a:cs typeface="Arial"/>
              </a:rPr>
              <a:t>worker </a:t>
            </a:r>
            <a:r>
              <a:rPr sz="1600" b="1" spc="-5" dirty="0">
                <a:latin typeface="Arial"/>
                <a:cs typeface="Arial"/>
              </a:rPr>
              <a:t>actions that can result in injuries,  illnesses, or </a:t>
            </a:r>
            <a:r>
              <a:rPr sz="1600" b="1" spc="-10" dirty="0">
                <a:latin typeface="Arial"/>
                <a:cs typeface="Arial"/>
              </a:rPr>
              <a:t>other </a:t>
            </a:r>
            <a:r>
              <a:rPr sz="1600" b="1" spc="-5" dirty="0">
                <a:latin typeface="Arial"/>
                <a:cs typeface="Arial"/>
              </a:rPr>
              <a:t>organizational</a:t>
            </a:r>
            <a:r>
              <a:rPr sz="1600" b="1" spc="1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losses.</a:t>
            </a:r>
            <a:endParaRPr sz="1600">
              <a:latin typeface="Arial"/>
              <a:cs typeface="Arial"/>
            </a:endParaRPr>
          </a:p>
          <a:p>
            <a:pPr marL="354965" marR="5080" indent="-342265">
              <a:lnSpc>
                <a:spcPct val="100000"/>
              </a:lnSpc>
              <a:spcBef>
                <a:spcPts val="384"/>
              </a:spcBef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Accidents</a:t>
            </a:r>
            <a:r>
              <a:rPr sz="1600" b="1" spc="-10" dirty="0">
                <a:latin typeface="Arial"/>
                <a:cs typeface="Arial"/>
              </a:rPr>
              <a:t>: unplanned </a:t>
            </a:r>
            <a:r>
              <a:rPr sz="1600" b="1" spc="-15" dirty="0">
                <a:latin typeface="Arial"/>
                <a:cs typeface="Arial"/>
              </a:rPr>
              <a:t>events </a:t>
            </a:r>
            <a:r>
              <a:rPr sz="1600" b="1" spc="-5" dirty="0">
                <a:latin typeface="Arial"/>
                <a:cs typeface="Arial"/>
              </a:rPr>
              <a:t>that often result in injuries or damages that interrupt </a:t>
            </a:r>
            <a:r>
              <a:rPr sz="1600" b="1" spc="-10" dirty="0">
                <a:latin typeface="Arial"/>
                <a:cs typeface="Arial"/>
              </a:rPr>
              <a:t>the  </a:t>
            </a:r>
            <a:r>
              <a:rPr sz="1600" b="1" spc="-5" dirty="0">
                <a:latin typeface="Arial"/>
                <a:cs typeface="Arial"/>
              </a:rPr>
              <a:t>routine operation of an</a:t>
            </a:r>
            <a:r>
              <a:rPr sz="1600" b="1" spc="9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activity.</a:t>
            </a:r>
            <a:endParaRPr sz="1600">
              <a:latin typeface="Arial"/>
              <a:cs typeface="Arial"/>
            </a:endParaRPr>
          </a:p>
          <a:p>
            <a:pPr marL="354965" marR="456565" indent="-342265">
              <a:lnSpc>
                <a:spcPct val="100000"/>
              </a:lnSpc>
              <a:spcBef>
                <a:spcPts val="380"/>
              </a:spcBef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Recordkeeping</a:t>
            </a:r>
            <a:r>
              <a:rPr sz="1600" b="1" spc="-5" dirty="0">
                <a:latin typeface="Arial"/>
                <a:cs typeface="Arial"/>
              </a:rPr>
              <a:t>: </a:t>
            </a:r>
            <a:r>
              <a:rPr sz="1600" b="1" spc="-10" dirty="0">
                <a:latin typeface="Arial"/>
                <a:cs typeface="Arial"/>
              </a:rPr>
              <a:t>employers </a:t>
            </a:r>
            <a:r>
              <a:rPr sz="1600" b="1" spc="5" dirty="0">
                <a:latin typeface="Arial"/>
                <a:cs typeface="Arial"/>
              </a:rPr>
              <a:t>with </a:t>
            </a:r>
            <a:r>
              <a:rPr sz="1600" b="1" spc="-45" dirty="0">
                <a:latin typeface="Arial"/>
                <a:cs typeface="Arial"/>
              </a:rPr>
              <a:t>11 </a:t>
            </a:r>
            <a:r>
              <a:rPr sz="1600" b="1" spc="-5" dirty="0">
                <a:latin typeface="Arial"/>
                <a:cs typeface="Arial"/>
              </a:rPr>
              <a:t>or more </a:t>
            </a:r>
            <a:r>
              <a:rPr sz="1600" b="1" spc="-10" dirty="0">
                <a:latin typeface="Arial"/>
                <a:cs typeface="Arial"/>
              </a:rPr>
              <a:t>employees </a:t>
            </a:r>
            <a:r>
              <a:rPr sz="1600" b="1" spc="-5" dirty="0">
                <a:latin typeface="Arial"/>
                <a:cs typeface="Arial"/>
              </a:rPr>
              <a:t>are subject to </a:t>
            </a:r>
            <a:r>
              <a:rPr sz="1600" b="1" spc="-10" dirty="0">
                <a:latin typeface="Arial"/>
                <a:cs typeface="Arial"/>
              </a:rPr>
              <a:t>OSHA  </a:t>
            </a:r>
            <a:r>
              <a:rPr sz="1600" b="1" spc="-5" dirty="0">
                <a:latin typeface="Arial"/>
                <a:cs typeface="Arial"/>
              </a:rPr>
              <a:t>recordkeeping requirements </a:t>
            </a:r>
            <a:r>
              <a:rPr sz="1600" b="1" spc="-10" dirty="0">
                <a:latin typeface="Arial"/>
                <a:cs typeface="Arial"/>
              </a:rPr>
              <a:t>(must </a:t>
            </a:r>
            <a:r>
              <a:rPr sz="1600" b="1" spc="-5" dirty="0">
                <a:latin typeface="Arial"/>
                <a:cs typeface="Arial"/>
              </a:rPr>
              <a:t>maintain a record of occupational injuries and  illnesses as they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occur).</a:t>
            </a:r>
            <a:endParaRPr sz="1600">
              <a:latin typeface="Arial"/>
              <a:cs typeface="Arial"/>
            </a:endParaRPr>
          </a:p>
          <a:p>
            <a:pPr marL="354965" marR="328930" indent="-342265">
              <a:lnSpc>
                <a:spcPct val="100000"/>
              </a:lnSpc>
              <a:spcBef>
                <a:spcPts val="385"/>
              </a:spcBef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Occupational Injury</a:t>
            </a:r>
            <a:r>
              <a:rPr sz="1600" b="1" spc="-10" dirty="0">
                <a:latin typeface="Arial"/>
                <a:cs typeface="Arial"/>
              </a:rPr>
              <a:t>: </a:t>
            </a:r>
            <a:r>
              <a:rPr sz="1600" b="1" spc="-5" dirty="0">
                <a:latin typeface="Arial"/>
                <a:cs typeface="Arial"/>
              </a:rPr>
              <a:t>is any injury such as a cut, fracture, sprain or </a:t>
            </a:r>
            <a:r>
              <a:rPr sz="1600" b="1" spc="-10" dirty="0">
                <a:latin typeface="Arial"/>
                <a:cs typeface="Arial"/>
              </a:rPr>
              <a:t>amputation </a:t>
            </a:r>
            <a:r>
              <a:rPr sz="1600" b="1" spc="-5" dirty="0">
                <a:latin typeface="Arial"/>
                <a:cs typeface="Arial"/>
              </a:rPr>
              <a:t>that  results from a </a:t>
            </a:r>
            <a:r>
              <a:rPr sz="1600" b="1" dirty="0">
                <a:latin typeface="Arial"/>
                <a:cs typeface="Arial"/>
              </a:rPr>
              <a:t>work-related</a:t>
            </a:r>
            <a:r>
              <a:rPr sz="1600" b="1" spc="5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accident.</a:t>
            </a:r>
            <a:endParaRPr sz="1600">
              <a:latin typeface="Arial"/>
              <a:cs typeface="Arial"/>
            </a:endParaRPr>
          </a:p>
          <a:p>
            <a:pPr marL="354965" marR="187325" indent="-342265">
              <a:lnSpc>
                <a:spcPts val="1910"/>
              </a:lnSpc>
              <a:spcBef>
                <a:spcPts val="455"/>
              </a:spcBef>
              <a:buFont typeface="Wingdings"/>
              <a:buChar char=""/>
              <a:tabLst>
                <a:tab pos="354965" algn="l"/>
                <a:tab pos="355600" algn="l"/>
              </a:tabLst>
            </a:pPr>
            <a:r>
              <a:rPr sz="16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Occupational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Illness</a:t>
            </a:r>
            <a:r>
              <a:rPr sz="1600" b="1" spc="-5" dirty="0">
                <a:latin typeface="Arial"/>
                <a:cs typeface="Arial"/>
              </a:rPr>
              <a:t>: is any abnormal condition or disorder </a:t>
            </a:r>
            <a:r>
              <a:rPr sz="1600" b="1" spc="-10" dirty="0">
                <a:latin typeface="Arial"/>
                <a:cs typeface="Arial"/>
              </a:rPr>
              <a:t>other </a:t>
            </a:r>
            <a:r>
              <a:rPr sz="1600" b="1" spc="-5" dirty="0">
                <a:latin typeface="Arial"/>
                <a:cs typeface="Arial"/>
              </a:rPr>
              <a:t>than </a:t>
            </a:r>
            <a:r>
              <a:rPr sz="1600" b="1" spc="-10" dirty="0">
                <a:latin typeface="Arial"/>
                <a:cs typeface="Arial"/>
              </a:rPr>
              <a:t>one </a:t>
            </a:r>
            <a:r>
              <a:rPr sz="1600" b="1" spc="-5" dirty="0">
                <a:latin typeface="Arial"/>
                <a:cs typeface="Arial"/>
              </a:rPr>
              <a:t>resulting  from an occupational</a:t>
            </a:r>
            <a:r>
              <a:rPr sz="1600" b="1" spc="6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injury.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49947" y="6585173"/>
            <a:ext cx="30479" cy="14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21536" y="6606509"/>
            <a:ext cx="25907" cy="141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17477" y="6310868"/>
            <a:ext cx="24383" cy="77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70894" y="6260660"/>
            <a:ext cx="1013839" cy="5698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75985" y="5961349"/>
            <a:ext cx="639966" cy="5613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47784" y="6325316"/>
            <a:ext cx="318563" cy="361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38826" y="6317696"/>
            <a:ext cx="338105" cy="361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62638" y="6320012"/>
            <a:ext cx="88187" cy="3200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79008" y="6301739"/>
            <a:ext cx="88186" cy="3215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14647" y="6217919"/>
            <a:ext cx="88380" cy="4632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79089" y="6115511"/>
            <a:ext cx="718243" cy="6159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86895" y="6326108"/>
            <a:ext cx="119824" cy="3169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14500" y="6327363"/>
            <a:ext cx="463250" cy="3340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61270" y="6345920"/>
            <a:ext cx="115966" cy="3169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78671" y="6350492"/>
            <a:ext cx="103578" cy="31848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44525" y="6327632"/>
            <a:ext cx="99636" cy="3200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26810" y="6266688"/>
            <a:ext cx="94933" cy="31848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79540" y="6237732"/>
            <a:ext cx="93261" cy="32000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0838" y="6119312"/>
            <a:ext cx="106667" cy="32200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47119" y="6148039"/>
            <a:ext cx="327993" cy="488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73526" y="6186123"/>
            <a:ext cx="274837" cy="51180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00758" y="6353540"/>
            <a:ext cx="120380" cy="32000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66650" y="6144767"/>
            <a:ext cx="94481" cy="3276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20353" y="6167627"/>
            <a:ext cx="114580" cy="47393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67402" y="6303263"/>
            <a:ext cx="118759" cy="33220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06574" y="6125648"/>
            <a:ext cx="113076" cy="44778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79095" y="6188963"/>
            <a:ext cx="25812" cy="31543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92341" y="6228588"/>
            <a:ext cx="76819" cy="32305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46376" y="6326108"/>
            <a:ext cx="92043" cy="32916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67228" y="6156959"/>
            <a:ext cx="83813" cy="32915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09179" y="6278808"/>
            <a:ext cx="81033" cy="32922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25696" y="6175247"/>
            <a:ext cx="171291" cy="42821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66918" y="6210300"/>
            <a:ext cx="82295" cy="42821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88663" y="6129560"/>
            <a:ext cx="382114" cy="43071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65980" y="6250290"/>
            <a:ext cx="172864" cy="42392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12398" y="6245724"/>
            <a:ext cx="57904" cy="32420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77621" y="6057915"/>
            <a:ext cx="133072" cy="47239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8556" y="5913150"/>
            <a:ext cx="77709" cy="46477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64612" y="6129527"/>
            <a:ext cx="112775" cy="49069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3281" y="6010671"/>
            <a:ext cx="99002" cy="49677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62346" y="5955807"/>
            <a:ext cx="6484085" cy="8792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04201" y="6379448"/>
            <a:ext cx="39370" cy="166370"/>
          </a:xfrm>
          <a:custGeom>
            <a:avLst/>
            <a:gdLst/>
            <a:ahLst/>
            <a:cxnLst/>
            <a:rect l="l" t="t" r="r" b="b"/>
            <a:pathLst>
              <a:path w="39369" h="166370">
                <a:moveTo>
                  <a:pt x="17383" y="0"/>
                </a:moveTo>
                <a:lnTo>
                  <a:pt x="1047" y="46289"/>
                </a:lnTo>
                <a:lnTo>
                  <a:pt x="0" y="78282"/>
                </a:lnTo>
                <a:lnTo>
                  <a:pt x="619" y="95996"/>
                </a:lnTo>
                <a:lnTo>
                  <a:pt x="6619" y="140573"/>
                </a:lnTo>
                <a:lnTo>
                  <a:pt x="18907" y="166100"/>
                </a:lnTo>
                <a:lnTo>
                  <a:pt x="21955" y="166100"/>
                </a:lnTo>
                <a:lnTo>
                  <a:pt x="28051" y="166100"/>
                </a:lnTo>
                <a:lnTo>
                  <a:pt x="38909" y="126667"/>
                </a:lnTo>
                <a:lnTo>
                  <a:pt x="39314" y="112260"/>
                </a:lnTo>
                <a:lnTo>
                  <a:pt x="38719" y="95996"/>
                </a:lnTo>
                <a:lnTo>
                  <a:pt x="35599" y="54000"/>
                </a:lnTo>
                <a:lnTo>
                  <a:pt x="30908" y="24001"/>
                </a:lnTo>
                <a:lnTo>
                  <a:pt x="24788" y="6000"/>
                </a:lnTo>
                <a:lnTo>
                  <a:pt x="17383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3977" y="5899434"/>
            <a:ext cx="743651" cy="78630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87770" y="6096000"/>
            <a:ext cx="807015" cy="51660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79008" y="6301739"/>
            <a:ext cx="88265" cy="321945"/>
          </a:xfrm>
          <a:custGeom>
            <a:avLst/>
            <a:gdLst/>
            <a:ahLst/>
            <a:cxnLst/>
            <a:rect l="l" t="t" r="r" b="b"/>
            <a:pathLst>
              <a:path w="88264" h="321945">
                <a:moveTo>
                  <a:pt x="39528" y="0"/>
                </a:moveTo>
                <a:lnTo>
                  <a:pt x="70008" y="48752"/>
                </a:lnTo>
                <a:lnTo>
                  <a:pt x="80674" y="96756"/>
                </a:lnTo>
                <a:lnTo>
                  <a:pt x="86757" y="153893"/>
                </a:lnTo>
                <a:lnTo>
                  <a:pt x="88186" y="186778"/>
                </a:lnTo>
                <a:lnTo>
                  <a:pt x="87902" y="216949"/>
                </a:lnTo>
                <a:lnTo>
                  <a:pt x="82200" y="269717"/>
                </a:lnTo>
                <a:lnTo>
                  <a:pt x="70580" y="308770"/>
                </a:lnTo>
                <a:lnTo>
                  <a:pt x="53244" y="321533"/>
                </a:lnTo>
                <a:lnTo>
                  <a:pt x="44600" y="318342"/>
                </a:lnTo>
                <a:lnTo>
                  <a:pt x="21240" y="281909"/>
                </a:lnTo>
                <a:lnTo>
                  <a:pt x="9048" y="234094"/>
                </a:lnTo>
                <a:lnTo>
                  <a:pt x="1428" y="173705"/>
                </a:lnTo>
                <a:lnTo>
                  <a:pt x="0" y="141686"/>
                </a:lnTo>
                <a:lnTo>
                  <a:pt x="285" y="111806"/>
                </a:lnTo>
                <a:lnTo>
                  <a:pt x="6000" y="57896"/>
                </a:lnTo>
                <a:lnTo>
                  <a:pt x="18764" y="14089"/>
                </a:lnTo>
                <a:lnTo>
                  <a:pt x="39528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67289" y="6303263"/>
            <a:ext cx="119380" cy="332740"/>
          </a:xfrm>
          <a:custGeom>
            <a:avLst/>
            <a:gdLst/>
            <a:ahLst/>
            <a:cxnLst/>
            <a:rect l="l" t="t" r="r" b="b"/>
            <a:pathLst>
              <a:path w="119380" h="332740">
                <a:moveTo>
                  <a:pt x="10667" y="0"/>
                </a:moveTo>
                <a:lnTo>
                  <a:pt x="25526" y="41204"/>
                </a:lnTo>
                <a:lnTo>
                  <a:pt x="30075" y="88567"/>
                </a:lnTo>
                <a:lnTo>
                  <a:pt x="31051" y="100568"/>
                </a:lnTo>
                <a:lnTo>
                  <a:pt x="31742" y="109141"/>
                </a:lnTo>
                <a:lnTo>
                  <a:pt x="32003" y="114284"/>
                </a:lnTo>
                <a:lnTo>
                  <a:pt x="33432" y="127450"/>
                </a:lnTo>
                <a:lnTo>
                  <a:pt x="35432" y="144185"/>
                </a:lnTo>
                <a:lnTo>
                  <a:pt x="38004" y="164635"/>
                </a:lnTo>
                <a:lnTo>
                  <a:pt x="41147" y="188945"/>
                </a:lnTo>
                <a:lnTo>
                  <a:pt x="42290" y="157491"/>
                </a:lnTo>
                <a:lnTo>
                  <a:pt x="43433" y="122468"/>
                </a:lnTo>
                <a:lnTo>
                  <a:pt x="44576" y="83730"/>
                </a:lnTo>
                <a:lnTo>
                  <a:pt x="45719" y="41132"/>
                </a:lnTo>
                <a:lnTo>
                  <a:pt x="47196" y="25133"/>
                </a:lnTo>
                <a:lnTo>
                  <a:pt x="49529" y="13708"/>
                </a:lnTo>
                <a:lnTo>
                  <a:pt x="53006" y="6855"/>
                </a:lnTo>
                <a:lnTo>
                  <a:pt x="57911" y="4571"/>
                </a:lnTo>
                <a:lnTo>
                  <a:pt x="62222" y="7165"/>
                </a:lnTo>
                <a:lnTo>
                  <a:pt x="73151" y="47228"/>
                </a:lnTo>
                <a:lnTo>
                  <a:pt x="80009" y="102092"/>
                </a:lnTo>
                <a:lnTo>
                  <a:pt x="82295" y="124952"/>
                </a:lnTo>
                <a:lnTo>
                  <a:pt x="86296" y="156019"/>
                </a:lnTo>
                <a:lnTo>
                  <a:pt x="89153" y="180374"/>
                </a:lnTo>
                <a:lnTo>
                  <a:pt x="90868" y="197589"/>
                </a:lnTo>
                <a:lnTo>
                  <a:pt x="91439" y="207233"/>
                </a:lnTo>
                <a:lnTo>
                  <a:pt x="92344" y="192900"/>
                </a:lnTo>
                <a:lnTo>
                  <a:pt x="92963" y="158854"/>
                </a:lnTo>
                <a:lnTo>
                  <a:pt x="93583" y="104805"/>
                </a:lnTo>
                <a:lnTo>
                  <a:pt x="94487" y="30464"/>
                </a:lnTo>
                <a:lnTo>
                  <a:pt x="95059" y="19582"/>
                </a:lnTo>
                <a:lnTo>
                  <a:pt x="96773" y="11986"/>
                </a:lnTo>
                <a:lnTo>
                  <a:pt x="99631" y="7533"/>
                </a:lnTo>
                <a:lnTo>
                  <a:pt x="103631" y="6080"/>
                </a:lnTo>
                <a:lnTo>
                  <a:pt x="106679" y="6080"/>
                </a:lnTo>
                <a:lnTo>
                  <a:pt x="118871" y="44180"/>
                </a:lnTo>
                <a:lnTo>
                  <a:pt x="118871" y="45704"/>
                </a:lnTo>
                <a:lnTo>
                  <a:pt x="118871" y="48752"/>
                </a:lnTo>
                <a:lnTo>
                  <a:pt x="118871" y="53324"/>
                </a:lnTo>
                <a:lnTo>
                  <a:pt x="117728" y="109067"/>
                </a:lnTo>
                <a:lnTo>
                  <a:pt x="116585" y="162092"/>
                </a:lnTo>
                <a:lnTo>
                  <a:pt x="115442" y="212546"/>
                </a:lnTo>
                <a:lnTo>
                  <a:pt x="114299" y="260573"/>
                </a:lnTo>
                <a:lnTo>
                  <a:pt x="110228" y="300221"/>
                </a:lnTo>
                <a:lnTo>
                  <a:pt x="108203" y="313913"/>
                </a:lnTo>
                <a:lnTo>
                  <a:pt x="106679" y="326105"/>
                </a:lnTo>
                <a:lnTo>
                  <a:pt x="103631" y="332201"/>
                </a:lnTo>
                <a:lnTo>
                  <a:pt x="99059" y="332201"/>
                </a:lnTo>
                <a:lnTo>
                  <a:pt x="81914" y="291696"/>
                </a:lnTo>
                <a:lnTo>
                  <a:pt x="73866" y="244000"/>
                </a:lnTo>
                <a:lnTo>
                  <a:pt x="68056" y="193708"/>
                </a:lnTo>
                <a:lnTo>
                  <a:pt x="64007" y="159989"/>
                </a:lnTo>
                <a:lnTo>
                  <a:pt x="64007" y="167609"/>
                </a:lnTo>
                <a:lnTo>
                  <a:pt x="64007" y="173705"/>
                </a:lnTo>
                <a:lnTo>
                  <a:pt x="64007" y="176753"/>
                </a:lnTo>
                <a:lnTo>
                  <a:pt x="62603" y="197375"/>
                </a:lnTo>
                <a:lnTo>
                  <a:pt x="60769" y="222854"/>
                </a:lnTo>
                <a:lnTo>
                  <a:pt x="58650" y="253477"/>
                </a:lnTo>
                <a:lnTo>
                  <a:pt x="56387" y="289529"/>
                </a:lnTo>
                <a:lnTo>
                  <a:pt x="56387" y="297149"/>
                </a:lnTo>
                <a:lnTo>
                  <a:pt x="56387" y="303245"/>
                </a:lnTo>
                <a:lnTo>
                  <a:pt x="54863" y="307817"/>
                </a:lnTo>
                <a:lnTo>
                  <a:pt x="53339" y="321533"/>
                </a:lnTo>
                <a:lnTo>
                  <a:pt x="48767" y="327629"/>
                </a:lnTo>
                <a:lnTo>
                  <a:pt x="31003" y="289577"/>
                </a:lnTo>
                <a:lnTo>
                  <a:pt x="22859" y="237713"/>
                </a:lnTo>
                <a:lnTo>
                  <a:pt x="19145" y="214020"/>
                </a:lnTo>
                <a:lnTo>
                  <a:pt x="14858" y="179612"/>
                </a:lnTo>
                <a:lnTo>
                  <a:pt x="10001" y="134635"/>
                </a:lnTo>
                <a:lnTo>
                  <a:pt x="4571" y="79232"/>
                </a:lnTo>
                <a:lnTo>
                  <a:pt x="2571" y="66374"/>
                </a:lnTo>
                <a:lnTo>
                  <a:pt x="1142" y="55229"/>
                </a:lnTo>
                <a:lnTo>
                  <a:pt x="285" y="45800"/>
                </a:lnTo>
                <a:lnTo>
                  <a:pt x="0" y="38084"/>
                </a:lnTo>
                <a:lnTo>
                  <a:pt x="23" y="30369"/>
                </a:lnTo>
                <a:lnTo>
                  <a:pt x="190" y="23225"/>
                </a:lnTo>
                <a:lnTo>
                  <a:pt x="642" y="16653"/>
                </a:lnTo>
                <a:lnTo>
                  <a:pt x="1523" y="10652"/>
                </a:lnTo>
                <a:lnTo>
                  <a:pt x="4571" y="4571"/>
                </a:lnTo>
                <a:lnTo>
                  <a:pt x="6095" y="0"/>
                </a:lnTo>
                <a:lnTo>
                  <a:pt x="10667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64612" y="6129527"/>
            <a:ext cx="113030" cy="490855"/>
          </a:xfrm>
          <a:custGeom>
            <a:avLst/>
            <a:gdLst/>
            <a:ahLst/>
            <a:cxnLst/>
            <a:rect l="l" t="t" r="r" b="b"/>
            <a:pathLst>
              <a:path w="113030" h="490854">
                <a:moveTo>
                  <a:pt x="10667" y="0"/>
                </a:moveTo>
                <a:lnTo>
                  <a:pt x="25526" y="42052"/>
                </a:lnTo>
                <a:lnTo>
                  <a:pt x="28955" y="85343"/>
                </a:lnTo>
                <a:lnTo>
                  <a:pt x="30075" y="100202"/>
                </a:lnTo>
                <a:lnTo>
                  <a:pt x="31051" y="115061"/>
                </a:lnTo>
                <a:lnTo>
                  <a:pt x="31742" y="129920"/>
                </a:lnTo>
                <a:lnTo>
                  <a:pt x="32003" y="144779"/>
                </a:lnTo>
                <a:lnTo>
                  <a:pt x="32908" y="159374"/>
                </a:lnTo>
                <a:lnTo>
                  <a:pt x="33527" y="173537"/>
                </a:lnTo>
                <a:lnTo>
                  <a:pt x="34147" y="187415"/>
                </a:lnTo>
                <a:lnTo>
                  <a:pt x="35051" y="201152"/>
                </a:lnTo>
                <a:lnTo>
                  <a:pt x="37599" y="191677"/>
                </a:lnTo>
                <a:lnTo>
                  <a:pt x="40576" y="183634"/>
                </a:lnTo>
                <a:lnTo>
                  <a:pt x="43838" y="176733"/>
                </a:lnTo>
                <a:lnTo>
                  <a:pt x="47243" y="170687"/>
                </a:lnTo>
                <a:lnTo>
                  <a:pt x="51815" y="164591"/>
                </a:lnTo>
                <a:lnTo>
                  <a:pt x="56387" y="161543"/>
                </a:lnTo>
                <a:lnTo>
                  <a:pt x="62483" y="161543"/>
                </a:lnTo>
                <a:lnTo>
                  <a:pt x="88487" y="203081"/>
                </a:lnTo>
                <a:lnTo>
                  <a:pt x="94487" y="256016"/>
                </a:lnTo>
                <a:lnTo>
                  <a:pt x="95654" y="274280"/>
                </a:lnTo>
                <a:lnTo>
                  <a:pt x="96964" y="292400"/>
                </a:lnTo>
                <a:lnTo>
                  <a:pt x="98559" y="310231"/>
                </a:lnTo>
                <a:lnTo>
                  <a:pt x="100583" y="327629"/>
                </a:lnTo>
                <a:lnTo>
                  <a:pt x="101941" y="349322"/>
                </a:lnTo>
                <a:lnTo>
                  <a:pt x="103441" y="366301"/>
                </a:lnTo>
                <a:lnTo>
                  <a:pt x="104655" y="378421"/>
                </a:lnTo>
                <a:lnTo>
                  <a:pt x="105155" y="385541"/>
                </a:lnTo>
                <a:lnTo>
                  <a:pt x="106537" y="401233"/>
                </a:lnTo>
                <a:lnTo>
                  <a:pt x="108203" y="416212"/>
                </a:lnTo>
                <a:lnTo>
                  <a:pt x="109870" y="430332"/>
                </a:lnTo>
                <a:lnTo>
                  <a:pt x="111251" y="443453"/>
                </a:lnTo>
                <a:lnTo>
                  <a:pt x="112775" y="446501"/>
                </a:lnTo>
                <a:lnTo>
                  <a:pt x="112775" y="451073"/>
                </a:lnTo>
                <a:lnTo>
                  <a:pt x="112775" y="454121"/>
                </a:lnTo>
                <a:lnTo>
                  <a:pt x="112728" y="461812"/>
                </a:lnTo>
                <a:lnTo>
                  <a:pt x="112394" y="468790"/>
                </a:lnTo>
                <a:lnTo>
                  <a:pt x="111490" y="474909"/>
                </a:lnTo>
                <a:lnTo>
                  <a:pt x="109727" y="480029"/>
                </a:lnTo>
                <a:lnTo>
                  <a:pt x="108203" y="487649"/>
                </a:lnTo>
                <a:lnTo>
                  <a:pt x="105155" y="490697"/>
                </a:lnTo>
                <a:lnTo>
                  <a:pt x="102107" y="490697"/>
                </a:lnTo>
                <a:lnTo>
                  <a:pt x="86987" y="447382"/>
                </a:lnTo>
                <a:lnTo>
                  <a:pt x="85153" y="431833"/>
                </a:lnTo>
                <a:lnTo>
                  <a:pt x="83034" y="413711"/>
                </a:lnTo>
                <a:lnTo>
                  <a:pt x="80771" y="393161"/>
                </a:lnTo>
                <a:lnTo>
                  <a:pt x="79414" y="373468"/>
                </a:lnTo>
                <a:lnTo>
                  <a:pt x="77914" y="355633"/>
                </a:lnTo>
                <a:lnTo>
                  <a:pt x="76700" y="339797"/>
                </a:lnTo>
                <a:lnTo>
                  <a:pt x="76199" y="326105"/>
                </a:lnTo>
                <a:lnTo>
                  <a:pt x="76199" y="321533"/>
                </a:lnTo>
                <a:lnTo>
                  <a:pt x="74675" y="313928"/>
                </a:lnTo>
                <a:lnTo>
                  <a:pt x="74675" y="303260"/>
                </a:lnTo>
                <a:lnTo>
                  <a:pt x="74675" y="294116"/>
                </a:lnTo>
                <a:lnTo>
                  <a:pt x="74675" y="286496"/>
                </a:lnTo>
                <a:lnTo>
                  <a:pt x="73151" y="281924"/>
                </a:lnTo>
                <a:lnTo>
                  <a:pt x="72913" y="271875"/>
                </a:lnTo>
                <a:lnTo>
                  <a:pt x="72389" y="264398"/>
                </a:lnTo>
                <a:lnTo>
                  <a:pt x="71866" y="259207"/>
                </a:lnTo>
                <a:lnTo>
                  <a:pt x="71627" y="256016"/>
                </a:lnTo>
                <a:lnTo>
                  <a:pt x="71627" y="245348"/>
                </a:lnTo>
                <a:lnTo>
                  <a:pt x="68579" y="240776"/>
                </a:lnTo>
                <a:lnTo>
                  <a:pt x="67055" y="240776"/>
                </a:lnTo>
                <a:lnTo>
                  <a:pt x="61864" y="241872"/>
                </a:lnTo>
                <a:lnTo>
                  <a:pt x="48887" y="278305"/>
                </a:lnTo>
                <a:lnTo>
                  <a:pt x="42671" y="324581"/>
                </a:lnTo>
                <a:lnTo>
                  <a:pt x="45529" y="372873"/>
                </a:lnTo>
                <a:lnTo>
                  <a:pt x="47243" y="410306"/>
                </a:lnTo>
                <a:lnTo>
                  <a:pt x="47815" y="436881"/>
                </a:lnTo>
                <a:lnTo>
                  <a:pt x="47243" y="452597"/>
                </a:lnTo>
                <a:lnTo>
                  <a:pt x="45791" y="462813"/>
                </a:lnTo>
                <a:lnTo>
                  <a:pt x="43624" y="470314"/>
                </a:lnTo>
                <a:lnTo>
                  <a:pt x="40600" y="474671"/>
                </a:lnTo>
                <a:lnTo>
                  <a:pt x="36575" y="475457"/>
                </a:lnTo>
                <a:lnTo>
                  <a:pt x="33527" y="475457"/>
                </a:lnTo>
                <a:lnTo>
                  <a:pt x="22859" y="437357"/>
                </a:lnTo>
                <a:lnTo>
                  <a:pt x="21335" y="434309"/>
                </a:lnTo>
                <a:lnTo>
                  <a:pt x="21335" y="428213"/>
                </a:lnTo>
                <a:lnTo>
                  <a:pt x="22859" y="422117"/>
                </a:lnTo>
                <a:lnTo>
                  <a:pt x="22574" y="414664"/>
                </a:lnTo>
                <a:lnTo>
                  <a:pt x="21716" y="399067"/>
                </a:lnTo>
                <a:lnTo>
                  <a:pt x="20288" y="375183"/>
                </a:lnTo>
                <a:lnTo>
                  <a:pt x="18287" y="342869"/>
                </a:lnTo>
                <a:lnTo>
                  <a:pt x="16621" y="308302"/>
                </a:lnTo>
                <a:lnTo>
                  <a:pt x="14096" y="264017"/>
                </a:lnTo>
                <a:lnTo>
                  <a:pt x="11001" y="210017"/>
                </a:lnTo>
                <a:lnTo>
                  <a:pt x="7619" y="146303"/>
                </a:lnTo>
                <a:lnTo>
                  <a:pt x="7619" y="143255"/>
                </a:lnTo>
                <a:lnTo>
                  <a:pt x="7619" y="140207"/>
                </a:lnTo>
                <a:lnTo>
                  <a:pt x="7619" y="137159"/>
                </a:lnTo>
                <a:lnTo>
                  <a:pt x="6738" y="121443"/>
                </a:lnTo>
                <a:lnTo>
                  <a:pt x="6286" y="108584"/>
                </a:lnTo>
                <a:lnTo>
                  <a:pt x="6119" y="98583"/>
                </a:lnTo>
                <a:lnTo>
                  <a:pt x="6095" y="91439"/>
                </a:lnTo>
                <a:lnTo>
                  <a:pt x="5191" y="86296"/>
                </a:lnTo>
                <a:lnTo>
                  <a:pt x="4571" y="80009"/>
                </a:lnTo>
                <a:lnTo>
                  <a:pt x="3952" y="72580"/>
                </a:lnTo>
                <a:lnTo>
                  <a:pt x="3047" y="64007"/>
                </a:lnTo>
                <a:lnTo>
                  <a:pt x="2143" y="55459"/>
                </a:lnTo>
                <a:lnTo>
                  <a:pt x="1523" y="48196"/>
                </a:lnTo>
                <a:lnTo>
                  <a:pt x="904" y="42362"/>
                </a:lnTo>
                <a:lnTo>
                  <a:pt x="0" y="38099"/>
                </a:lnTo>
                <a:lnTo>
                  <a:pt x="47" y="29527"/>
                </a:lnTo>
                <a:lnTo>
                  <a:pt x="380" y="22097"/>
                </a:lnTo>
                <a:lnTo>
                  <a:pt x="1285" y="15811"/>
                </a:lnTo>
                <a:lnTo>
                  <a:pt x="3047" y="10667"/>
                </a:lnTo>
                <a:lnTo>
                  <a:pt x="4571" y="3047"/>
                </a:lnTo>
                <a:lnTo>
                  <a:pt x="7619" y="0"/>
                </a:lnTo>
                <a:lnTo>
                  <a:pt x="10667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65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4177" y="519641"/>
            <a:ext cx="69202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000000"/>
                </a:solidFill>
              </a:rPr>
              <a:t>OSHA/MIOSHA</a:t>
            </a:r>
            <a:r>
              <a:rPr sz="4400" spc="-85" dirty="0">
                <a:solidFill>
                  <a:srgbClr val="000000"/>
                </a:solidFill>
              </a:rPr>
              <a:t> </a:t>
            </a:r>
            <a:r>
              <a:rPr sz="4400" spc="-5" dirty="0">
                <a:solidFill>
                  <a:srgbClr val="000000"/>
                </a:solidFill>
              </a:rPr>
              <a:t>Standards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71095" y="1711303"/>
            <a:ext cx="2790190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General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Industry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55600" algn="l"/>
              </a:tabLst>
            </a:pPr>
            <a:r>
              <a:rPr sz="2400" b="1" dirty="0">
                <a:latin typeface="Arial"/>
                <a:cs typeface="Arial"/>
              </a:rPr>
              <a:t>Maritime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6932" y="1711303"/>
            <a:ext cx="2259965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1155" indent="-338455">
              <a:lnSpc>
                <a:spcPct val="100000"/>
              </a:lnSpc>
              <a:spcBef>
                <a:spcPts val="675"/>
              </a:spcBef>
              <a:buAutoNum type="arabicPeriod" startAt="3"/>
              <a:tabLst>
                <a:tab pos="351790" algn="l"/>
              </a:tabLst>
            </a:pPr>
            <a:r>
              <a:rPr sz="2400" b="1" spc="-5" dirty="0">
                <a:latin typeface="Arial"/>
                <a:cs typeface="Arial"/>
              </a:rPr>
              <a:t>Construction</a:t>
            </a:r>
            <a:endParaRPr sz="2400">
              <a:latin typeface="Arial"/>
              <a:cs typeface="Arial"/>
            </a:endParaRPr>
          </a:p>
          <a:p>
            <a:pPr marL="338455" indent="-325755">
              <a:lnSpc>
                <a:spcPct val="100000"/>
              </a:lnSpc>
              <a:spcBef>
                <a:spcPts val="575"/>
              </a:spcBef>
              <a:buAutoNum type="arabicPeriod" startAt="3"/>
              <a:tabLst>
                <a:tab pos="339090" algn="l"/>
              </a:tabLst>
            </a:pPr>
            <a:r>
              <a:rPr sz="2400" b="1" spc="-5" dirty="0">
                <a:latin typeface="Arial"/>
                <a:cs typeface="Arial"/>
              </a:rPr>
              <a:t>Agriculture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3966" y="3174227"/>
            <a:ext cx="8051800" cy="2281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3565" marR="757555" indent="-571500">
              <a:lnSpc>
                <a:spcPct val="100000"/>
              </a:lnSpc>
              <a:spcBef>
                <a:spcPts val="100"/>
              </a:spcBef>
            </a:pPr>
            <a:r>
              <a:rPr sz="2000" b="1" spc="175" dirty="0">
                <a:latin typeface="Wingdings"/>
                <a:cs typeface="Wingdings"/>
              </a:rPr>
              <a:t>€</a:t>
            </a:r>
            <a:r>
              <a:rPr sz="2000" b="1" spc="175" dirty="0"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General Duty Clause</a:t>
            </a:r>
            <a:r>
              <a:rPr sz="2000" b="1" dirty="0">
                <a:latin typeface="Arial"/>
                <a:cs typeface="Arial"/>
              </a:rPr>
              <a:t>: Requires that </a:t>
            </a:r>
            <a:r>
              <a:rPr sz="2000" b="1" spc="-5" dirty="0">
                <a:latin typeface="Arial"/>
                <a:cs typeface="Arial"/>
              </a:rPr>
              <a:t>every </a:t>
            </a:r>
            <a:r>
              <a:rPr sz="2000" b="1" spc="5" dirty="0">
                <a:latin typeface="Arial"/>
                <a:cs typeface="Arial"/>
              </a:rPr>
              <a:t>working</a:t>
            </a:r>
            <a:r>
              <a:rPr sz="2000" b="1" spc="-35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person  </a:t>
            </a:r>
            <a:r>
              <a:rPr sz="2000" b="1" spc="-5" dirty="0">
                <a:latin typeface="Arial"/>
                <a:cs typeface="Arial"/>
              </a:rPr>
              <a:t>must </a:t>
            </a:r>
            <a:r>
              <a:rPr sz="2000" b="1" dirty="0">
                <a:latin typeface="Arial"/>
                <a:cs typeface="Arial"/>
              </a:rPr>
              <a:t>be </a:t>
            </a:r>
            <a:r>
              <a:rPr sz="2000" b="1" spc="-5" dirty="0">
                <a:latin typeface="Arial"/>
                <a:cs typeface="Arial"/>
              </a:rPr>
              <a:t>provided </a:t>
            </a:r>
            <a:r>
              <a:rPr sz="2000" b="1" spc="5" dirty="0">
                <a:latin typeface="Arial"/>
                <a:cs typeface="Arial"/>
              </a:rPr>
              <a:t>with </a:t>
            </a:r>
            <a:r>
              <a:rPr sz="2000" b="1" dirty="0">
                <a:latin typeface="Arial"/>
                <a:cs typeface="Arial"/>
              </a:rPr>
              <a:t>a safe and healthful</a:t>
            </a:r>
            <a:r>
              <a:rPr sz="2000" b="1" spc="-1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workplace.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>
              <a:latin typeface="Times New Roman"/>
              <a:cs typeface="Times New Roman"/>
            </a:endParaRPr>
          </a:p>
          <a:p>
            <a:pPr marL="583565" marR="5080">
              <a:lnSpc>
                <a:spcPct val="100200"/>
              </a:lnSpc>
              <a:spcBef>
                <a:spcPts val="5"/>
              </a:spcBef>
            </a:pPr>
            <a:r>
              <a:rPr sz="2000" b="1" spc="175" dirty="0">
                <a:latin typeface="Wingdings"/>
                <a:cs typeface="Wingdings"/>
              </a:rPr>
              <a:t>€</a:t>
            </a:r>
            <a:r>
              <a:rPr sz="2000" b="1" spc="1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Arial"/>
                <a:cs typeface="Arial"/>
              </a:rPr>
              <a:t>When an OSHA/MIOSHA Inspection </a:t>
            </a:r>
            <a:r>
              <a:rPr sz="2000" b="1" spc="-5" dirty="0">
                <a:latin typeface="Arial"/>
                <a:cs typeface="Arial"/>
              </a:rPr>
              <a:t>is </a:t>
            </a:r>
            <a:r>
              <a:rPr sz="2000" b="1" dirty="0">
                <a:latin typeface="Arial"/>
                <a:cs typeface="Arial"/>
              </a:rPr>
              <a:t>performed, the  assumption made </a:t>
            </a:r>
            <a:r>
              <a:rPr sz="2000" b="1" spc="-5" dirty="0">
                <a:latin typeface="Arial"/>
                <a:cs typeface="Arial"/>
              </a:rPr>
              <a:t>is </a:t>
            </a:r>
            <a:r>
              <a:rPr sz="2000" b="1" dirty="0">
                <a:latin typeface="Arial"/>
                <a:cs typeface="Arial"/>
              </a:rPr>
              <a:t>that the </a:t>
            </a:r>
            <a:r>
              <a:rPr sz="2000" b="1" spc="-5" dirty="0">
                <a:latin typeface="Arial"/>
                <a:cs typeface="Arial"/>
              </a:rPr>
              <a:t>employer is </a:t>
            </a:r>
            <a:r>
              <a:rPr sz="2000" b="1" dirty="0">
                <a:latin typeface="Arial"/>
                <a:cs typeface="Arial"/>
              </a:rPr>
              <a:t>aware of the </a:t>
            </a:r>
            <a:r>
              <a:rPr sz="2000" b="1" spc="-5" dirty="0">
                <a:latin typeface="Arial"/>
                <a:cs typeface="Arial"/>
              </a:rPr>
              <a:t>law</a:t>
            </a:r>
            <a:r>
              <a:rPr sz="2000" b="1" spc="-1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  has already attempted to </a:t>
            </a:r>
            <a:r>
              <a:rPr sz="2000" b="1" spc="-5" dirty="0">
                <a:latin typeface="Arial"/>
                <a:cs typeface="Arial"/>
              </a:rPr>
              <a:t>comply </a:t>
            </a:r>
            <a:r>
              <a:rPr sz="2000" b="1" spc="10" dirty="0">
                <a:latin typeface="Arial"/>
                <a:cs typeface="Arial"/>
              </a:rPr>
              <a:t>with</a:t>
            </a:r>
            <a:r>
              <a:rPr sz="2000" b="1" spc="-18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49947" y="6585173"/>
            <a:ext cx="30479" cy="14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21536" y="6606509"/>
            <a:ext cx="25907" cy="141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17477" y="6310868"/>
            <a:ext cx="24383" cy="77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70894" y="6260660"/>
            <a:ext cx="1013839" cy="5698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75985" y="5961349"/>
            <a:ext cx="639966" cy="5613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47784" y="6325316"/>
            <a:ext cx="318563" cy="361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38826" y="6317696"/>
            <a:ext cx="338105" cy="361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62638" y="6320012"/>
            <a:ext cx="88187" cy="3200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79008" y="6301739"/>
            <a:ext cx="88186" cy="3215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14647" y="6217919"/>
            <a:ext cx="88380" cy="4632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79089" y="6115511"/>
            <a:ext cx="718243" cy="6159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86895" y="6326108"/>
            <a:ext cx="119824" cy="3169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14500" y="6327363"/>
            <a:ext cx="463250" cy="3340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61270" y="6345920"/>
            <a:ext cx="115966" cy="3169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78671" y="6350492"/>
            <a:ext cx="103578" cy="31848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44525" y="6327632"/>
            <a:ext cx="99636" cy="3200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26810" y="6266688"/>
            <a:ext cx="94933" cy="31848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79540" y="6237732"/>
            <a:ext cx="93261" cy="32000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0838" y="6119312"/>
            <a:ext cx="106667" cy="32200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47119" y="6148039"/>
            <a:ext cx="327993" cy="488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73526" y="6186123"/>
            <a:ext cx="274837" cy="51180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00758" y="6353540"/>
            <a:ext cx="120380" cy="32000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66650" y="6144767"/>
            <a:ext cx="94481" cy="3276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20353" y="6167627"/>
            <a:ext cx="114580" cy="47393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67402" y="6303263"/>
            <a:ext cx="118759" cy="33220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906574" y="6125648"/>
            <a:ext cx="113076" cy="44778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79095" y="6188963"/>
            <a:ext cx="25812" cy="31543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92341" y="6228588"/>
            <a:ext cx="76819" cy="32305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46376" y="6326108"/>
            <a:ext cx="92043" cy="32916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67228" y="6156959"/>
            <a:ext cx="83813" cy="32915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09179" y="6278808"/>
            <a:ext cx="81033" cy="32922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25696" y="6175247"/>
            <a:ext cx="171291" cy="42821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66918" y="6210300"/>
            <a:ext cx="82295" cy="42821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88663" y="6129560"/>
            <a:ext cx="382114" cy="43071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65980" y="6250290"/>
            <a:ext cx="172864" cy="42392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12398" y="6245724"/>
            <a:ext cx="57904" cy="32420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77621" y="6057915"/>
            <a:ext cx="133072" cy="47239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8556" y="5913150"/>
            <a:ext cx="77709" cy="46477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64612" y="6129527"/>
            <a:ext cx="112775" cy="49069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63281" y="6010671"/>
            <a:ext cx="99002" cy="49677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62346" y="5955807"/>
            <a:ext cx="6484085" cy="8792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04201" y="6379448"/>
            <a:ext cx="39370" cy="166370"/>
          </a:xfrm>
          <a:custGeom>
            <a:avLst/>
            <a:gdLst/>
            <a:ahLst/>
            <a:cxnLst/>
            <a:rect l="l" t="t" r="r" b="b"/>
            <a:pathLst>
              <a:path w="39369" h="166370">
                <a:moveTo>
                  <a:pt x="17383" y="0"/>
                </a:moveTo>
                <a:lnTo>
                  <a:pt x="1047" y="46289"/>
                </a:lnTo>
                <a:lnTo>
                  <a:pt x="0" y="78282"/>
                </a:lnTo>
                <a:lnTo>
                  <a:pt x="619" y="95996"/>
                </a:lnTo>
                <a:lnTo>
                  <a:pt x="6619" y="140573"/>
                </a:lnTo>
                <a:lnTo>
                  <a:pt x="18907" y="166100"/>
                </a:lnTo>
                <a:lnTo>
                  <a:pt x="21955" y="166100"/>
                </a:lnTo>
                <a:lnTo>
                  <a:pt x="28051" y="166100"/>
                </a:lnTo>
                <a:lnTo>
                  <a:pt x="38909" y="126667"/>
                </a:lnTo>
                <a:lnTo>
                  <a:pt x="39314" y="112260"/>
                </a:lnTo>
                <a:lnTo>
                  <a:pt x="38719" y="95996"/>
                </a:lnTo>
                <a:lnTo>
                  <a:pt x="35599" y="54000"/>
                </a:lnTo>
                <a:lnTo>
                  <a:pt x="30908" y="24001"/>
                </a:lnTo>
                <a:lnTo>
                  <a:pt x="24788" y="6000"/>
                </a:lnTo>
                <a:lnTo>
                  <a:pt x="17383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3977" y="5899434"/>
            <a:ext cx="743651" cy="78630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87770" y="6096000"/>
            <a:ext cx="807015" cy="51660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79008" y="6301739"/>
            <a:ext cx="88265" cy="321945"/>
          </a:xfrm>
          <a:custGeom>
            <a:avLst/>
            <a:gdLst/>
            <a:ahLst/>
            <a:cxnLst/>
            <a:rect l="l" t="t" r="r" b="b"/>
            <a:pathLst>
              <a:path w="88264" h="321945">
                <a:moveTo>
                  <a:pt x="39528" y="0"/>
                </a:moveTo>
                <a:lnTo>
                  <a:pt x="70008" y="48752"/>
                </a:lnTo>
                <a:lnTo>
                  <a:pt x="80674" y="96756"/>
                </a:lnTo>
                <a:lnTo>
                  <a:pt x="86757" y="153893"/>
                </a:lnTo>
                <a:lnTo>
                  <a:pt x="88186" y="186778"/>
                </a:lnTo>
                <a:lnTo>
                  <a:pt x="87902" y="216949"/>
                </a:lnTo>
                <a:lnTo>
                  <a:pt x="82200" y="269717"/>
                </a:lnTo>
                <a:lnTo>
                  <a:pt x="70580" y="308770"/>
                </a:lnTo>
                <a:lnTo>
                  <a:pt x="53244" y="321533"/>
                </a:lnTo>
                <a:lnTo>
                  <a:pt x="44600" y="318342"/>
                </a:lnTo>
                <a:lnTo>
                  <a:pt x="21240" y="281909"/>
                </a:lnTo>
                <a:lnTo>
                  <a:pt x="9048" y="234094"/>
                </a:lnTo>
                <a:lnTo>
                  <a:pt x="1428" y="173705"/>
                </a:lnTo>
                <a:lnTo>
                  <a:pt x="0" y="141686"/>
                </a:lnTo>
                <a:lnTo>
                  <a:pt x="285" y="111806"/>
                </a:lnTo>
                <a:lnTo>
                  <a:pt x="6000" y="57896"/>
                </a:lnTo>
                <a:lnTo>
                  <a:pt x="18764" y="14089"/>
                </a:lnTo>
                <a:lnTo>
                  <a:pt x="39528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67289" y="6303263"/>
            <a:ext cx="119380" cy="332740"/>
          </a:xfrm>
          <a:custGeom>
            <a:avLst/>
            <a:gdLst/>
            <a:ahLst/>
            <a:cxnLst/>
            <a:rect l="l" t="t" r="r" b="b"/>
            <a:pathLst>
              <a:path w="119380" h="332740">
                <a:moveTo>
                  <a:pt x="10667" y="0"/>
                </a:moveTo>
                <a:lnTo>
                  <a:pt x="25526" y="41204"/>
                </a:lnTo>
                <a:lnTo>
                  <a:pt x="30075" y="88567"/>
                </a:lnTo>
                <a:lnTo>
                  <a:pt x="31051" y="100568"/>
                </a:lnTo>
                <a:lnTo>
                  <a:pt x="31742" y="109141"/>
                </a:lnTo>
                <a:lnTo>
                  <a:pt x="32003" y="114284"/>
                </a:lnTo>
                <a:lnTo>
                  <a:pt x="33432" y="127450"/>
                </a:lnTo>
                <a:lnTo>
                  <a:pt x="35432" y="144185"/>
                </a:lnTo>
                <a:lnTo>
                  <a:pt x="38004" y="164635"/>
                </a:lnTo>
                <a:lnTo>
                  <a:pt x="41147" y="188945"/>
                </a:lnTo>
                <a:lnTo>
                  <a:pt x="42290" y="157491"/>
                </a:lnTo>
                <a:lnTo>
                  <a:pt x="43433" y="122468"/>
                </a:lnTo>
                <a:lnTo>
                  <a:pt x="44576" y="83730"/>
                </a:lnTo>
                <a:lnTo>
                  <a:pt x="45719" y="41132"/>
                </a:lnTo>
                <a:lnTo>
                  <a:pt x="47196" y="25133"/>
                </a:lnTo>
                <a:lnTo>
                  <a:pt x="49529" y="13708"/>
                </a:lnTo>
                <a:lnTo>
                  <a:pt x="53006" y="6855"/>
                </a:lnTo>
                <a:lnTo>
                  <a:pt x="57911" y="4571"/>
                </a:lnTo>
                <a:lnTo>
                  <a:pt x="62222" y="7165"/>
                </a:lnTo>
                <a:lnTo>
                  <a:pt x="73151" y="47228"/>
                </a:lnTo>
                <a:lnTo>
                  <a:pt x="80009" y="102092"/>
                </a:lnTo>
                <a:lnTo>
                  <a:pt x="82295" y="124952"/>
                </a:lnTo>
                <a:lnTo>
                  <a:pt x="86296" y="156019"/>
                </a:lnTo>
                <a:lnTo>
                  <a:pt x="89153" y="180374"/>
                </a:lnTo>
                <a:lnTo>
                  <a:pt x="90868" y="197589"/>
                </a:lnTo>
                <a:lnTo>
                  <a:pt x="91439" y="207233"/>
                </a:lnTo>
                <a:lnTo>
                  <a:pt x="92344" y="192900"/>
                </a:lnTo>
                <a:lnTo>
                  <a:pt x="92963" y="158854"/>
                </a:lnTo>
                <a:lnTo>
                  <a:pt x="93583" y="104805"/>
                </a:lnTo>
                <a:lnTo>
                  <a:pt x="94487" y="30464"/>
                </a:lnTo>
                <a:lnTo>
                  <a:pt x="95059" y="19582"/>
                </a:lnTo>
                <a:lnTo>
                  <a:pt x="96773" y="11986"/>
                </a:lnTo>
                <a:lnTo>
                  <a:pt x="99631" y="7533"/>
                </a:lnTo>
                <a:lnTo>
                  <a:pt x="103631" y="6080"/>
                </a:lnTo>
                <a:lnTo>
                  <a:pt x="106679" y="6080"/>
                </a:lnTo>
                <a:lnTo>
                  <a:pt x="118871" y="44180"/>
                </a:lnTo>
                <a:lnTo>
                  <a:pt x="118871" y="45704"/>
                </a:lnTo>
                <a:lnTo>
                  <a:pt x="118871" y="48752"/>
                </a:lnTo>
                <a:lnTo>
                  <a:pt x="118871" y="53324"/>
                </a:lnTo>
                <a:lnTo>
                  <a:pt x="117728" y="109067"/>
                </a:lnTo>
                <a:lnTo>
                  <a:pt x="116585" y="162092"/>
                </a:lnTo>
                <a:lnTo>
                  <a:pt x="115442" y="212546"/>
                </a:lnTo>
                <a:lnTo>
                  <a:pt x="114299" y="260573"/>
                </a:lnTo>
                <a:lnTo>
                  <a:pt x="110228" y="300221"/>
                </a:lnTo>
                <a:lnTo>
                  <a:pt x="108203" y="313913"/>
                </a:lnTo>
                <a:lnTo>
                  <a:pt x="106679" y="326105"/>
                </a:lnTo>
                <a:lnTo>
                  <a:pt x="103631" y="332201"/>
                </a:lnTo>
                <a:lnTo>
                  <a:pt x="99059" y="332201"/>
                </a:lnTo>
                <a:lnTo>
                  <a:pt x="81914" y="291696"/>
                </a:lnTo>
                <a:lnTo>
                  <a:pt x="73866" y="244000"/>
                </a:lnTo>
                <a:lnTo>
                  <a:pt x="68056" y="193708"/>
                </a:lnTo>
                <a:lnTo>
                  <a:pt x="64007" y="159989"/>
                </a:lnTo>
                <a:lnTo>
                  <a:pt x="64007" y="167609"/>
                </a:lnTo>
                <a:lnTo>
                  <a:pt x="64007" y="173705"/>
                </a:lnTo>
                <a:lnTo>
                  <a:pt x="64007" y="176753"/>
                </a:lnTo>
                <a:lnTo>
                  <a:pt x="62603" y="197375"/>
                </a:lnTo>
                <a:lnTo>
                  <a:pt x="60769" y="222854"/>
                </a:lnTo>
                <a:lnTo>
                  <a:pt x="58650" y="253477"/>
                </a:lnTo>
                <a:lnTo>
                  <a:pt x="56387" y="289529"/>
                </a:lnTo>
                <a:lnTo>
                  <a:pt x="56387" y="297149"/>
                </a:lnTo>
                <a:lnTo>
                  <a:pt x="56387" y="303245"/>
                </a:lnTo>
                <a:lnTo>
                  <a:pt x="54863" y="307817"/>
                </a:lnTo>
                <a:lnTo>
                  <a:pt x="53339" y="321533"/>
                </a:lnTo>
                <a:lnTo>
                  <a:pt x="48767" y="327629"/>
                </a:lnTo>
                <a:lnTo>
                  <a:pt x="31003" y="289577"/>
                </a:lnTo>
                <a:lnTo>
                  <a:pt x="22859" y="237713"/>
                </a:lnTo>
                <a:lnTo>
                  <a:pt x="19145" y="214020"/>
                </a:lnTo>
                <a:lnTo>
                  <a:pt x="14858" y="179612"/>
                </a:lnTo>
                <a:lnTo>
                  <a:pt x="10001" y="134635"/>
                </a:lnTo>
                <a:lnTo>
                  <a:pt x="4571" y="79232"/>
                </a:lnTo>
                <a:lnTo>
                  <a:pt x="2571" y="66374"/>
                </a:lnTo>
                <a:lnTo>
                  <a:pt x="1142" y="55229"/>
                </a:lnTo>
                <a:lnTo>
                  <a:pt x="285" y="45800"/>
                </a:lnTo>
                <a:lnTo>
                  <a:pt x="0" y="38084"/>
                </a:lnTo>
                <a:lnTo>
                  <a:pt x="23" y="30369"/>
                </a:lnTo>
                <a:lnTo>
                  <a:pt x="190" y="23225"/>
                </a:lnTo>
                <a:lnTo>
                  <a:pt x="642" y="16653"/>
                </a:lnTo>
                <a:lnTo>
                  <a:pt x="1523" y="10652"/>
                </a:lnTo>
                <a:lnTo>
                  <a:pt x="4571" y="4571"/>
                </a:lnTo>
                <a:lnTo>
                  <a:pt x="6095" y="0"/>
                </a:lnTo>
                <a:lnTo>
                  <a:pt x="10667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64612" y="6129527"/>
            <a:ext cx="113030" cy="490855"/>
          </a:xfrm>
          <a:custGeom>
            <a:avLst/>
            <a:gdLst/>
            <a:ahLst/>
            <a:cxnLst/>
            <a:rect l="l" t="t" r="r" b="b"/>
            <a:pathLst>
              <a:path w="113030" h="490854">
                <a:moveTo>
                  <a:pt x="10667" y="0"/>
                </a:moveTo>
                <a:lnTo>
                  <a:pt x="25526" y="42052"/>
                </a:lnTo>
                <a:lnTo>
                  <a:pt x="28955" y="85343"/>
                </a:lnTo>
                <a:lnTo>
                  <a:pt x="30075" y="100202"/>
                </a:lnTo>
                <a:lnTo>
                  <a:pt x="31051" y="115061"/>
                </a:lnTo>
                <a:lnTo>
                  <a:pt x="31742" y="129920"/>
                </a:lnTo>
                <a:lnTo>
                  <a:pt x="32003" y="144779"/>
                </a:lnTo>
                <a:lnTo>
                  <a:pt x="32908" y="159374"/>
                </a:lnTo>
                <a:lnTo>
                  <a:pt x="33527" y="173537"/>
                </a:lnTo>
                <a:lnTo>
                  <a:pt x="34147" y="187415"/>
                </a:lnTo>
                <a:lnTo>
                  <a:pt x="35051" y="201152"/>
                </a:lnTo>
                <a:lnTo>
                  <a:pt x="37599" y="191677"/>
                </a:lnTo>
                <a:lnTo>
                  <a:pt x="40576" y="183634"/>
                </a:lnTo>
                <a:lnTo>
                  <a:pt x="43838" y="176733"/>
                </a:lnTo>
                <a:lnTo>
                  <a:pt x="47243" y="170687"/>
                </a:lnTo>
                <a:lnTo>
                  <a:pt x="51815" y="164591"/>
                </a:lnTo>
                <a:lnTo>
                  <a:pt x="56387" y="161543"/>
                </a:lnTo>
                <a:lnTo>
                  <a:pt x="62483" y="161543"/>
                </a:lnTo>
                <a:lnTo>
                  <a:pt x="88487" y="203081"/>
                </a:lnTo>
                <a:lnTo>
                  <a:pt x="94487" y="256016"/>
                </a:lnTo>
                <a:lnTo>
                  <a:pt x="95654" y="274280"/>
                </a:lnTo>
                <a:lnTo>
                  <a:pt x="96964" y="292400"/>
                </a:lnTo>
                <a:lnTo>
                  <a:pt x="98559" y="310231"/>
                </a:lnTo>
                <a:lnTo>
                  <a:pt x="100583" y="327629"/>
                </a:lnTo>
                <a:lnTo>
                  <a:pt x="101941" y="349322"/>
                </a:lnTo>
                <a:lnTo>
                  <a:pt x="103441" y="366301"/>
                </a:lnTo>
                <a:lnTo>
                  <a:pt x="104655" y="378421"/>
                </a:lnTo>
                <a:lnTo>
                  <a:pt x="105155" y="385541"/>
                </a:lnTo>
                <a:lnTo>
                  <a:pt x="106537" y="401233"/>
                </a:lnTo>
                <a:lnTo>
                  <a:pt x="108203" y="416212"/>
                </a:lnTo>
                <a:lnTo>
                  <a:pt x="109870" y="430332"/>
                </a:lnTo>
                <a:lnTo>
                  <a:pt x="111251" y="443453"/>
                </a:lnTo>
                <a:lnTo>
                  <a:pt x="112775" y="446501"/>
                </a:lnTo>
                <a:lnTo>
                  <a:pt x="112775" y="451073"/>
                </a:lnTo>
                <a:lnTo>
                  <a:pt x="112775" y="454121"/>
                </a:lnTo>
                <a:lnTo>
                  <a:pt x="112728" y="461812"/>
                </a:lnTo>
                <a:lnTo>
                  <a:pt x="112394" y="468790"/>
                </a:lnTo>
                <a:lnTo>
                  <a:pt x="111490" y="474909"/>
                </a:lnTo>
                <a:lnTo>
                  <a:pt x="109727" y="480029"/>
                </a:lnTo>
                <a:lnTo>
                  <a:pt x="108203" y="487649"/>
                </a:lnTo>
                <a:lnTo>
                  <a:pt x="105155" y="490697"/>
                </a:lnTo>
                <a:lnTo>
                  <a:pt x="102107" y="490697"/>
                </a:lnTo>
                <a:lnTo>
                  <a:pt x="86987" y="447382"/>
                </a:lnTo>
                <a:lnTo>
                  <a:pt x="85153" y="431833"/>
                </a:lnTo>
                <a:lnTo>
                  <a:pt x="83034" y="413711"/>
                </a:lnTo>
                <a:lnTo>
                  <a:pt x="80771" y="393161"/>
                </a:lnTo>
                <a:lnTo>
                  <a:pt x="79414" y="373468"/>
                </a:lnTo>
                <a:lnTo>
                  <a:pt x="77914" y="355633"/>
                </a:lnTo>
                <a:lnTo>
                  <a:pt x="76700" y="339797"/>
                </a:lnTo>
                <a:lnTo>
                  <a:pt x="76199" y="326105"/>
                </a:lnTo>
                <a:lnTo>
                  <a:pt x="76199" y="321533"/>
                </a:lnTo>
                <a:lnTo>
                  <a:pt x="74675" y="313928"/>
                </a:lnTo>
                <a:lnTo>
                  <a:pt x="74675" y="303260"/>
                </a:lnTo>
                <a:lnTo>
                  <a:pt x="74675" y="294116"/>
                </a:lnTo>
                <a:lnTo>
                  <a:pt x="74675" y="286496"/>
                </a:lnTo>
                <a:lnTo>
                  <a:pt x="73151" y="281924"/>
                </a:lnTo>
                <a:lnTo>
                  <a:pt x="72913" y="271875"/>
                </a:lnTo>
                <a:lnTo>
                  <a:pt x="72389" y="264398"/>
                </a:lnTo>
                <a:lnTo>
                  <a:pt x="71866" y="259207"/>
                </a:lnTo>
                <a:lnTo>
                  <a:pt x="71627" y="256016"/>
                </a:lnTo>
                <a:lnTo>
                  <a:pt x="71627" y="245348"/>
                </a:lnTo>
                <a:lnTo>
                  <a:pt x="68579" y="240776"/>
                </a:lnTo>
                <a:lnTo>
                  <a:pt x="67055" y="240776"/>
                </a:lnTo>
                <a:lnTo>
                  <a:pt x="61864" y="241872"/>
                </a:lnTo>
                <a:lnTo>
                  <a:pt x="48887" y="278305"/>
                </a:lnTo>
                <a:lnTo>
                  <a:pt x="42671" y="324581"/>
                </a:lnTo>
                <a:lnTo>
                  <a:pt x="45529" y="372873"/>
                </a:lnTo>
                <a:lnTo>
                  <a:pt x="47243" y="410306"/>
                </a:lnTo>
                <a:lnTo>
                  <a:pt x="47815" y="436881"/>
                </a:lnTo>
                <a:lnTo>
                  <a:pt x="47243" y="452597"/>
                </a:lnTo>
                <a:lnTo>
                  <a:pt x="45791" y="462813"/>
                </a:lnTo>
                <a:lnTo>
                  <a:pt x="43624" y="470314"/>
                </a:lnTo>
                <a:lnTo>
                  <a:pt x="40600" y="474671"/>
                </a:lnTo>
                <a:lnTo>
                  <a:pt x="36575" y="475457"/>
                </a:lnTo>
                <a:lnTo>
                  <a:pt x="33527" y="475457"/>
                </a:lnTo>
                <a:lnTo>
                  <a:pt x="22859" y="437357"/>
                </a:lnTo>
                <a:lnTo>
                  <a:pt x="21335" y="434309"/>
                </a:lnTo>
                <a:lnTo>
                  <a:pt x="21335" y="428213"/>
                </a:lnTo>
                <a:lnTo>
                  <a:pt x="22859" y="422117"/>
                </a:lnTo>
                <a:lnTo>
                  <a:pt x="22574" y="414664"/>
                </a:lnTo>
                <a:lnTo>
                  <a:pt x="21716" y="399067"/>
                </a:lnTo>
                <a:lnTo>
                  <a:pt x="20288" y="375183"/>
                </a:lnTo>
                <a:lnTo>
                  <a:pt x="18287" y="342869"/>
                </a:lnTo>
                <a:lnTo>
                  <a:pt x="16621" y="308302"/>
                </a:lnTo>
                <a:lnTo>
                  <a:pt x="14096" y="264017"/>
                </a:lnTo>
                <a:lnTo>
                  <a:pt x="11001" y="210017"/>
                </a:lnTo>
                <a:lnTo>
                  <a:pt x="7619" y="146303"/>
                </a:lnTo>
                <a:lnTo>
                  <a:pt x="7619" y="143255"/>
                </a:lnTo>
                <a:lnTo>
                  <a:pt x="7619" y="140207"/>
                </a:lnTo>
                <a:lnTo>
                  <a:pt x="7619" y="137159"/>
                </a:lnTo>
                <a:lnTo>
                  <a:pt x="6738" y="121443"/>
                </a:lnTo>
                <a:lnTo>
                  <a:pt x="6286" y="108584"/>
                </a:lnTo>
                <a:lnTo>
                  <a:pt x="6119" y="98583"/>
                </a:lnTo>
                <a:lnTo>
                  <a:pt x="6095" y="91439"/>
                </a:lnTo>
                <a:lnTo>
                  <a:pt x="5191" y="86296"/>
                </a:lnTo>
                <a:lnTo>
                  <a:pt x="4571" y="80009"/>
                </a:lnTo>
                <a:lnTo>
                  <a:pt x="3952" y="72580"/>
                </a:lnTo>
                <a:lnTo>
                  <a:pt x="3047" y="64007"/>
                </a:lnTo>
                <a:lnTo>
                  <a:pt x="2143" y="55459"/>
                </a:lnTo>
                <a:lnTo>
                  <a:pt x="1523" y="48196"/>
                </a:lnTo>
                <a:lnTo>
                  <a:pt x="904" y="42362"/>
                </a:lnTo>
                <a:lnTo>
                  <a:pt x="0" y="38099"/>
                </a:lnTo>
                <a:lnTo>
                  <a:pt x="47" y="29527"/>
                </a:lnTo>
                <a:lnTo>
                  <a:pt x="380" y="22097"/>
                </a:lnTo>
                <a:lnTo>
                  <a:pt x="1285" y="15811"/>
                </a:lnTo>
                <a:lnTo>
                  <a:pt x="3047" y="10667"/>
                </a:lnTo>
                <a:lnTo>
                  <a:pt x="4571" y="3047"/>
                </a:lnTo>
                <a:lnTo>
                  <a:pt x="7619" y="0"/>
                </a:lnTo>
                <a:lnTo>
                  <a:pt x="10667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65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0432" y="601928"/>
            <a:ext cx="8228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0000"/>
                </a:solidFill>
              </a:rPr>
              <a:t>Employer Responsibilities and</a:t>
            </a:r>
            <a:r>
              <a:rPr sz="3600" spc="-10" dirty="0">
                <a:solidFill>
                  <a:srgbClr val="000000"/>
                </a:solidFill>
              </a:rPr>
              <a:t> </a:t>
            </a:r>
            <a:r>
              <a:rPr sz="3600" spc="-5" dirty="0">
                <a:solidFill>
                  <a:srgbClr val="000000"/>
                </a:solidFill>
              </a:rPr>
              <a:t>Rights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71091" y="2512859"/>
            <a:ext cx="8427720" cy="287845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54965" marR="5080" indent="-342265">
              <a:lnSpc>
                <a:spcPts val="2860"/>
              </a:lnSpc>
              <a:spcBef>
                <a:spcPts val="210"/>
              </a:spcBef>
              <a:buFont typeface="Arial"/>
              <a:buChar char="-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Examine </a:t>
            </a:r>
            <a:r>
              <a:rPr sz="2400" b="1" dirty="0">
                <a:latin typeface="Arial"/>
                <a:cs typeface="Arial"/>
              </a:rPr>
              <a:t>workplace </a:t>
            </a:r>
            <a:r>
              <a:rPr sz="2400" b="1" spc="-5" dirty="0">
                <a:latin typeface="Arial"/>
                <a:cs typeface="Arial"/>
              </a:rPr>
              <a:t>conditions </a:t>
            </a:r>
            <a:r>
              <a:rPr sz="2400" b="1" dirty="0">
                <a:latin typeface="Arial"/>
                <a:cs typeface="Arial"/>
              </a:rPr>
              <a:t>to </a:t>
            </a:r>
            <a:r>
              <a:rPr sz="2400" b="1" spc="-5" dirty="0">
                <a:latin typeface="Arial"/>
                <a:cs typeface="Arial"/>
              </a:rPr>
              <a:t>make sure </a:t>
            </a:r>
            <a:r>
              <a:rPr sz="2400" b="1" spc="10" dirty="0">
                <a:latin typeface="Arial"/>
                <a:cs typeface="Arial"/>
              </a:rPr>
              <a:t>we </a:t>
            </a:r>
            <a:r>
              <a:rPr sz="2400" b="1" spc="-5" dirty="0">
                <a:latin typeface="Arial"/>
                <a:cs typeface="Arial"/>
              </a:rPr>
              <a:t>comply  </a:t>
            </a:r>
            <a:r>
              <a:rPr sz="2400" b="1" dirty="0">
                <a:latin typeface="Arial"/>
                <a:cs typeface="Arial"/>
              </a:rPr>
              <a:t>with </a:t>
            </a:r>
            <a:r>
              <a:rPr sz="2400" b="1" spc="-5" dirty="0">
                <a:latin typeface="Arial"/>
                <a:cs typeface="Arial"/>
              </a:rPr>
              <a:t>applicable</a:t>
            </a:r>
            <a:r>
              <a:rPr sz="2400" b="1" spc="-7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standards.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05"/>
              </a:spcBef>
              <a:buFont typeface="Arial"/>
              <a:buChar char="-"/>
              <a:tabLst>
                <a:tab pos="354965" algn="l"/>
                <a:tab pos="355600" algn="l"/>
              </a:tabLst>
            </a:pPr>
            <a:r>
              <a:rPr sz="2400" b="1" dirty="0">
                <a:latin typeface="Arial"/>
                <a:cs typeface="Arial"/>
              </a:rPr>
              <a:t>Minimize </a:t>
            </a:r>
            <a:r>
              <a:rPr sz="2400" b="1" spc="-5" dirty="0">
                <a:latin typeface="Arial"/>
                <a:cs typeface="Arial"/>
              </a:rPr>
              <a:t>or reduce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hazards.</a:t>
            </a:r>
            <a:endParaRPr sz="2400">
              <a:latin typeface="Arial"/>
              <a:cs typeface="Arial"/>
            </a:endParaRPr>
          </a:p>
          <a:p>
            <a:pPr marL="354965" marR="43180" indent="-342265">
              <a:lnSpc>
                <a:spcPct val="100000"/>
              </a:lnSpc>
              <a:spcBef>
                <a:spcPts val="575"/>
              </a:spcBef>
              <a:buFont typeface="Arial"/>
              <a:buChar char="-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Use color codes, posters, labels, or signs </a:t>
            </a:r>
            <a:r>
              <a:rPr sz="2400" b="1" dirty="0">
                <a:latin typeface="Arial"/>
                <a:cs typeface="Arial"/>
              </a:rPr>
              <a:t>when </a:t>
            </a:r>
            <a:r>
              <a:rPr sz="2400" b="1" spc="-5" dirty="0">
                <a:latin typeface="Arial"/>
                <a:cs typeface="Arial"/>
              </a:rPr>
              <a:t>needed  </a:t>
            </a:r>
            <a:r>
              <a:rPr sz="2400" b="1" dirty="0">
                <a:latin typeface="Arial"/>
                <a:cs typeface="Arial"/>
              </a:rPr>
              <a:t>to </a:t>
            </a:r>
            <a:r>
              <a:rPr sz="2400" b="1" spc="5" dirty="0">
                <a:latin typeface="Arial"/>
                <a:cs typeface="Arial"/>
              </a:rPr>
              <a:t>warn </a:t>
            </a:r>
            <a:r>
              <a:rPr sz="2400" b="1" spc="-10" dirty="0">
                <a:latin typeface="Arial"/>
                <a:cs typeface="Arial"/>
              </a:rPr>
              <a:t>employees </a:t>
            </a:r>
            <a:r>
              <a:rPr sz="2400" b="1" spc="-5" dirty="0">
                <a:latin typeface="Arial"/>
                <a:cs typeface="Arial"/>
              </a:rPr>
              <a:t>of potential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hazards.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"/>
              <a:buChar char="-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Provide training required by OSHA/MIOSHA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standards.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"/>
              <a:buChar char="-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Arial"/>
                <a:cs typeface="Arial"/>
              </a:rPr>
              <a:t>Keep OSHA/MIOSHA required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records.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49947" y="6585173"/>
            <a:ext cx="30479" cy="14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21536" y="6606509"/>
            <a:ext cx="25907" cy="141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17477" y="6310868"/>
            <a:ext cx="24383" cy="77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70894" y="6260660"/>
            <a:ext cx="1013839" cy="5698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75985" y="5961349"/>
            <a:ext cx="639966" cy="5613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47784" y="6325316"/>
            <a:ext cx="318563" cy="361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38826" y="6317696"/>
            <a:ext cx="338105" cy="361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62638" y="6320012"/>
            <a:ext cx="88187" cy="3200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79008" y="6301739"/>
            <a:ext cx="88186" cy="3215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14647" y="6217919"/>
            <a:ext cx="88380" cy="4632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79089" y="6115511"/>
            <a:ext cx="718243" cy="6159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86895" y="6326108"/>
            <a:ext cx="119824" cy="3169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14500" y="6327363"/>
            <a:ext cx="463250" cy="3340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61270" y="6345920"/>
            <a:ext cx="115966" cy="3169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78671" y="6350492"/>
            <a:ext cx="103578" cy="31848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44525" y="6327632"/>
            <a:ext cx="99636" cy="3200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26810" y="6266688"/>
            <a:ext cx="94933" cy="31848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79540" y="6237732"/>
            <a:ext cx="93261" cy="32000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0838" y="6119312"/>
            <a:ext cx="106667" cy="32200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47119" y="6148039"/>
            <a:ext cx="327993" cy="488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73526" y="6186123"/>
            <a:ext cx="274837" cy="51180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00758" y="6353540"/>
            <a:ext cx="120380" cy="32000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66650" y="6144767"/>
            <a:ext cx="94481" cy="3276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20353" y="6167627"/>
            <a:ext cx="114580" cy="47393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67402" y="6303263"/>
            <a:ext cx="118759" cy="33220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06574" y="6125648"/>
            <a:ext cx="113076" cy="44778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79095" y="6188963"/>
            <a:ext cx="25812" cy="31543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92341" y="6228588"/>
            <a:ext cx="76819" cy="32305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46376" y="6326108"/>
            <a:ext cx="92043" cy="32916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67228" y="6156959"/>
            <a:ext cx="83813" cy="32915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09179" y="6278808"/>
            <a:ext cx="81033" cy="32922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25696" y="6175247"/>
            <a:ext cx="171291" cy="42821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66918" y="6210300"/>
            <a:ext cx="82295" cy="42821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88663" y="6129560"/>
            <a:ext cx="382114" cy="43071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65980" y="6250290"/>
            <a:ext cx="172864" cy="42392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12398" y="6245724"/>
            <a:ext cx="57904" cy="32420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77621" y="6057915"/>
            <a:ext cx="133072" cy="47239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8556" y="5913150"/>
            <a:ext cx="77709" cy="46477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64612" y="6129527"/>
            <a:ext cx="112775" cy="49069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3281" y="6010671"/>
            <a:ext cx="99002" cy="49677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62346" y="5955807"/>
            <a:ext cx="6484085" cy="8792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04201" y="6379448"/>
            <a:ext cx="39370" cy="166370"/>
          </a:xfrm>
          <a:custGeom>
            <a:avLst/>
            <a:gdLst/>
            <a:ahLst/>
            <a:cxnLst/>
            <a:rect l="l" t="t" r="r" b="b"/>
            <a:pathLst>
              <a:path w="39369" h="166370">
                <a:moveTo>
                  <a:pt x="17383" y="0"/>
                </a:moveTo>
                <a:lnTo>
                  <a:pt x="1047" y="46289"/>
                </a:lnTo>
                <a:lnTo>
                  <a:pt x="0" y="78282"/>
                </a:lnTo>
                <a:lnTo>
                  <a:pt x="619" y="95996"/>
                </a:lnTo>
                <a:lnTo>
                  <a:pt x="6619" y="140573"/>
                </a:lnTo>
                <a:lnTo>
                  <a:pt x="18907" y="166100"/>
                </a:lnTo>
                <a:lnTo>
                  <a:pt x="21955" y="166100"/>
                </a:lnTo>
                <a:lnTo>
                  <a:pt x="28051" y="166100"/>
                </a:lnTo>
                <a:lnTo>
                  <a:pt x="38909" y="126667"/>
                </a:lnTo>
                <a:lnTo>
                  <a:pt x="39314" y="112260"/>
                </a:lnTo>
                <a:lnTo>
                  <a:pt x="38719" y="95996"/>
                </a:lnTo>
                <a:lnTo>
                  <a:pt x="35599" y="54000"/>
                </a:lnTo>
                <a:lnTo>
                  <a:pt x="30908" y="24001"/>
                </a:lnTo>
                <a:lnTo>
                  <a:pt x="24788" y="6000"/>
                </a:lnTo>
                <a:lnTo>
                  <a:pt x="17383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3977" y="5899434"/>
            <a:ext cx="743651" cy="78630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87770" y="6096000"/>
            <a:ext cx="807015" cy="51660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79008" y="6301739"/>
            <a:ext cx="88265" cy="321945"/>
          </a:xfrm>
          <a:custGeom>
            <a:avLst/>
            <a:gdLst/>
            <a:ahLst/>
            <a:cxnLst/>
            <a:rect l="l" t="t" r="r" b="b"/>
            <a:pathLst>
              <a:path w="88264" h="321945">
                <a:moveTo>
                  <a:pt x="39528" y="0"/>
                </a:moveTo>
                <a:lnTo>
                  <a:pt x="70008" y="48752"/>
                </a:lnTo>
                <a:lnTo>
                  <a:pt x="80674" y="96756"/>
                </a:lnTo>
                <a:lnTo>
                  <a:pt x="86757" y="153893"/>
                </a:lnTo>
                <a:lnTo>
                  <a:pt x="88186" y="186778"/>
                </a:lnTo>
                <a:lnTo>
                  <a:pt x="87902" y="216949"/>
                </a:lnTo>
                <a:lnTo>
                  <a:pt x="82200" y="269717"/>
                </a:lnTo>
                <a:lnTo>
                  <a:pt x="70580" y="308770"/>
                </a:lnTo>
                <a:lnTo>
                  <a:pt x="53244" y="321533"/>
                </a:lnTo>
                <a:lnTo>
                  <a:pt x="44600" y="318342"/>
                </a:lnTo>
                <a:lnTo>
                  <a:pt x="21240" y="281909"/>
                </a:lnTo>
                <a:lnTo>
                  <a:pt x="9048" y="234094"/>
                </a:lnTo>
                <a:lnTo>
                  <a:pt x="1428" y="173705"/>
                </a:lnTo>
                <a:lnTo>
                  <a:pt x="0" y="141686"/>
                </a:lnTo>
                <a:lnTo>
                  <a:pt x="285" y="111806"/>
                </a:lnTo>
                <a:lnTo>
                  <a:pt x="6000" y="57896"/>
                </a:lnTo>
                <a:lnTo>
                  <a:pt x="18764" y="14089"/>
                </a:lnTo>
                <a:lnTo>
                  <a:pt x="39528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67289" y="6303263"/>
            <a:ext cx="119380" cy="332740"/>
          </a:xfrm>
          <a:custGeom>
            <a:avLst/>
            <a:gdLst/>
            <a:ahLst/>
            <a:cxnLst/>
            <a:rect l="l" t="t" r="r" b="b"/>
            <a:pathLst>
              <a:path w="119380" h="332740">
                <a:moveTo>
                  <a:pt x="10667" y="0"/>
                </a:moveTo>
                <a:lnTo>
                  <a:pt x="25526" y="41204"/>
                </a:lnTo>
                <a:lnTo>
                  <a:pt x="30075" y="88567"/>
                </a:lnTo>
                <a:lnTo>
                  <a:pt x="31051" y="100568"/>
                </a:lnTo>
                <a:lnTo>
                  <a:pt x="31742" y="109141"/>
                </a:lnTo>
                <a:lnTo>
                  <a:pt x="32003" y="114284"/>
                </a:lnTo>
                <a:lnTo>
                  <a:pt x="33432" y="127450"/>
                </a:lnTo>
                <a:lnTo>
                  <a:pt x="35432" y="144185"/>
                </a:lnTo>
                <a:lnTo>
                  <a:pt x="38004" y="164635"/>
                </a:lnTo>
                <a:lnTo>
                  <a:pt x="41147" y="188945"/>
                </a:lnTo>
                <a:lnTo>
                  <a:pt x="42290" y="157491"/>
                </a:lnTo>
                <a:lnTo>
                  <a:pt x="43433" y="122468"/>
                </a:lnTo>
                <a:lnTo>
                  <a:pt x="44576" y="83730"/>
                </a:lnTo>
                <a:lnTo>
                  <a:pt x="45719" y="41132"/>
                </a:lnTo>
                <a:lnTo>
                  <a:pt x="47196" y="25133"/>
                </a:lnTo>
                <a:lnTo>
                  <a:pt x="49529" y="13708"/>
                </a:lnTo>
                <a:lnTo>
                  <a:pt x="53006" y="6855"/>
                </a:lnTo>
                <a:lnTo>
                  <a:pt x="57911" y="4571"/>
                </a:lnTo>
                <a:lnTo>
                  <a:pt x="62222" y="7165"/>
                </a:lnTo>
                <a:lnTo>
                  <a:pt x="73151" y="47228"/>
                </a:lnTo>
                <a:lnTo>
                  <a:pt x="80009" y="102092"/>
                </a:lnTo>
                <a:lnTo>
                  <a:pt x="82295" y="124952"/>
                </a:lnTo>
                <a:lnTo>
                  <a:pt x="86296" y="156019"/>
                </a:lnTo>
                <a:lnTo>
                  <a:pt x="89153" y="180374"/>
                </a:lnTo>
                <a:lnTo>
                  <a:pt x="90868" y="197589"/>
                </a:lnTo>
                <a:lnTo>
                  <a:pt x="91439" y="207233"/>
                </a:lnTo>
                <a:lnTo>
                  <a:pt x="92344" y="192900"/>
                </a:lnTo>
                <a:lnTo>
                  <a:pt x="92963" y="158854"/>
                </a:lnTo>
                <a:lnTo>
                  <a:pt x="93583" y="104805"/>
                </a:lnTo>
                <a:lnTo>
                  <a:pt x="94487" y="30464"/>
                </a:lnTo>
                <a:lnTo>
                  <a:pt x="95059" y="19582"/>
                </a:lnTo>
                <a:lnTo>
                  <a:pt x="96773" y="11986"/>
                </a:lnTo>
                <a:lnTo>
                  <a:pt x="99631" y="7533"/>
                </a:lnTo>
                <a:lnTo>
                  <a:pt x="103631" y="6080"/>
                </a:lnTo>
                <a:lnTo>
                  <a:pt x="106679" y="6080"/>
                </a:lnTo>
                <a:lnTo>
                  <a:pt x="118871" y="44180"/>
                </a:lnTo>
                <a:lnTo>
                  <a:pt x="118871" y="45704"/>
                </a:lnTo>
                <a:lnTo>
                  <a:pt x="118871" y="48752"/>
                </a:lnTo>
                <a:lnTo>
                  <a:pt x="118871" y="53324"/>
                </a:lnTo>
                <a:lnTo>
                  <a:pt x="117728" y="109067"/>
                </a:lnTo>
                <a:lnTo>
                  <a:pt x="116585" y="162092"/>
                </a:lnTo>
                <a:lnTo>
                  <a:pt x="115442" y="212546"/>
                </a:lnTo>
                <a:lnTo>
                  <a:pt x="114299" y="260573"/>
                </a:lnTo>
                <a:lnTo>
                  <a:pt x="110228" y="300221"/>
                </a:lnTo>
                <a:lnTo>
                  <a:pt x="108203" y="313913"/>
                </a:lnTo>
                <a:lnTo>
                  <a:pt x="106679" y="326105"/>
                </a:lnTo>
                <a:lnTo>
                  <a:pt x="103631" y="332201"/>
                </a:lnTo>
                <a:lnTo>
                  <a:pt x="99059" y="332201"/>
                </a:lnTo>
                <a:lnTo>
                  <a:pt x="81914" y="291696"/>
                </a:lnTo>
                <a:lnTo>
                  <a:pt x="73866" y="244000"/>
                </a:lnTo>
                <a:lnTo>
                  <a:pt x="68056" y="193708"/>
                </a:lnTo>
                <a:lnTo>
                  <a:pt x="64007" y="159989"/>
                </a:lnTo>
                <a:lnTo>
                  <a:pt x="64007" y="167609"/>
                </a:lnTo>
                <a:lnTo>
                  <a:pt x="64007" y="173705"/>
                </a:lnTo>
                <a:lnTo>
                  <a:pt x="64007" y="176753"/>
                </a:lnTo>
                <a:lnTo>
                  <a:pt x="62603" y="197375"/>
                </a:lnTo>
                <a:lnTo>
                  <a:pt x="60769" y="222854"/>
                </a:lnTo>
                <a:lnTo>
                  <a:pt x="58650" y="253477"/>
                </a:lnTo>
                <a:lnTo>
                  <a:pt x="56387" y="289529"/>
                </a:lnTo>
                <a:lnTo>
                  <a:pt x="56387" y="297149"/>
                </a:lnTo>
                <a:lnTo>
                  <a:pt x="56387" y="303245"/>
                </a:lnTo>
                <a:lnTo>
                  <a:pt x="54863" y="307817"/>
                </a:lnTo>
                <a:lnTo>
                  <a:pt x="53339" y="321533"/>
                </a:lnTo>
                <a:lnTo>
                  <a:pt x="48767" y="327629"/>
                </a:lnTo>
                <a:lnTo>
                  <a:pt x="31003" y="289577"/>
                </a:lnTo>
                <a:lnTo>
                  <a:pt x="22859" y="237713"/>
                </a:lnTo>
                <a:lnTo>
                  <a:pt x="19145" y="214020"/>
                </a:lnTo>
                <a:lnTo>
                  <a:pt x="14858" y="179612"/>
                </a:lnTo>
                <a:lnTo>
                  <a:pt x="10001" y="134635"/>
                </a:lnTo>
                <a:lnTo>
                  <a:pt x="4571" y="79232"/>
                </a:lnTo>
                <a:lnTo>
                  <a:pt x="2571" y="66374"/>
                </a:lnTo>
                <a:lnTo>
                  <a:pt x="1142" y="55229"/>
                </a:lnTo>
                <a:lnTo>
                  <a:pt x="285" y="45800"/>
                </a:lnTo>
                <a:lnTo>
                  <a:pt x="0" y="38084"/>
                </a:lnTo>
                <a:lnTo>
                  <a:pt x="23" y="30369"/>
                </a:lnTo>
                <a:lnTo>
                  <a:pt x="190" y="23225"/>
                </a:lnTo>
                <a:lnTo>
                  <a:pt x="642" y="16653"/>
                </a:lnTo>
                <a:lnTo>
                  <a:pt x="1523" y="10652"/>
                </a:lnTo>
                <a:lnTo>
                  <a:pt x="4571" y="4571"/>
                </a:lnTo>
                <a:lnTo>
                  <a:pt x="6095" y="0"/>
                </a:lnTo>
                <a:lnTo>
                  <a:pt x="10667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64612" y="6129527"/>
            <a:ext cx="113030" cy="490855"/>
          </a:xfrm>
          <a:custGeom>
            <a:avLst/>
            <a:gdLst/>
            <a:ahLst/>
            <a:cxnLst/>
            <a:rect l="l" t="t" r="r" b="b"/>
            <a:pathLst>
              <a:path w="113030" h="490854">
                <a:moveTo>
                  <a:pt x="10667" y="0"/>
                </a:moveTo>
                <a:lnTo>
                  <a:pt x="25526" y="42052"/>
                </a:lnTo>
                <a:lnTo>
                  <a:pt x="28955" y="85343"/>
                </a:lnTo>
                <a:lnTo>
                  <a:pt x="30075" y="100202"/>
                </a:lnTo>
                <a:lnTo>
                  <a:pt x="31051" y="115061"/>
                </a:lnTo>
                <a:lnTo>
                  <a:pt x="31742" y="129920"/>
                </a:lnTo>
                <a:lnTo>
                  <a:pt x="32003" y="144779"/>
                </a:lnTo>
                <a:lnTo>
                  <a:pt x="32908" y="159374"/>
                </a:lnTo>
                <a:lnTo>
                  <a:pt x="33527" y="173537"/>
                </a:lnTo>
                <a:lnTo>
                  <a:pt x="34147" y="187415"/>
                </a:lnTo>
                <a:lnTo>
                  <a:pt x="35051" y="201152"/>
                </a:lnTo>
                <a:lnTo>
                  <a:pt x="37599" y="191677"/>
                </a:lnTo>
                <a:lnTo>
                  <a:pt x="40576" y="183634"/>
                </a:lnTo>
                <a:lnTo>
                  <a:pt x="43838" y="176733"/>
                </a:lnTo>
                <a:lnTo>
                  <a:pt x="47243" y="170687"/>
                </a:lnTo>
                <a:lnTo>
                  <a:pt x="51815" y="164591"/>
                </a:lnTo>
                <a:lnTo>
                  <a:pt x="56387" y="161543"/>
                </a:lnTo>
                <a:lnTo>
                  <a:pt x="62483" y="161543"/>
                </a:lnTo>
                <a:lnTo>
                  <a:pt x="88487" y="203081"/>
                </a:lnTo>
                <a:lnTo>
                  <a:pt x="94487" y="256016"/>
                </a:lnTo>
                <a:lnTo>
                  <a:pt x="95654" y="274280"/>
                </a:lnTo>
                <a:lnTo>
                  <a:pt x="96964" y="292400"/>
                </a:lnTo>
                <a:lnTo>
                  <a:pt x="98559" y="310231"/>
                </a:lnTo>
                <a:lnTo>
                  <a:pt x="100583" y="327629"/>
                </a:lnTo>
                <a:lnTo>
                  <a:pt x="101941" y="349322"/>
                </a:lnTo>
                <a:lnTo>
                  <a:pt x="103441" y="366301"/>
                </a:lnTo>
                <a:lnTo>
                  <a:pt x="104655" y="378421"/>
                </a:lnTo>
                <a:lnTo>
                  <a:pt x="105155" y="385541"/>
                </a:lnTo>
                <a:lnTo>
                  <a:pt x="106537" y="401233"/>
                </a:lnTo>
                <a:lnTo>
                  <a:pt x="108203" y="416212"/>
                </a:lnTo>
                <a:lnTo>
                  <a:pt x="109870" y="430332"/>
                </a:lnTo>
                <a:lnTo>
                  <a:pt x="111251" y="443453"/>
                </a:lnTo>
                <a:lnTo>
                  <a:pt x="112775" y="446501"/>
                </a:lnTo>
                <a:lnTo>
                  <a:pt x="112775" y="451073"/>
                </a:lnTo>
                <a:lnTo>
                  <a:pt x="112775" y="454121"/>
                </a:lnTo>
                <a:lnTo>
                  <a:pt x="112728" y="461812"/>
                </a:lnTo>
                <a:lnTo>
                  <a:pt x="112394" y="468790"/>
                </a:lnTo>
                <a:lnTo>
                  <a:pt x="111490" y="474909"/>
                </a:lnTo>
                <a:lnTo>
                  <a:pt x="109727" y="480029"/>
                </a:lnTo>
                <a:lnTo>
                  <a:pt x="108203" y="487649"/>
                </a:lnTo>
                <a:lnTo>
                  <a:pt x="105155" y="490697"/>
                </a:lnTo>
                <a:lnTo>
                  <a:pt x="102107" y="490697"/>
                </a:lnTo>
                <a:lnTo>
                  <a:pt x="86987" y="447382"/>
                </a:lnTo>
                <a:lnTo>
                  <a:pt x="85153" y="431833"/>
                </a:lnTo>
                <a:lnTo>
                  <a:pt x="83034" y="413711"/>
                </a:lnTo>
                <a:lnTo>
                  <a:pt x="80771" y="393161"/>
                </a:lnTo>
                <a:lnTo>
                  <a:pt x="79414" y="373468"/>
                </a:lnTo>
                <a:lnTo>
                  <a:pt x="77914" y="355633"/>
                </a:lnTo>
                <a:lnTo>
                  <a:pt x="76700" y="339797"/>
                </a:lnTo>
                <a:lnTo>
                  <a:pt x="76199" y="326105"/>
                </a:lnTo>
                <a:lnTo>
                  <a:pt x="76199" y="321533"/>
                </a:lnTo>
                <a:lnTo>
                  <a:pt x="74675" y="313928"/>
                </a:lnTo>
                <a:lnTo>
                  <a:pt x="74675" y="303260"/>
                </a:lnTo>
                <a:lnTo>
                  <a:pt x="74675" y="294116"/>
                </a:lnTo>
                <a:lnTo>
                  <a:pt x="74675" y="286496"/>
                </a:lnTo>
                <a:lnTo>
                  <a:pt x="73151" y="281924"/>
                </a:lnTo>
                <a:lnTo>
                  <a:pt x="72913" y="271875"/>
                </a:lnTo>
                <a:lnTo>
                  <a:pt x="72389" y="264398"/>
                </a:lnTo>
                <a:lnTo>
                  <a:pt x="71866" y="259207"/>
                </a:lnTo>
                <a:lnTo>
                  <a:pt x="71627" y="256016"/>
                </a:lnTo>
                <a:lnTo>
                  <a:pt x="71627" y="245348"/>
                </a:lnTo>
                <a:lnTo>
                  <a:pt x="68579" y="240776"/>
                </a:lnTo>
                <a:lnTo>
                  <a:pt x="67055" y="240776"/>
                </a:lnTo>
                <a:lnTo>
                  <a:pt x="61864" y="241872"/>
                </a:lnTo>
                <a:lnTo>
                  <a:pt x="48887" y="278305"/>
                </a:lnTo>
                <a:lnTo>
                  <a:pt x="42671" y="324581"/>
                </a:lnTo>
                <a:lnTo>
                  <a:pt x="45529" y="372873"/>
                </a:lnTo>
                <a:lnTo>
                  <a:pt x="47243" y="410306"/>
                </a:lnTo>
                <a:lnTo>
                  <a:pt x="47815" y="436881"/>
                </a:lnTo>
                <a:lnTo>
                  <a:pt x="47243" y="452597"/>
                </a:lnTo>
                <a:lnTo>
                  <a:pt x="45791" y="462813"/>
                </a:lnTo>
                <a:lnTo>
                  <a:pt x="43624" y="470314"/>
                </a:lnTo>
                <a:lnTo>
                  <a:pt x="40600" y="474671"/>
                </a:lnTo>
                <a:lnTo>
                  <a:pt x="36575" y="475457"/>
                </a:lnTo>
                <a:lnTo>
                  <a:pt x="33527" y="475457"/>
                </a:lnTo>
                <a:lnTo>
                  <a:pt x="22859" y="437357"/>
                </a:lnTo>
                <a:lnTo>
                  <a:pt x="21335" y="434309"/>
                </a:lnTo>
                <a:lnTo>
                  <a:pt x="21335" y="428213"/>
                </a:lnTo>
                <a:lnTo>
                  <a:pt x="22859" y="422117"/>
                </a:lnTo>
                <a:lnTo>
                  <a:pt x="22574" y="414664"/>
                </a:lnTo>
                <a:lnTo>
                  <a:pt x="21716" y="399067"/>
                </a:lnTo>
                <a:lnTo>
                  <a:pt x="20288" y="375183"/>
                </a:lnTo>
                <a:lnTo>
                  <a:pt x="18287" y="342869"/>
                </a:lnTo>
                <a:lnTo>
                  <a:pt x="16621" y="308302"/>
                </a:lnTo>
                <a:lnTo>
                  <a:pt x="14096" y="264017"/>
                </a:lnTo>
                <a:lnTo>
                  <a:pt x="11001" y="210017"/>
                </a:lnTo>
                <a:lnTo>
                  <a:pt x="7619" y="146303"/>
                </a:lnTo>
                <a:lnTo>
                  <a:pt x="7619" y="143255"/>
                </a:lnTo>
                <a:lnTo>
                  <a:pt x="7619" y="140207"/>
                </a:lnTo>
                <a:lnTo>
                  <a:pt x="7619" y="137159"/>
                </a:lnTo>
                <a:lnTo>
                  <a:pt x="6738" y="121443"/>
                </a:lnTo>
                <a:lnTo>
                  <a:pt x="6286" y="108584"/>
                </a:lnTo>
                <a:lnTo>
                  <a:pt x="6119" y="98583"/>
                </a:lnTo>
                <a:lnTo>
                  <a:pt x="6095" y="91439"/>
                </a:lnTo>
                <a:lnTo>
                  <a:pt x="5191" y="86296"/>
                </a:lnTo>
                <a:lnTo>
                  <a:pt x="4571" y="80009"/>
                </a:lnTo>
                <a:lnTo>
                  <a:pt x="3952" y="72580"/>
                </a:lnTo>
                <a:lnTo>
                  <a:pt x="3047" y="64007"/>
                </a:lnTo>
                <a:lnTo>
                  <a:pt x="2143" y="55459"/>
                </a:lnTo>
                <a:lnTo>
                  <a:pt x="1523" y="48196"/>
                </a:lnTo>
                <a:lnTo>
                  <a:pt x="904" y="42362"/>
                </a:lnTo>
                <a:lnTo>
                  <a:pt x="0" y="38099"/>
                </a:lnTo>
                <a:lnTo>
                  <a:pt x="47" y="29527"/>
                </a:lnTo>
                <a:lnTo>
                  <a:pt x="380" y="22097"/>
                </a:lnTo>
                <a:lnTo>
                  <a:pt x="1285" y="15811"/>
                </a:lnTo>
                <a:lnTo>
                  <a:pt x="3047" y="10667"/>
                </a:lnTo>
                <a:lnTo>
                  <a:pt x="4571" y="3047"/>
                </a:lnTo>
                <a:lnTo>
                  <a:pt x="7619" y="0"/>
                </a:lnTo>
                <a:lnTo>
                  <a:pt x="10667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65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3711" y="551640"/>
            <a:ext cx="634301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00"/>
                </a:solidFill>
              </a:rPr>
              <a:t>OSHA/MIOSHA </a:t>
            </a:r>
            <a:r>
              <a:rPr sz="4000" spc="-5" dirty="0">
                <a:solidFill>
                  <a:srgbClr val="000000"/>
                </a:solidFill>
              </a:rPr>
              <a:t>Inspection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71087" y="1491889"/>
            <a:ext cx="8503920" cy="450596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Arial"/>
              <a:buChar char="-"/>
              <a:tabLst>
                <a:tab pos="354965" algn="l"/>
                <a:tab pos="355600" algn="l"/>
              </a:tabLst>
            </a:pPr>
            <a:r>
              <a:rPr sz="2100" b="1" spc="-5" dirty="0">
                <a:latin typeface="Arial"/>
                <a:cs typeface="Arial"/>
              </a:rPr>
              <a:t>When any </a:t>
            </a: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external inspection</a:t>
            </a:r>
            <a:r>
              <a:rPr sz="2100" b="1" spc="-5" dirty="0">
                <a:latin typeface="Arial"/>
                <a:cs typeface="Arial"/>
              </a:rPr>
              <a:t> occurs, </a:t>
            </a:r>
            <a:r>
              <a:rPr sz="2100" b="1" spc="-15" dirty="0">
                <a:latin typeface="Arial"/>
                <a:cs typeface="Arial"/>
              </a:rPr>
              <a:t>you</a:t>
            </a:r>
            <a:r>
              <a:rPr sz="2100" b="1" spc="100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must:</a:t>
            </a:r>
            <a:endParaRPr sz="2100">
              <a:latin typeface="Arial"/>
              <a:cs typeface="Arial"/>
            </a:endParaRPr>
          </a:p>
          <a:p>
            <a:pPr marL="812165" lvl="1" indent="-342900">
              <a:lnSpc>
                <a:spcPct val="100000"/>
              </a:lnSpc>
              <a:spcBef>
                <a:spcPts val="505"/>
              </a:spcBef>
              <a:buFont typeface="Arial"/>
              <a:buChar char="-"/>
              <a:tabLst>
                <a:tab pos="812165" algn="l"/>
                <a:tab pos="812800" algn="l"/>
              </a:tabLst>
            </a:pPr>
            <a:r>
              <a:rPr sz="2100" b="1" spc="-5" dirty="0">
                <a:latin typeface="Arial"/>
                <a:cs typeface="Arial"/>
              </a:rPr>
              <a:t>Notify TSCS Administration (President/CEO and</a:t>
            </a:r>
            <a:r>
              <a:rPr sz="2100" b="1" spc="-20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COO)</a:t>
            </a:r>
            <a:endParaRPr sz="2100">
              <a:latin typeface="Arial"/>
              <a:cs typeface="Arial"/>
            </a:endParaRPr>
          </a:p>
          <a:p>
            <a:pPr marL="812165" lvl="1" indent="-342900">
              <a:lnSpc>
                <a:spcPct val="100000"/>
              </a:lnSpc>
              <a:spcBef>
                <a:spcPts val="505"/>
              </a:spcBef>
              <a:buFont typeface="Arial"/>
              <a:buChar char="-"/>
              <a:tabLst>
                <a:tab pos="812165" algn="l"/>
                <a:tab pos="812800" algn="l"/>
              </a:tabLst>
            </a:pPr>
            <a:r>
              <a:rPr sz="2100" b="1" spc="-5" dirty="0">
                <a:latin typeface="Arial"/>
                <a:cs typeface="Arial"/>
              </a:rPr>
              <a:t>Be advised </a:t>
            </a:r>
            <a:r>
              <a:rPr sz="2100" b="1" dirty="0">
                <a:latin typeface="Arial"/>
                <a:cs typeface="Arial"/>
              </a:rPr>
              <a:t>by </a:t>
            </a:r>
            <a:r>
              <a:rPr sz="2100" b="1" spc="-5" dirty="0">
                <a:latin typeface="Arial"/>
                <a:cs typeface="Arial"/>
              </a:rPr>
              <a:t>the inspector </a:t>
            </a:r>
            <a:r>
              <a:rPr sz="2100" b="1" dirty="0">
                <a:latin typeface="Arial"/>
                <a:cs typeface="Arial"/>
              </a:rPr>
              <a:t>of </a:t>
            </a:r>
            <a:r>
              <a:rPr sz="2100" b="1" spc="-5" dirty="0">
                <a:latin typeface="Arial"/>
                <a:cs typeface="Arial"/>
              </a:rPr>
              <a:t>the reason for the</a:t>
            </a:r>
            <a:r>
              <a:rPr sz="2100" b="1" spc="105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inspection.</a:t>
            </a:r>
            <a:endParaRPr sz="2100">
              <a:latin typeface="Arial"/>
              <a:cs typeface="Arial"/>
            </a:endParaRPr>
          </a:p>
          <a:p>
            <a:pPr marL="812165" lvl="1" indent="-342900">
              <a:lnSpc>
                <a:spcPct val="100000"/>
              </a:lnSpc>
              <a:spcBef>
                <a:spcPts val="505"/>
              </a:spcBef>
              <a:buFont typeface="Arial"/>
              <a:buChar char="-"/>
              <a:tabLst>
                <a:tab pos="812165" algn="l"/>
                <a:tab pos="812800" algn="l"/>
              </a:tabLst>
            </a:pPr>
            <a:r>
              <a:rPr sz="2100" b="1" spc="-5" dirty="0">
                <a:latin typeface="Arial"/>
                <a:cs typeface="Arial"/>
              </a:rPr>
              <a:t>Accompany the inspector </a:t>
            </a:r>
            <a:r>
              <a:rPr sz="2100" b="1" dirty="0">
                <a:latin typeface="Arial"/>
                <a:cs typeface="Arial"/>
              </a:rPr>
              <a:t>on </a:t>
            </a:r>
            <a:r>
              <a:rPr sz="2100" b="1" spc="-5" dirty="0">
                <a:latin typeface="Arial"/>
                <a:cs typeface="Arial"/>
              </a:rPr>
              <a:t>the</a:t>
            </a:r>
            <a:r>
              <a:rPr sz="2100" b="1" spc="45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inspection.</a:t>
            </a:r>
            <a:endParaRPr sz="2100">
              <a:latin typeface="Arial"/>
              <a:cs typeface="Arial"/>
            </a:endParaRPr>
          </a:p>
          <a:p>
            <a:pPr marL="812165" marR="969644" lvl="1" indent="-342900">
              <a:lnSpc>
                <a:spcPct val="100000"/>
              </a:lnSpc>
              <a:spcBef>
                <a:spcPts val="500"/>
              </a:spcBef>
              <a:buFont typeface="Arial"/>
              <a:buChar char="-"/>
              <a:tabLst>
                <a:tab pos="812165" algn="l"/>
                <a:tab pos="812800" algn="l"/>
              </a:tabLst>
            </a:pPr>
            <a:r>
              <a:rPr sz="2100" b="1" spc="-5" dirty="0">
                <a:latin typeface="Arial"/>
                <a:cs typeface="Arial"/>
              </a:rPr>
              <a:t>Be assured </a:t>
            </a:r>
            <a:r>
              <a:rPr sz="2100" b="1" dirty="0">
                <a:latin typeface="Arial"/>
                <a:cs typeface="Arial"/>
              </a:rPr>
              <a:t>of </a:t>
            </a:r>
            <a:r>
              <a:rPr sz="2100" b="1" spc="-5" dirty="0">
                <a:latin typeface="Arial"/>
                <a:cs typeface="Arial"/>
              </a:rPr>
              <a:t>the confidentiality </a:t>
            </a:r>
            <a:r>
              <a:rPr sz="2100" b="1" dirty="0">
                <a:latin typeface="Arial"/>
                <a:cs typeface="Arial"/>
              </a:rPr>
              <a:t>of </a:t>
            </a:r>
            <a:r>
              <a:rPr sz="2100" b="1" spc="-5" dirty="0">
                <a:latin typeface="Arial"/>
                <a:cs typeface="Arial"/>
              </a:rPr>
              <a:t>any trade secrets  observed </a:t>
            </a:r>
            <a:r>
              <a:rPr sz="2100" b="1" dirty="0">
                <a:latin typeface="Arial"/>
                <a:cs typeface="Arial"/>
              </a:rPr>
              <a:t>by </a:t>
            </a:r>
            <a:r>
              <a:rPr sz="2100" b="1" spc="-5" dirty="0">
                <a:latin typeface="Arial"/>
                <a:cs typeface="Arial"/>
              </a:rPr>
              <a:t>an OSHA/MIOSHA inspector during an  inspection.</a:t>
            </a:r>
            <a:endParaRPr sz="21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05"/>
              </a:spcBef>
              <a:buFont typeface="Arial"/>
              <a:buChar char="-"/>
              <a:tabLst>
                <a:tab pos="354965" algn="l"/>
                <a:tab pos="355600" algn="l"/>
              </a:tabLst>
            </a:pPr>
            <a:r>
              <a:rPr sz="21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Citations/Penalties</a:t>
            </a:r>
            <a:r>
              <a:rPr sz="2100" b="1" spc="-5" dirty="0">
                <a:latin typeface="Arial"/>
                <a:cs typeface="Arial"/>
              </a:rPr>
              <a:t>:</a:t>
            </a:r>
            <a:endParaRPr sz="2100">
              <a:latin typeface="Arial"/>
              <a:cs typeface="Arial"/>
            </a:endParaRPr>
          </a:p>
          <a:p>
            <a:pPr marL="812165" lvl="1" indent="-342900">
              <a:lnSpc>
                <a:spcPct val="100000"/>
              </a:lnSpc>
              <a:spcBef>
                <a:spcPts val="505"/>
              </a:spcBef>
              <a:buFont typeface="Arial"/>
              <a:buChar char="-"/>
              <a:tabLst>
                <a:tab pos="812165" algn="l"/>
                <a:tab pos="812800" algn="l"/>
              </a:tabLst>
            </a:pPr>
            <a:r>
              <a:rPr sz="2100" b="1" spc="-5" dirty="0">
                <a:latin typeface="Arial"/>
                <a:cs typeface="Arial"/>
              </a:rPr>
              <a:t>Willful violations: </a:t>
            </a:r>
            <a:r>
              <a:rPr sz="2100" b="1" dirty="0">
                <a:latin typeface="Arial"/>
                <a:cs typeface="Arial"/>
              </a:rPr>
              <a:t>Fine -</a:t>
            </a:r>
            <a:r>
              <a:rPr sz="2100" b="1" spc="50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$70,000</a:t>
            </a:r>
            <a:endParaRPr sz="2100">
              <a:latin typeface="Arial"/>
              <a:cs typeface="Arial"/>
            </a:endParaRPr>
          </a:p>
          <a:p>
            <a:pPr marL="812165" lvl="1" indent="-342900">
              <a:lnSpc>
                <a:spcPct val="100000"/>
              </a:lnSpc>
              <a:spcBef>
                <a:spcPts val="505"/>
              </a:spcBef>
              <a:buFont typeface="Arial"/>
              <a:buChar char="-"/>
              <a:tabLst>
                <a:tab pos="812165" algn="l"/>
                <a:tab pos="812800" algn="l"/>
              </a:tabLst>
            </a:pPr>
            <a:r>
              <a:rPr sz="2100" b="1" dirty="0">
                <a:latin typeface="Arial"/>
                <a:cs typeface="Arial"/>
              </a:rPr>
              <a:t>Minimum </a:t>
            </a:r>
            <a:r>
              <a:rPr sz="2100" b="1" spc="-10" dirty="0">
                <a:latin typeface="Arial"/>
                <a:cs typeface="Arial"/>
              </a:rPr>
              <a:t>penalty: </a:t>
            </a:r>
            <a:r>
              <a:rPr sz="2100" b="1" dirty="0">
                <a:latin typeface="Arial"/>
                <a:cs typeface="Arial"/>
              </a:rPr>
              <a:t>Fine -</a:t>
            </a:r>
            <a:r>
              <a:rPr sz="2100" b="1" spc="40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$10,000</a:t>
            </a:r>
            <a:endParaRPr sz="2100">
              <a:latin typeface="Arial"/>
              <a:cs typeface="Arial"/>
            </a:endParaRPr>
          </a:p>
          <a:p>
            <a:pPr marL="812165" lvl="1" indent="-342900">
              <a:lnSpc>
                <a:spcPct val="100000"/>
              </a:lnSpc>
              <a:spcBef>
                <a:spcPts val="500"/>
              </a:spcBef>
              <a:buFont typeface="Arial"/>
              <a:buChar char="-"/>
              <a:tabLst>
                <a:tab pos="812165" algn="l"/>
                <a:tab pos="812800" algn="l"/>
              </a:tabLst>
            </a:pPr>
            <a:r>
              <a:rPr sz="2100" b="1" spc="-5" dirty="0">
                <a:latin typeface="Arial"/>
                <a:cs typeface="Arial"/>
              </a:rPr>
              <a:t>Citations for Serious Violations: (Max:</a:t>
            </a:r>
            <a:r>
              <a:rPr sz="2100" b="1" spc="30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$7,000)</a:t>
            </a:r>
            <a:endParaRPr sz="2100">
              <a:latin typeface="Arial"/>
              <a:cs typeface="Arial"/>
            </a:endParaRPr>
          </a:p>
          <a:p>
            <a:pPr marL="812165" lvl="1" indent="-342900">
              <a:lnSpc>
                <a:spcPct val="100000"/>
              </a:lnSpc>
              <a:spcBef>
                <a:spcPts val="505"/>
              </a:spcBef>
              <a:buFont typeface="Arial"/>
              <a:buChar char="-"/>
              <a:tabLst>
                <a:tab pos="812165" algn="l"/>
                <a:tab pos="812800" algn="l"/>
              </a:tabLst>
            </a:pPr>
            <a:r>
              <a:rPr sz="2100" b="1" spc="-5" dirty="0">
                <a:latin typeface="Arial"/>
                <a:cs typeface="Arial"/>
              </a:rPr>
              <a:t>Citations for Other than Serious Violations: (Max:</a:t>
            </a:r>
            <a:r>
              <a:rPr sz="2100" b="1" spc="60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$1,000)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49947" y="6585173"/>
            <a:ext cx="30479" cy="14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21536" y="6606509"/>
            <a:ext cx="25907" cy="141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17477" y="6310868"/>
            <a:ext cx="24383" cy="77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70894" y="6260660"/>
            <a:ext cx="1013839" cy="5698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75985" y="5961349"/>
            <a:ext cx="639966" cy="5613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47784" y="6325316"/>
            <a:ext cx="318563" cy="361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38826" y="6317696"/>
            <a:ext cx="338105" cy="361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62638" y="6320012"/>
            <a:ext cx="88187" cy="3200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79008" y="6301739"/>
            <a:ext cx="88186" cy="3215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14647" y="6217919"/>
            <a:ext cx="88380" cy="4632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79089" y="6115511"/>
            <a:ext cx="718243" cy="6159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86895" y="6326108"/>
            <a:ext cx="119824" cy="3169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14500" y="6327363"/>
            <a:ext cx="463250" cy="3340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61270" y="6345920"/>
            <a:ext cx="115966" cy="3169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78671" y="6350492"/>
            <a:ext cx="103578" cy="31848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44525" y="6327632"/>
            <a:ext cx="99636" cy="3200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26810" y="6266688"/>
            <a:ext cx="94933" cy="31848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79540" y="6237732"/>
            <a:ext cx="93261" cy="32000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0838" y="6119312"/>
            <a:ext cx="106667" cy="32200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47119" y="6148039"/>
            <a:ext cx="327993" cy="488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73526" y="6186123"/>
            <a:ext cx="274837" cy="51180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00758" y="6353540"/>
            <a:ext cx="120380" cy="32000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66650" y="6144767"/>
            <a:ext cx="94481" cy="3276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20353" y="6167627"/>
            <a:ext cx="114580" cy="47393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67402" y="6303263"/>
            <a:ext cx="118759" cy="33220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06574" y="6125648"/>
            <a:ext cx="113076" cy="44778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79095" y="6188963"/>
            <a:ext cx="25812" cy="31543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92341" y="6228588"/>
            <a:ext cx="76819" cy="32305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46376" y="6326108"/>
            <a:ext cx="92043" cy="32916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67228" y="6156959"/>
            <a:ext cx="83813" cy="32915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09179" y="6278808"/>
            <a:ext cx="81033" cy="32922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25696" y="6175247"/>
            <a:ext cx="171291" cy="42821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66918" y="6210300"/>
            <a:ext cx="82295" cy="42821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88663" y="6129560"/>
            <a:ext cx="382114" cy="43071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65980" y="6250290"/>
            <a:ext cx="172864" cy="42392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12398" y="6245724"/>
            <a:ext cx="57904" cy="32420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77621" y="6057915"/>
            <a:ext cx="133072" cy="47239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8556" y="5913150"/>
            <a:ext cx="77709" cy="46477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64612" y="6129527"/>
            <a:ext cx="112775" cy="49069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3281" y="6010671"/>
            <a:ext cx="99002" cy="49677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62346" y="5955807"/>
            <a:ext cx="6484085" cy="8792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04201" y="6379448"/>
            <a:ext cx="39370" cy="166370"/>
          </a:xfrm>
          <a:custGeom>
            <a:avLst/>
            <a:gdLst/>
            <a:ahLst/>
            <a:cxnLst/>
            <a:rect l="l" t="t" r="r" b="b"/>
            <a:pathLst>
              <a:path w="39369" h="166370">
                <a:moveTo>
                  <a:pt x="17383" y="0"/>
                </a:moveTo>
                <a:lnTo>
                  <a:pt x="1047" y="46289"/>
                </a:lnTo>
                <a:lnTo>
                  <a:pt x="0" y="78282"/>
                </a:lnTo>
                <a:lnTo>
                  <a:pt x="619" y="95996"/>
                </a:lnTo>
                <a:lnTo>
                  <a:pt x="6619" y="140573"/>
                </a:lnTo>
                <a:lnTo>
                  <a:pt x="18907" y="166100"/>
                </a:lnTo>
                <a:lnTo>
                  <a:pt x="21955" y="166100"/>
                </a:lnTo>
                <a:lnTo>
                  <a:pt x="28051" y="166100"/>
                </a:lnTo>
                <a:lnTo>
                  <a:pt x="38909" y="126667"/>
                </a:lnTo>
                <a:lnTo>
                  <a:pt x="39314" y="112260"/>
                </a:lnTo>
                <a:lnTo>
                  <a:pt x="38719" y="95996"/>
                </a:lnTo>
                <a:lnTo>
                  <a:pt x="35599" y="54000"/>
                </a:lnTo>
                <a:lnTo>
                  <a:pt x="30908" y="24001"/>
                </a:lnTo>
                <a:lnTo>
                  <a:pt x="24788" y="6000"/>
                </a:lnTo>
                <a:lnTo>
                  <a:pt x="17383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3977" y="5899434"/>
            <a:ext cx="743651" cy="78630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87770" y="6096000"/>
            <a:ext cx="807015" cy="51660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79008" y="6301739"/>
            <a:ext cx="88265" cy="321945"/>
          </a:xfrm>
          <a:custGeom>
            <a:avLst/>
            <a:gdLst/>
            <a:ahLst/>
            <a:cxnLst/>
            <a:rect l="l" t="t" r="r" b="b"/>
            <a:pathLst>
              <a:path w="88264" h="321945">
                <a:moveTo>
                  <a:pt x="39528" y="0"/>
                </a:moveTo>
                <a:lnTo>
                  <a:pt x="70008" y="48752"/>
                </a:lnTo>
                <a:lnTo>
                  <a:pt x="80674" y="96756"/>
                </a:lnTo>
                <a:lnTo>
                  <a:pt x="86757" y="153893"/>
                </a:lnTo>
                <a:lnTo>
                  <a:pt x="88186" y="186778"/>
                </a:lnTo>
                <a:lnTo>
                  <a:pt x="87902" y="216949"/>
                </a:lnTo>
                <a:lnTo>
                  <a:pt x="82200" y="269717"/>
                </a:lnTo>
                <a:lnTo>
                  <a:pt x="70580" y="308770"/>
                </a:lnTo>
                <a:lnTo>
                  <a:pt x="53244" y="321533"/>
                </a:lnTo>
                <a:lnTo>
                  <a:pt x="44600" y="318342"/>
                </a:lnTo>
                <a:lnTo>
                  <a:pt x="21240" y="281909"/>
                </a:lnTo>
                <a:lnTo>
                  <a:pt x="9048" y="234094"/>
                </a:lnTo>
                <a:lnTo>
                  <a:pt x="1428" y="173705"/>
                </a:lnTo>
                <a:lnTo>
                  <a:pt x="0" y="141686"/>
                </a:lnTo>
                <a:lnTo>
                  <a:pt x="285" y="111806"/>
                </a:lnTo>
                <a:lnTo>
                  <a:pt x="6000" y="57896"/>
                </a:lnTo>
                <a:lnTo>
                  <a:pt x="18764" y="14089"/>
                </a:lnTo>
                <a:lnTo>
                  <a:pt x="39528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67289" y="6303263"/>
            <a:ext cx="119380" cy="332740"/>
          </a:xfrm>
          <a:custGeom>
            <a:avLst/>
            <a:gdLst/>
            <a:ahLst/>
            <a:cxnLst/>
            <a:rect l="l" t="t" r="r" b="b"/>
            <a:pathLst>
              <a:path w="119380" h="332740">
                <a:moveTo>
                  <a:pt x="10667" y="0"/>
                </a:moveTo>
                <a:lnTo>
                  <a:pt x="25526" y="41204"/>
                </a:lnTo>
                <a:lnTo>
                  <a:pt x="30075" y="88567"/>
                </a:lnTo>
                <a:lnTo>
                  <a:pt x="31051" y="100568"/>
                </a:lnTo>
                <a:lnTo>
                  <a:pt x="31742" y="109141"/>
                </a:lnTo>
                <a:lnTo>
                  <a:pt x="32003" y="114284"/>
                </a:lnTo>
                <a:lnTo>
                  <a:pt x="33432" y="127450"/>
                </a:lnTo>
                <a:lnTo>
                  <a:pt x="35432" y="144185"/>
                </a:lnTo>
                <a:lnTo>
                  <a:pt x="38004" y="164635"/>
                </a:lnTo>
                <a:lnTo>
                  <a:pt x="41147" y="188945"/>
                </a:lnTo>
                <a:lnTo>
                  <a:pt x="42290" y="157491"/>
                </a:lnTo>
                <a:lnTo>
                  <a:pt x="43433" y="122468"/>
                </a:lnTo>
                <a:lnTo>
                  <a:pt x="44576" y="83730"/>
                </a:lnTo>
                <a:lnTo>
                  <a:pt x="45719" y="41132"/>
                </a:lnTo>
                <a:lnTo>
                  <a:pt x="47196" y="25133"/>
                </a:lnTo>
                <a:lnTo>
                  <a:pt x="49529" y="13708"/>
                </a:lnTo>
                <a:lnTo>
                  <a:pt x="53006" y="6855"/>
                </a:lnTo>
                <a:lnTo>
                  <a:pt x="57911" y="4571"/>
                </a:lnTo>
                <a:lnTo>
                  <a:pt x="62222" y="7165"/>
                </a:lnTo>
                <a:lnTo>
                  <a:pt x="73151" y="47228"/>
                </a:lnTo>
                <a:lnTo>
                  <a:pt x="80009" y="102092"/>
                </a:lnTo>
                <a:lnTo>
                  <a:pt x="82295" y="124952"/>
                </a:lnTo>
                <a:lnTo>
                  <a:pt x="86296" y="156019"/>
                </a:lnTo>
                <a:lnTo>
                  <a:pt x="89153" y="180374"/>
                </a:lnTo>
                <a:lnTo>
                  <a:pt x="90868" y="197589"/>
                </a:lnTo>
                <a:lnTo>
                  <a:pt x="91439" y="207233"/>
                </a:lnTo>
                <a:lnTo>
                  <a:pt x="92344" y="192900"/>
                </a:lnTo>
                <a:lnTo>
                  <a:pt x="92963" y="158854"/>
                </a:lnTo>
                <a:lnTo>
                  <a:pt x="93583" y="104805"/>
                </a:lnTo>
                <a:lnTo>
                  <a:pt x="94487" y="30464"/>
                </a:lnTo>
                <a:lnTo>
                  <a:pt x="95059" y="19582"/>
                </a:lnTo>
                <a:lnTo>
                  <a:pt x="96773" y="11986"/>
                </a:lnTo>
                <a:lnTo>
                  <a:pt x="99631" y="7533"/>
                </a:lnTo>
                <a:lnTo>
                  <a:pt x="103631" y="6080"/>
                </a:lnTo>
                <a:lnTo>
                  <a:pt x="106679" y="6080"/>
                </a:lnTo>
                <a:lnTo>
                  <a:pt x="118871" y="44180"/>
                </a:lnTo>
                <a:lnTo>
                  <a:pt x="118871" y="45704"/>
                </a:lnTo>
                <a:lnTo>
                  <a:pt x="118871" y="48752"/>
                </a:lnTo>
                <a:lnTo>
                  <a:pt x="118871" y="53324"/>
                </a:lnTo>
                <a:lnTo>
                  <a:pt x="117728" y="109067"/>
                </a:lnTo>
                <a:lnTo>
                  <a:pt x="116585" y="162092"/>
                </a:lnTo>
                <a:lnTo>
                  <a:pt x="115442" y="212546"/>
                </a:lnTo>
                <a:lnTo>
                  <a:pt x="114299" y="260573"/>
                </a:lnTo>
                <a:lnTo>
                  <a:pt x="110228" y="300221"/>
                </a:lnTo>
                <a:lnTo>
                  <a:pt x="108203" y="313913"/>
                </a:lnTo>
                <a:lnTo>
                  <a:pt x="106679" y="326105"/>
                </a:lnTo>
                <a:lnTo>
                  <a:pt x="103631" y="332201"/>
                </a:lnTo>
                <a:lnTo>
                  <a:pt x="99059" y="332201"/>
                </a:lnTo>
                <a:lnTo>
                  <a:pt x="81914" y="291696"/>
                </a:lnTo>
                <a:lnTo>
                  <a:pt x="73866" y="244000"/>
                </a:lnTo>
                <a:lnTo>
                  <a:pt x="68056" y="193708"/>
                </a:lnTo>
                <a:lnTo>
                  <a:pt x="64007" y="159989"/>
                </a:lnTo>
                <a:lnTo>
                  <a:pt x="64007" y="167609"/>
                </a:lnTo>
                <a:lnTo>
                  <a:pt x="64007" y="173705"/>
                </a:lnTo>
                <a:lnTo>
                  <a:pt x="64007" y="176753"/>
                </a:lnTo>
                <a:lnTo>
                  <a:pt x="62603" y="197375"/>
                </a:lnTo>
                <a:lnTo>
                  <a:pt x="60769" y="222854"/>
                </a:lnTo>
                <a:lnTo>
                  <a:pt x="58650" y="253477"/>
                </a:lnTo>
                <a:lnTo>
                  <a:pt x="56387" y="289529"/>
                </a:lnTo>
                <a:lnTo>
                  <a:pt x="56387" y="297149"/>
                </a:lnTo>
                <a:lnTo>
                  <a:pt x="56387" y="303245"/>
                </a:lnTo>
                <a:lnTo>
                  <a:pt x="54863" y="307817"/>
                </a:lnTo>
                <a:lnTo>
                  <a:pt x="53339" y="321533"/>
                </a:lnTo>
                <a:lnTo>
                  <a:pt x="48767" y="327629"/>
                </a:lnTo>
                <a:lnTo>
                  <a:pt x="31003" y="289577"/>
                </a:lnTo>
                <a:lnTo>
                  <a:pt x="22859" y="237713"/>
                </a:lnTo>
                <a:lnTo>
                  <a:pt x="19145" y="214020"/>
                </a:lnTo>
                <a:lnTo>
                  <a:pt x="14858" y="179612"/>
                </a:lnTo>
                <a:lnTo>
                  <a:pt x="10001" y="134635"/>
                </a:lnTo>
                <a:lnTo>
                  <a:pt x="4571" y="79232"/>
                </a:lnTo>
                <a:lnTo>
                  <a:pt x="2571" y="66374"/>
                </a:lnTo>
                <a:lnTo>
                  <a:pt x="1142" y="55229"/>
                </a:lnTo>
                <a:lnTo>
                  <a:pt x="285" y="45800"/>
                </a:lnTo>
                <a:lnTo>
                  <a:pt x="0" y="38084"/>
                </a:lnTo>
                <a:lnTo>
                  <a:pt x="23" y="30369"/>
                </a:lnTo>
                <a:lnTo>
                  <a:pt x="190" y="23225"/>
                </a:lnTo>
                <a:lnTo>
                  <a:pt x="642" y="16653"/>
                </a:lnTo>
                <a:lnTo>
                  <a:pt x="1523" y="10652"/>
                </a:lnTo>
                <a:lnTo>
                  <a:pt x="4571" y="4571"/>
                </a:lnTo>
                <a:lnTo>
                  <a:pt x="6095" y="0"/>
                </a:lnTo>
                <a:lnTo>
                  <a:pt x="10667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64612" y="6129527"/>
            <a:ext cx="113030" cy="490855"/>
          </a:xfrm>
          <a:custGeom>
            <a:avLst/>
            <a:gdLst/>
            <a:ahLst/>
            <a:cxnLst/>
            <a:rect l="l" t="t" r="r" b="b"/>
            <a:pathLst>
              <a:path w="113030" h="490854">
                <a:moveTo>
                  <a:pt x="10667" y="0"/>
                </a:moveTo>
                <a:lnTo>
                  <a:pt x="25526" y="42052"/>
                </a:lnTo>
                <a:lnTo>
                  <a:pt x="28955" y="85343"/>
                </a:lnTo>
                <a:lnTo>
                  <a:pt x="30075" y="100202"/>
                </a:lnTo>
                <a:lnTo>
                  <a:pt x="31051" y="115061"/>
                </a:lnTo>
                <a:lnTo>
                  <a:pt x="31742" y="129920"/>
                </a:lnTo>
                <a:lnTo>
                  <a:pt x="32003" y="144779"/>
                </a:lnTo>
                <a:lnTo>
                  <a:pt x="32908" y="159374"/>
                </a:lnTo>
                <a:lnTo>
                  <a:pt x="33527" y="173537"/>
                </a:lnTo>
                <a:lnTo>
                  <a:pt x="34147" y="187415"/>
                </a:lnTo>
                <a:lnTo>
                  <a:pt x="35051" y="201152"/>
                </a:lnTo>
                <a:lnTo>
                  <a:pt x="37599" y="191677"/>
                </a:lnTo>
                <a:lnTo>
                  <a:pt x="40576" y="183634"/>
                </a:lnTo>
                <a:lnTo>
                  <a:pt x="43838" y="176733"/>
                </a:lnTo>
                <a:lnTo>
                  <a:pt x="47243" y="170687"/>
                </a:lnTo>
                <a:lnTo>
                  <a:pt x="51815" y="164591"/>
                </a:lnTo>
                <a:lnTo>
                  <a:pt x="56387" y="161543"/>
                </a:lnTo>
                <a:lnTo>
                  <a:pt x="62483" y="161543"/>
                </a:lnTo>
                <a:lnTo>
                  <a:pt x="88487" y="203081"/>
                </a:lnTo>
                <a:lnTo>
                  <a:pt x="94487" y="256016"/>
                </a:lnTo>
                <a:lnTo>
                  <a:pt x="95654" y="274280"/>
                </a:lnTo>
                <a:lnTo>
                  <a:pt x="96964" y="292400"/>
                </a:lnTo>
                <a:lnTo>
                  <a:pt x="98559" y="310231"/>
                </a:lnTo>
                <a:lnTo>
                  <a:pt x="100583" y="327629"/>
                </a:lnTo>
                <a:lnTo>
                  <a:pt x="101941" y="349322"/>
                </a:lnTo>
                <a:lnTo>
                  <a:pt x="103441" y="366301"/>
                </a:lnTo>
                <a:lnTo>
                  <a:pt x="104655" y="378421"/>
                </a:lnTo>
                <a:lnTo>
                  <a:pt x="105155" y="385541"/>
                </a:lnTo>
                <a:lnTo>
                  <a:pt x="106537" y="401233"/>
                </a:lnTo>
                <a:lnTo>
                  <a:pt x="108203" y="416212"/>
                </a:lnTo>
                <a:lnTo>
                  <a:pt x="109870" y="430332"/>
                </a:lnTo>
                <a:lnTo>
                  <a:pt x="111251" y="443453"/>
                </a:lnTo>
                <a:lnTo>
                  <a:pt x="112775" y="446501"/>
                </a:lnTo>
                <a:lnTo>
                  <a:pt x="112775" y="451073"/>
                </a:lnTo>
                <a:lnTo>
                  <a:pt x="112775" y="454121"/>
                </a:lnTo>
                <a:lnTo>
                  <a:pt x="112728" y="461812"/>
                </a:lnTo>
                <a:lnTo>
                  <a:pt x="112394" y="468790"/>
                </a:lnTo>
                <a:lnTo>
                  <a:pt x="111490" y="474909"/>
                </a:lnTo>
                <a:lnTo>
                  <a:pt x="109727" y="480029"/>
                </a:lnTo>
                <a:lnTo>
                  <a:pt x="108203" y="487649"/>
                </a:lnTo>
                <a:lnTo>
                  <a:pt x="105155" y="490697"/>
                </a:lnTo>
                <a:lnTo>
                  <a:pt x="102107" y="490697"/>
                </a:lnTo>
                <a:lnTo>
                  <a:pt x="86987" y="447382"/>
                </a:lnTo>
                <a:lnTo>
                  <a:pt x="85153" y="431833"/>
                </a:lnTo>
                <a:lnTo>
                  <a:pt x="83034" y="413711"/>
                </a:lnTo>
                <a:lnTo>
                  <a:pt x="80771" y="393161"/>
                </a:lnTo>
                <a:lnTo>
                  <a:pt x="79414" y="373468"/>
                </a:lnTo>
                <a:lnTo>
                  <a:pt x="77914" y="355633"/>
                </a:lnTo>
                <a:lnTo>
                  <a:pt x="76700" y="339797"/>
                </a:lnTo>
                <a:lnTo>
                  <a:pt x="76199" y="326105"/>
                </a:lnTo>
                <a:lnTo>
                  <a:pt x="76199" y="321533"/>
                </a:lnTo>
                <a:lnTo>
                  <a:pt x="74675" y="313928"/>
                </a:lnTo>
                <a:lnTo>
                  <a:pt x="74675" y="303260"/>
                </a:lnTo>
                <a:lnTo>
                  <a:pt x="74675" y="294116"/>
                </a:lnTo>
                <a:lnTo>
                  <a:pt x="74675" y="286496"/>
                </a:lnTo>
                <a:lnTo>
                  <a:pt x="73151" y="281924"/>
                </a:lnTo>
                <a:lnTo>
                  <a:pt x="72913" y="271875"/>
                </a:lnTo>
                <a:lnTo>
                  <a:pt x="72389" y="264398"/>
                </a:lnTo>
                <a:lnTo>
                  <a:pt x="71866" y="259207"/>
                </a:lnTo>
                <a:lnTo>
                  <a:pt x="71627" y="256016"/>
                </a:lnTo>
                <a:lnTo>
                  <a:pt x="71627" y="245348"/>
                </a:lnTo>
                <a:lnTo>
                  <a:pt x="68579" y="240776"/>
                </a:lnTo>
                <a:lnTo>
                  <a:pt x="67055" y="240776"/>
                </a:lnTo>
                <a:lnTo>
                  <a:pt x="61864" y="241872"/>
                </a:lnTo>
                <a:lnTo>
                  <a:pt x="48887" y="278305"/>
                </a:lnTo>
                <a:lnTo>
                  <a:pt x="42671" y="324581"/>
                </a:lnTo>
                <a:lnTo>
                  <a:pt x="45529" y="372873"/>
                </a:lnTo>
                <a:lnTo>
                  <a:pt x="47243" y="410306"/>
                </a:lnTo>
                <a:lnTo>
                  <a:pt x="47815" y="436881"/>
                </a:lnTo>
                <a:lnTo>
                  <a:pt x="47243" y="452597"/>
                </a:lnTo>
                <a:lnTo>
                  <a:pt x="45791" y="462813"/>
                </a:lnTo>
                <a:lnTo>
                  <a:pt x="43624" y="470314"/>
                </a:lnTo>
                <a:lnTo>
                  <a:pt x="40600" y="474671"/>
                </a:lnTo>
                <a:lnTo>
                  <a:pt x="36575" y="475457"/>
                </a:lnTo>
                <a:lnTo>
                  <a:pt x="33527" y="475457"/>
                </a:lnTo>
                <a:lnTo>
                  <a:pt x="22859" y="437357"/>
                </a:lnTo>
                <a:lnTo>
                  <a:pt x="21335" y="434309"/>
                </a:lnTo>
                <a:lnTo>
                  <a:pt x="21335" y="428213"/>
                </a:lnTo>
                <a:lnTo>
                  <a:pt x="22859" y="422117"/>
                </a:lnTo>
                <a:lnTo>
                  <a:pt x="22574" y="414664"/>
                </a:lnTo>
                <a:lnTo>
                  <a:pt x="21716" y="399067"/>
                </a:lnTo>
                <a:lnTo>
                  <a:pt x="20288" y="375183"/>
                </a:lnTo>
                <a:lnTo>
                  <a:pt x="18287" y="342869"/>
                </a:lnTo>
                <a:lnTo>
                  <a:pt x="16621" y="308302"/>
                </a:lnTo>
                <a:lnTo>
                  <a:pt x="14096" y="264017"/>
                </a:lnTo>
                <a:lnTo>
                  <a:pt x="11001" y="210017"/>
                </a:lnTo>
                <a:lnTo>
                  <a:pt x="7619" y="146303"/>
                </a:lnTo>
                <a:lnTo>
                  <a:pt x="7619" y="143255"/>
                </a:lnTo>
                <a:lnTo>
                  <a:pt x="7619" y="140207"/>
                </a:lnTo>
                <a:lnTo>
                  <a:pt x="7619" y="137159"/>
                </a:lnTo>
                <a:lnTo>
                  <a:pt x="6738" y="121443"/>
                </a:lnTo>
                <a:lnTo>
                  <a:pt x="6286" y="108584"/>
                </a:lnTo>
                <a:lnTo>
                  <a:pt x="6119" y="98583"/>
                </a:lnTo>
                <a:lnTo>
                  <a:pt x="6095" y="91439"/>
                </a:lnTo>
                <a:lnTo>
                  <a:pt x="5191" y="86296"/>
                </a:lnTo>
                <a:lnTo>
                  <a:pt x="4571" y="80009"/>
                </a:lnTo>
                <a:lnTo>
                  <a:pt x="3952" y="72580"/>
                </a:lnTo>
                <a:lnTo>
                  <a:pt x="3047" y="64007"/>
                </a:lnTo>
                <a:lnTo>
                  <a:pt x="2143" y="55459"/>
                </a:lnTo>
                <a:lnTo>
                  <a:pt x="1523" y="48196"/>
                </a:lnTo>
                <a:lnTo>
                  <a:pt x="904" y="42362"/>
                </a:lnTo>
                <a:lnTo>
                  <a:pt x="0" y="38099"/>
                </a:lnTo>
                <a:lnTo>
                  <a:pt x="47" y="29527"/>
                </a:lnTo>
                <a:lnTo>
                  <a:pt x="380" y="22097"/>
                </a:lnTo>
                <a:lnTo>
                  <a:pt x="1285" y="15811"/>
                </a:lnTo>
                <a:lnTo>
                  <a:pt x="3047" y="10667"/>
                </a:lnTo>
                <a:lnTo>
                  <a:pt x="4571" y="3047"/>
                </a:lnTo>
                <a:lnTo>
                  <a:pt x="7619" y="0"/>
                </a:lnTo>
                <a:lnTo>
                  <a:pt x="10667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65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8584" y="551640"/>
            <a:ext cx="527113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000000"/>
                </a:solidFill>
              </a:rPr>
              <a:t>Human Factor</a:t>
            </a:r>
            <a:r>
              <a:rPr sz="4000" spc="15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Theory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71082" y="1343135"/>
            <a:ext cx="8624570" cy="459740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80"/>
              </a:spcBef>
              <a:buFont typeface="Arial"/>
              <a:buChar char="-"/>
              <a:tabLst>
                <a:tab pos="354965" algn="l"/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Based on the concept that accidents are the result of human</a:t>
            </a:r>
            <a:r>
              <a:rPr sz="2000" b="1" spc="-229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error.</a:t>
            </a: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475"/>
              </a:spcBef>
              <a:buFont typeface="Arial"/>
              <a:buChar char="-"/>
              <a:tabLst>
                <a:tab pos="354965" algn="l"/>
                <a:tab pos="355600" algn="l"/>
              </a:tabLst>
            </a:pPr>
            <a:r>
              <a:rPr sz="2000" b="1" dirty="0">
                <a:latin typeface="Arial"/>
                <a:cs typeface="Arial"/>
              </a:rPr>
              <a:t>Factors of human </a:t>
            </a:r>
            <a:r>
              <a:rPr sz="2000" b="1" spc="-5" dirty="0">
                <a:latin typeface="Arial"/>
                <a:cs typeface="Arial"/>
              </a:rPr>
              <a:t>errors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are:</a:t>
            </a:r>
            <a:endParaRPr sz="2000">
              <a:latin typeface="Arial"/>
              <a:cs typeface="Arial"/>
            </a:endParaRPr>
          </a:p>
          <a:p>
            <a:pPr marL="812165" lvl="1" indent="-342900">
              <a:lnSpc>
                <a:spcPct val="100000"/>
              </a:lnSpc>
              <a:spcBef>
                <a:spcPts val="480"/>
              </a:spcBef>
              <a:buFont typeface="Arial"/>
              <a:buChar char="-"/>
              <a:tabLst>
                <a:tab pos="812165" algn="l"/>
                <a:tab pos="812800" algn="l"/>
              </a:tabLst>
            </a:pP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Overload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(when </a:t>
            </a:r>
            <a:r>
              <a:rPr sz="2000" b="1" dirty="0">
                <a:latin typeface="Arial"/>
                <a:cs typeface="Arial"/>
              </a:rPr>
              <a:t>a person </a:t>
            </a:r>
            <a:r>
              <a:rPr sz="2000" b="1" spc="-5" dirty="0">
                <a:latin typeface="Arial"/>
                <a:cs typeface="Arial"/>
              </a:rPr>
              <a:t>is </a:t>
            </a:r>
            <a:r>
              <a:rPr sz="2000" b="1" dirty="0">
                <a:latin typeface="Arial"/>
                <a:cs typeface="Arial"/>
              </a:rPr>
              <a:t>burdened </a:t>
            </a:r>
            <a:r>
              <a:rPr sz="2000" b="1" spc="5" dirty="0">
                <a:latin typeface="Arial"/>
                <a:cs typeface="Arial"/>
              </a:rPr>
              <a:t>with </a:t>
            </a:r>
            <a:r>
              <a:rPr sz="2000" b="1" spc="-5" dirty="0">
                <a:latin typeface="Arial"/>
                <a:cs typeface="Arial"/>
              </a:rPr>
              <a:t>excessive</a:t>
            </a:r>
            <a:r>
              <a:rPr sz="2000" b="1" spc="-1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tasks).</a:t>
            </a:r>
            <a:endParaRPr sz="2000">
              <a:latin typeface="Arial"/>
              <a:cs typeface="Arial"/>
            </a:endParaRPr>
          </a:p>
          <a:p>
            <a:pPr marL="812165" marR="5080" lvl="1" indent="-342900">
              <a:lnSpc>
                <a:spcPct val="100000"/>
              </a:lnSpc>
              <a:spcBef>
                <a:spcPts val="480"/>
              </a:spcBef>
              <a:buFont typeface="Arial"/>
              <a:buChar char="-"/>
              <a:tabLst>
                <a:tab pos="812165" algn="l"/>
                <a:tab pos="812800" algn="l"/>
              </a:tabLst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Inappropriate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activities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(when </a:t>
            </a:r>
            <a:r>
              <a:rPr sz="2000" b="1" dirty="0">
                <a:latin typeface="Arial"/>
                <a:cs typeface="Arial"/>
              </a:rPr>
              <a:t>a person undertakes a task</a:t>
            </a:r>
            <a:r>
              <a:rPr sz="2000" b="1" spc="-2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he/she  </a:t>
            </a:r>
            <a:r>
              <a:rPr sz="2000" b="1" spc="-5" dirty="0">
                <a:latin typeface="Arial"/>
                <a:cs typeface="Arial"/>
              </a:rPr>
              <a:t>is </a:t>
            </a:r>
            <a:r>
              <a:rPr sz="2000" b="1" dirty="0">
                <a:latin typeface="Arial"/>
                <a:cs typeface="Arial"/>
              </a:rPr>
              <a:t>not properly trained to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do)</a:t>
            </a:r>
            <a:endParaRPr sz="2000">
              <a:latin typeface="Arial"/>
              <a:cs typeface="Arial"/>
            </a:endParaRPr>
          </a:p>
          <a:p>
            <a:pPr marL="812165" marR="536575" lvl="1" indent="-342900">
              <a:lnSpc>
                <a:spcPct val="100000"/>
              </a:lnSpc>
              <a:spcBef>
                <a:spcPts val="480"/>
              </a:spcBef>
              <a:buFont typeface="Arial"/>
              <a:buChar char="-"/>
              <a:tabLst>
                <a:tab pos="812165" algn="l"/>
                <a:tab pos="812800" algn="l"/>
              </a:tabLst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Inappropriate response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(when </a:t>
            </a:r>
            <a:r>
              <a:rPr sz="2000" b="1" dirty="0">
                <a:latin typeface="Arial"/>
                <a:cs typeface="Arial"/>
              </a:rPr>
              <a:t>a person detects a</a:t>
            </a:r>
            <a:r>
              <a:rPr sz="2000" b="1" spc="-2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hazardous  condition but does not correct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it)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"/>
              <a:buChar char="-"/>
            </a:pPr>
            <a:endParaRPr sz="29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"/>
              <a:buChar char="-"/>
              <a:tabLst>
                <a:tab pos="354965" algn="l"/>
                <a:tab pos="355600" algn="l"/>
              </a:tabLst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Accident</a:t>
            </a:r>
            <a:r>
              <a:rPr sz="20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Investigation</a:t>
            </a:r>
            <a:r>
              <a:rPr sz="2000" b="1" spc="-5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812165" lvl="1" indent="-342900">
              <a:lnSpc>
                <a:spcPct val="100000"/>
              </a:lnSpc>
              <a:spcBef>
                <a:spcPts val="480"/>
              </a:spcBef>
              <a:buFont typeface="Arial"/>
              <a:buChar char="-"/>
              <a:tabLst>
                <a:tab pos="812165" algn="l"/>
                <a:tab pos="812800" algn="l"/>
              </a:tabLst>
            </a:pPr>
            <a:r>
              <a:rPr sz="2000" b="1" dirty="0">
                <a:latin typeface="Arial"/>
                <a:cs typeface="Arial"/>
              </a:rPr>
              <a:t>Cause: </a:t>
            </a:r>
            <a:r>
              <a:rPr sz="2000" b="1" spc="-75" dirty="0">
                <a:latin typeface="Arial"/>
                <a:cs typeface="Arial"/>
              </a:rPr>
              <a:t>To </a:t>
            </a:r>
            <a:r>
              <a:rPr sz="2000" b="1" spc="-5" dirty="0">
                <a:latin typeface="Arial"/>
                <a:cs typeface="Arial"/>
              </a:rPr>
              <a:t>determine </a:t>
            </a:r>
            <a:r>
              <a:rPr sz="2000" b="1" dirty="0">
                <a:latin typeface="Arial"/>
                <a:cs typeface="Arial"/>
              </a:rPr>
              <a:t>the causes that resulted </a:t>
            </a:r>
            <a:r>
              <a:rPr sz="2000" b="1" spc="-5" dirty="0">
                <a:latin typeface="Arial"/>
                <a:cs typeface="Arial"/>
              </a:rPr>
              <a:t>in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accident.</a:t>
            </a:r>
            <a:endParaRPr sz="2000">
              <a:latin typeface="Arial"/>
              <a:cs typeface="Arial"/>
            </a:endParaRPr>
          </a:p>
          <a:p>
            <a:pPr marL="926465">
              <a:lnSpc>
                <a:spcPct val="100000"/>
              </a:lnSpc>
              <a:spcBef>
                <a:spcPts val="480"/>
              </a:spcBef>
              <a:tabLst>
                <a:tab pos="1269365" algn="l"/>
              </a:tabLst>
            </a:pPr>
            <a:r>
              <a:rPr sz="2000" dirty="0">
                <a:latin typeface="Arial"/>
                <a:cs typeface="Arial"/>
              </a:rPr>
              <a:t>-	</a:t>
            </a:r>
            <a:r>
              <a:rPr sz="2000" b="1" spc="-5" dirty="0">
                <a:latin typeface="Arial"/>
                <a:cs typeface="Arial"/>
              </a:rPr>
              <a:t>Is </a:t>
            </a:r>
            <a:r>
              <a:rPr sz="2000" b="1" dirty="0">
                <a:latin typeface="Arial"/>
                <a:cs typeface="Arial"/>
              </a:rPr>
              <a:t>concerned </a:t>
            </a:r>
            <a:r>
              <a:rPr sz="2000" b="1" spc="5" dirty="0">
                <a:latin typeface="Arial"/>
                <a:cs typeface="Arial"/>
              </a:rPr>
              <a:t>with </a:t>
            </a:r>
            <a:r>
              <a:rPr sz="2000" b="1" dirty="0">
                <a:latin typeface="Arial"/>
                <a:cs typeface="Arial"/>
              </a:rPr>
              <a:t>fact finding NOT fault</a:t>
            </a:r>
            <a:r>
              <a:rPr sz="2000" b="1" spc="-1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finding.</a:t>
            </a:r>
            <a:endParaRPr sz="2000">
              <a:latin typeface="Arial"/>
              <a:cs typeface="Arial"/>
            </a:endParaRPr>
          </a:p>
          <a:p>
            <a:pPr marL="812165" marR="464184" lvl="1" indent="-342900">
              <a:lnSpc>
                <a:spcPct val="100000"/>
              </a:lnSpc>
              <a:spcBef>
                <a:spcPts val="480"/>
              </a:spcBef>
              <a:buFont typeface="Arial"/>
              <a:buChar char="-"/>
              <a:tabLst>
                <a:tab pos="812165" algn="l"/>
                <a:tab pos="812800" algn="l"/>
              </a:tabLst>
            </a:pPr>
            <a:r>
              <a:rPr sz="2000" b="1" spc="-5" dirty="0">
                <a:latin typeface="Arial"/>
                <a:cs typeface="Arial"/>
              </a:rPr>
              <a:t>It is important </a:t>
            </a:r>
            <a:r>
              <a:rPr sz="2000" b="1" dirty="0">
                <a:latin typeface="Arial"/>
                <a:cs typeface="Arial"/>
              </a:rPr>
              <a:t>to find answers to the questions: WHO,</a:t>
            </a:r>
            <a:r>
              <a:rPr sz="2000" b="1" spc="-220" dirty="0">
                <a:latin typeface="Arial"/>
                <a:cs typeface="Arial"/>
              </a:rPr>
              <a:t> </a:t>
            </a:r>
            <a:r>
              <a:rPr sz="2000" b="1" spc="-70" dirty="0">
                <a:latin typeface="Arial"/>
                <a:cs typeface="Arial"/>
              </a:rPr>
              <a:t>WHAT,  </a:t>
            </a:r>
            <a:r>
              <a:rPr sz="2000" b="1" dirty="0">
                <a:latin typeface="Arial"/>
                <a:cs typeface="Arial"/>
              </a:rPr>
              <a:t>WHERE, WHEN, HOW and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WHY?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49947" y="6585173"/>
            <a:ext cx="30479" cy="140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21536" y="6606509"/>
            <a:ext cx="25907" cy="141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17477" y="6310868"/>
            <a:ext cx="24383" cy="777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70894" y="6260660"/>
            <a:ext cx="1013839" cy="5698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75985" y="5961349"/>
            <a:ext cx="639966" cy="5613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47784" y="6325316"/>
            <a:ext cx="318563" cy="361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38826" y="6317696"/>
            <a:ext cx="338105" cy="361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62638" y="6320012"/>
            <a:ext cx="88187" cy="3200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79008" y="6301739"/>
            <a:ext cx="88186" cy="3215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14647" y="6217919"/>
            <a:ext cx="88380" cy="4632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79089" y="6115511"/>
            <a:ext cx="718243" cy="6159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86895" y="6326108"/>
            <a:ext cx="119824" cy="3169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14500" y="6327363"/>
            <a:ext cx="463250" cy="3340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61270" y="6345920"/>
            <a:ext cx="115966" cy="3169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78671" y="6350492"/>
            <a:ext cx="103578" cy="31848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44525" y="6327632"/>
            <a:ext cx="99636" cy="32002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26810" y="6266688"/>
            <a:ext cx="94933" cy="31848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79540" y="6237732"/>
            <a:ext cx="93261" cy="32000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0838" y="6119312"/>
            <a:ext cx="106667" cy="32200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47119" y="6148039"/>
            <a:ext cx="327993" cy="4889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73526" y="6186123"/>
            <a:ext cx="274837" cy="51180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00758" y="6353540"/>
            <a:ext cx="120380" cy="32000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66650" y="6144767"/>
            <a:ext cx="94481" cy="3276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20353" y="6167627"/>
            <a:ext cx="114580" cy="47393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67402" y="6303263"/>
            <a:ext cx="118759" cy="33220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06574" y="6125648"/>
            <a:ext cx="113076" cy="44778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79095" y="6188963"/>
            <a:ext cx="25812" cy="31543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92341" y="6228588"/>
            <a:ext cx="76819" cy="32305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46376" y="6326108"/>
            <a:ext cx="92043" cy="32916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67228" y="6156959"/>
            <a:ext cx="83813" cy="32915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09179" y="6278808"/>
            <a:ext cx="81033" cy="32922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25696" y="6175247"/>
            <a:ext cx="171291" cy="42821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66918" y="6210300"/>
            <a:ext cx="82295" cy="42821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88663" y="6129560"/>
            <a:ext cx="382114" cy="43071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65980" y="6250290"/>
            <a:ext cx="172864" cy="42392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12398" y="6245724"/>
            <a:ext cx="57904" cy="32420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277621" y="6057915"/>
            <a:ext cx="133072" cy="47239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8556" y="5913150"/>
            <a:ext cx="77709" cy="464774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64612" y="6129527"/>
            <a:ext cx="112775" cy="49069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63281" y="6010671"/>
            <a:ext cx="99002" cy="49677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62346" y="5955807"/>
            <a:ext cx="6484085" cy="87927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04201" y="6379448"/>
            <a:ext cx="39370" cy="166370"/>
          </a:xfrm>
          <a:custGeom>
            <a:avLst/>
            <a:gdLst/>
            <a:ahLst/>
            <a:cxnLst/>
            <a:rect l="l" t="t" r="r" b="b"/>
            <a:pathLst>
              <a:path w="39369" h="166370">
                <a:moveTo>
                  <a:pt x="17383" y="0"/>
                </a:moveTo>
                <a:lnTo>
                  <a:pt x="1047" y="46289"/>
                </a:lnTo>
                <a:lnTo>
                  <a:pt x="0" y="78282"/>
                </a:lnTo>
                <a:lnTo>
                  <a:pt x="619" y="95996"/>
                </a:lnTo>
                <a:lnTo>
                  <a:pt x="6619" y="140573"/>
                </a:lnTo>
                <a:lnTo>
                  <a:pt x="18907" y="166100"/>
                </a:lnTo>
                <a:lnTo>
                  <a:pt x="21955" y="166100"/>
                </a:lnTo>
                <a:lnTo>
                  <a:pt x="28051" y="166100"/>
                </a:lnTo>
                <a:lnTo>
                  <a:pt x="38909" y="126667"/>
                </a:lnTo>
                <a:lnTo>
                  <a:pt x="39314" y="112260"/>
                </a:lnTo>
                <a:lnTo>
                  <a:pt x="38719" y="95996"/>
                </a:lnTo>
                <a:lnTo>
                  <a:pt x="35599" y="54000"/>
                </a:lnTo>
                <a:lnTo>
                  <a:pt x="30908" y="24001"/>
                </a:lnTo>
                <a:lnTo>
                  <a:pt x="24788" y="6000"/>
                </a:lnTo>
                <a:lnTo>
                  <a:pt x="17383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3977" y="5899434"/>
            <a:ext cx="743651" cy="78630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87770" y="6096000"/>
            <a:ext cx="807015" cy="516604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79008" y="6301739"/>
            <a:ext cx="88265" cy="321945"/>
          </a:xfrm>
          <a:custGeom>
            <a:avLst/>
            <a:gdLst/>
            <a:ahLst/>
            <a:cxnLst/>
            <a:rect l="l" t="t" r="r" b="b"/>
            <a:pathLst>
              <a:path w="88264" h="321945">
                <a:moveTo>
                  <a:pt x="39528" y="0"/>
                </a:moveTo>
                <a:lnTo>
                  <a:pt x="70008" y="48752"/>
                </a:lnTo>
                <a:lnTo>
                  <a:pt x="80674" y="96756"/>
                </a:lnTo>
                <a:lnTo>
                  <a:pt x="86757" y="153893"/>
                </a:lnTo>
                <a:lnTo>
                  <a:pt x="88186" y="186778"/>
                </a:lnTo>
                <a:lnTo>
                  <a:pt x="87902" y="216949"/>
                </a:lnTo>
                <a:lnTo>
                  <a:pt x="82200" y="269717"/>
                </a:lnTo>
                <a:lnTo>
                  <a:pt x="70580" y="308770"/>
                </a:lnTo>
                <a:lnTo>
                  <a:pt x="53244" y="321533"/>
                </a:lnTo>
                <a:lnTo>
                  <a:pt x="44600" y="318342"/>
                </a:lnTo>
                <a:lnTo>
                  <a:pt x="21240" y="281909"/>
                </a:lnTo>
                <a:lnTo>
                  <a:pt x="9048" y="234094"/>
                </a:lnTo>
                <a:lnTo>
                  <a:pt x="1428" y="173705"/>
                </a:lnTo>
                <a:lnTo>
                  <a:pt x="0" y="141686"/>
                </a:lnTo>
                <a:lnTo>
                  <a:pt x="285" y="111806"/>
                </a:lnTo>
                <a:lnTo>
                  <a:pt x="6000" y="57896"/>
                </a:lnTo>
                <a:lnTo>
                  <a:pt x="18764" y="14089"/>
                </a:lnTo>
                <a:lnTo>
                  <a:pt x="39528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67289" y="6303263"/>
            <a:ext cx="119380" cy="332740"/>
          </a:xfrm>
          <a:custGeom>
            <a:avLst/>
            <a:gdLst/>
            <a:ahLst/>
            <a:cxnLst/>
            <a:rect l="l" t="t" r="r" b="b"/>
            <a:pathLst>
              <a:path w="119380" h="332740">
                <a:moveTo>
                  <a:pt x="10667" y="0"/>
                </a:moveTo>
                <a:lnTo>
                  <a:pt x="25526" y="41204"/>
                </a:lnTo>
                <a:lnTo>
                  <a:pt x="30075" y="88567"/>
                </a:lnTo>
                <a:lnTo>
                  <a:pt x="31051" y="100568"/>
                </a:lnTo>
                <a:lnTo>
                  <a:pt x="31742" y="109141"/>
                </a:lnTo>
                <a:lnTo>
                  <a:pt x="32003" y="114284"/>
                </a:lnTo>
                <a:lnTo>
                  <a:pt x="33432" y="127450"/>
                </a:lnTo>
                <a:lnTo>
                  <a:pt x="35432" y="144185"/>
                </a:lnTo>
                <a:lnTo>
                  <a:pt x="38004" y="164635"/>
                </a:lnTo>
                <a:lnTo>
                  <a:pt x="41147" y="188945"/>
                </a:lnTo>
                <a:lnTo>
                  <a:pt x="42290" y="157491"/>
                </a:lnTo>
                <a:lnTo>
                  <a:pt x="43433" y="122468"/>
                </a:lnTo>
                <a:lnTo>
                  <a:pt x="44576" y="83730"/>
                </a:lnTo>
                <a:lnTo>
                  <a:pt x="45719" y="41132"/>
                </a:lnTo>
                <a:lnTo>
                  <a:pt x="47196" y="25133"/>
                </a:lnTo>
                <a:lnTo>
                  <a:pt x="49529" y="13708"/>
                </a:lnTo>
                <a:lnTo>
                  <a:pt x="53006" y="6855"/>
                </a:lnTo>
                <a:lnTo>
                  <a:pt x="57911" y="4571"/>
                </a:lnTo>
                <a:lnTo>
                  <a:pt x="62222" y="7165"/>
                </a:lnTo>
                <a:lnTo>
                  <a:pt x="73151" y="47228"/>
                </a:lnTo>
                <a:lnTo>
                  <a:pt x="80009" y="102092"/>
                </a:lnTo>
                <a:lnTo>
                  <a:pt x="82295" y="124952"/>
                </a:lnTo>
                <a:lnTo>
                  <a:pt x="86296" y="156019"/>
                </a:lnTo>
                <a:lnTo>
                  <a:pt x="89153" y="180374"/>
                </a:lnTo>
                <a:lnTo>
                  <a:pt x="90868" y="197589"/>
                </a:lnTo>
                <a:lnTo>
                  <a:pt x="91439" y="207233"/>
                </a:lnTo>
                <a:lnTo>
                  <a:pt x="92344" y="192900"/>
                </a:lnTo>
                <a:lnTo>
                  <a:pt x="92963" y="158854"/>
                </a:lnTo>
                <a:lnTo>
                  <a:pt x="93583" y="104805"/>
                </a:lnTo>
                <a:lnTo>
                  <a:pt x="94487" y="30464"/>
                </a:lnTo>
                <a:lnTo>
                  <a:pt x="95059" y="19582"/>
                </a:lnTo>
                <a:lnTo>
                  <a:pt x="96773" y="11986"/>
                </a:lnTo>
                <a:lnTo>
                  <a:pt x="99631" y="7533"/>
                </a:lnTo>
                <a:lnTo>
                  <a:pt x="103631" y="6080"/>
                </a:lnTo>
                <a:lnTo>
                  <a:pt x="106679" y="6080"/>
                </a:lnTo>
                <a:lnTo>
                  <a:pt x="118871" y="44180"/>
                </a:lnTo>
                <a:lnTo>
                  <a:pt x="118871" y="45704"/>
                </a:lnTo>
                <a:lnTo>
                  <a:pt x="118871" y="48752"/>
                </a:lnTo>
                <a:lnTo>
                  <a:pt x="118871" y="53324"/>
                </a:lnTo>
                <a:lnTo>
                  <a:pt x="117728" y="109067"/>
                </a:lnTo>
                <a:lnTo>
                  <a:pt x="116585" y="162092"/>
                </a:lnTo>
                <a:lnTo>
                  <a:pt x="115442" y="212546"/>
                </a:lnTo>
                <a:lnTo>
                  <a:pt x="114299" y="260573"/>
                </a:lnTo>
                <a:lnTo>
                  <a:pt x="110228" y="300221"/>
                </a:lnTo>
                <a:lnTo>
                  <a:pt x="108203" y="313913"/>
                </a:lnTo>
                <a:lnTo>
                  <a:pt x="106679" y="326105"/>
                </a:lnTo>
                <a:lnTo>
                  <a:pt x="103631" y="332201"/>
                </a:lnTo>
                <a:lnTo>
                  <a:pt x="99059" y="332201"/>
                </a:lnTo>
                <a:lnTo>
                  <a:pt x="81914" y="291696"/>
                </a:lnTo>
                <a:lnTo>
                  <a:pt x="73866" y="244000"/>
                </a:lnTo>
                <a:lnTo>
                  <a:pt x="68056" y="193708"/>
                </a:lnTo>
                <a:lnTo>
                  <a:pt x="64007" y="159989"/>
                </a:lnTo>
                <a:lnTo>
                  <a:pt x="64007" y="167609"/>
                </a:lnTo>
                <a:lnTo>
                  <a:pt x="64007" y="173705"/>
                </a:lnTo>
                <a:lnTo>
                  <a:pt x="64007" y="176753"/>
                </a:lnTo>
                <a:lnTo>
                  <a:pt x="62603" y="197375"/>
                </a:lnTo>
                <a:lnTo>
                  <a:pt x="60769" y="222854"/>
                </a:lnTo>
                <a:lnTo>
                  <a:pt x="58650" y="253477"/>
                </a:lnTo>
                <a:lnTo>
                  <a:pt x="56387" y="289529"/>
                </a:lnTo>
                <a:lnTo>
                  <a:pt x="56387" y="297149"/>
                </a:lnTo>
                <a:lnTo>
                  <a:pt x="56387" y="303245"/>
                </a:lnTo>
                <a:lnTo>
                  <a:pt x="54863" y="307817"/>
                </a:lnTo>
                <a:lnTo>
                  <a:pt x="53339" y="321533"/>
                </a:lnTo>
                <a:lnTo>
                  <a:pt x="48767" y="327629"/>
                </a:lnTo>
                <a:lnTo>
                  <a:pt x="31003" y="289577"/>
                </a:lnTo>
                <a:lnTo>
                  <a:pt x="22859" y="237713"/>
                </a:lnTo>
                <a:lnTo>
                  <a:pt x="19145" y="214020"/>
                </a:lnTo>
                <a:lnTo>
                  <a:pt x="14858" y="179612"/>
                </a:lnTo>
                <a:lnTo>
                  <a:pt x="10001" y="134635"/>
                </a:lnTo>
                <a:lnTo>
                  <a:pt x="4571" y="79232"/>
                </a:lnTo>
                <a:lnTo>
                  <a:pt x="2571" y="66374"/>
                </a:lnTo>
                <a:lnTo>
                  <a:pt x="1142" y="55229"/>
                </a:lnTo>
                <a:lnTo>
                  <a:pt x="285" y="45800"/>
                </a:lnTo>
                <a:lnTo>
                  <a:pt x="0" y="38084"/>
                </a:lnTo>
                <a:lnTo>
                  <a:pt x="23" y="30369"/>
                </a:lnTo>
                <a:lnTo>
                  <a:pt x="190" y="23225"/>
                </a:lnTo>
                <a:lnTo>
                  <a:pt x="642" y="16653"/>
                </a:lnTo>
                <a:lnTo>
                  <a:pt x="1523" y="10652"/>
                </a:lnTo>
                <a:lnTo>
                  <a:pt x="4571" y="4571"/>
                </a:lnTo>
                <a:lnTo>
                  <a:pt x="6095" y="0"/>
                </a:lnTo>
                <a:lnTo>
                  <a:pt x="10667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64612" y="6129527"/>
            <a:ext cx="113030" cy="490855"/>
          </a:xfrm>
          <a:custGeom>
            <a:avLst/>
            <a:gdLst/>
            <a:ahLst/>
            <a:cxnLst/>
            <a:rect l="l" t="t" r="r" b="b"/>
            <a:pathLst>
              <a:path w="113030" h="490854">
                <a:moveTo>
                  <a:pt x="10667" y="0"/>
                </a:moveTo>
                <a:lnTo>
                  <a:pt x="25526" y="42052"/>
                </a:lnTo>
                <a:lnTo>
                  <a:pt x="28955" y="85343"/>
                </a:lnTo>
                <a:lnTo>
                  <a:pt x="30075" y="100202"/>
                </a:lnTo>
                <a:lnTo>
                  <a:pt x="31051" y="115061"/>
                </a:lnTo>
                <a:lnTo>
                  <a:pt x="31742" y="129920"/>
                </a:lnTo>
                <a:lnTo>
                  <a:pt x="32003" y="144779"/>
                </a:lnTo>
                <a:lnTo>
                  <a:pt x="32908" y="159374"/>
                </a:lnTo>
                <a:lnTo>
                  <a:pt x="33527" y="173537"/>
                </a:lnTo>
                <a:lnTo>
                  <a:pt x="34147" y="187415"/>
                </a:lnTo>
                <a:lnTo>
                  <a:pt x="35051" y="201152"/>
                </a:lnTo>
                <a:lnTo>
                  <a:pt x="37599" y="191677"/>
                </a:lnTo>
                <a:lnTo>
                  <a:pt x="40576" y="183634"/>
                </a:lnTo>
                <a:lnTo>
                  <a:pt x="43838" y="176733"/>
                </a:lnTo>
                <a:lnTo>
                  <a:pt x="47243" y="170687"/>
                </a:lnTo>
                <a:lnTo>
                  <a:pt x="51815" y="164591"/>
                </a:lnTo>
                <a:lnTo>
                  <a:pt x="56387" y="161543"/>
                </a:lnTo>
                <a:lnTo>
                  <a:pt x="62483" y="161543"/>
                </a:lnTo>
                <a:lnTo>
                  <a:pt x="88487" y="203081"/>
                </a:lnTo>
                <a:lnTo>
                  <a:pt x="94487" y="256016"/>
                </a:lnTo>
                <a:lnTo>
                  <a:pt x="95654" y="274280"/>
                </a:lnTo>
                <a:lnTo>
                  <a:pt x="96964" y="292400"/>
                </a:lnTo>
                <a:lnTo>
                  <a:pt x="98559" y="310231"/>
                </a:lnTo>
                <a:lnTo>
                  <a:pt x="100583" y="327629"/>
                </a:lnTo>
                <a:lnTo>
                  <a:pt x="101941" y="349322"/>
                </a:lnTo>
                <a:lnTo>
                  <a:pt x="103441" y="366301"/>
                </a:lnTo>
                <a:lnTo>
                  <a:pt x="104655" y="378421"/>
                </a:lnTo>
                <a:lnTo>
                  <a:pt x="105155" y="385541"/>
                </a:lnTo>
                <a:lnTo>
                  <a:pt x="106537" y="401233"/>
                </a:lnTo>
                <a:lnTo>
                  <a:pt x="108203" y="416212"/>
                </a:lnTo>
                <a:lnTo>
                  <a:pt x="109870" y="430332"/>
                </a:lnTo>
                <a:lnTo>
                  <a:pt x="111251" y="443453"/>
                </a:lnTo>
                <a:lnTo>
                  <a:pt x="112775" y="446501"/>
                </a:lnTo>
                <a:lnTo>
                  <a:pt x="112775" y="451073"/>
                </a:lnTo>
                <a:lnTo>
                  <a:pt x="112775" y="454121"/>
                </a:lnTo>
                <a:lnTo>
                  <a:pt x="112728" y="461812"/>
                </a:lnTo>
                <a:lnTo>
                  <a:pt x="112394" y="468790"/>
                </a:lnTo>
                <a:lnTo>
                  <a:pt x="111490" y="474909"/>
                </a:lnTo>
                <a:lnTo>
                  <a:pt x="109727" y="480029"/>
                </a:lnTo>
                <a:lnTo>
                  <a:pt x="108203" y="487649"/>
                </a:lnTo>
                <a:lnTo>
                  <a:pt x="105155" y="490697"/>
                </a:lnTo>
                <a:lnTo>
                  <a:pt x="102107" y="490697"/>
                </a:lnTo>
                <a:lnTo>
                  <a:pt x="86987" y="447382"/>
                </a:lnTo>
                <a:lnTo>
                  <a:pt x="85153" y="431833"/>
                </a:lnTo>
                <a:lnTo>
                  <a:pt x="83034" y="413711"/>
                </a:lnTo>
                <a:lnTo>
                  <a:pt x="80771" y="393161"/>
                </a:lnTo>
                <a:lnTo>
                  <a:pt x="79414" y="373468"/>
                </a:lnTo>
                <a:lnTo>
                  <a:pt x="77914" y="355633"/>
                </a:lnTo>
                <a:lnTo>
                  <a:pt x="76700" y="339797"/>
                </a:lnTo>
                <a:lnTo>
                  <a:pt x="76199" y="326105"/>
                </a:lnTo>
                <a:lnTo>
                  <a:pt x="76199" y="321533"/>
                </a:lnTo>
                <a:lnTo>
                  <a:pt x="74675" y="313928"/>
                </a:lnTo>
                <a:lnTo>
                  <a:pt x="74675" y="303260"/>
                </a:lnTo>
                <a:lnTo>
                  <a:pt x="74675" y="294116"/>
                </a:lnTo>
                <a:lnTo>
                  <a:pt x="74675" y="286496"/>
                </a:lnTo>
                <a:lnTo>
                  <a:pt x="73151" y="281924"/>
                </a:lnTo>
                <a:lnTo>
                  <a:pt x="72913" y="271875"/>
                </a:lnTo>
                <a:lnTo>
                  <a:pt x="72389" y="264398"/>
                </a:lnTo>
                <a:lnTo>
                  <a:pt x="71866" y="259207"/>
                </a:lnTo>
                <a:lnTo>
                  <a:pt x="71627" y="256016"/>
                </a:lnTo>
                <a:lnTo>
                  <a:pt x="71627" y="245348"/>
                </a:lnTo>
                <a:lnTo>
                  <a:pt x="68579" y="240776"/>
                </a:lnTo>
                <a:lnTo>
                  <a:pt x="67055" y="240776"/>
                </a:lnTo>
                <a:lnTo>
                  <a:pt x="61864" y="241872"/>
                </a:lnTo>
                <a:lnTo>
                  <a:pt x="48887" y="278305"/>
                </a:lnTo>
                <a:lnTo>
                  <a:pt x="42671" y="324581"/>
                </a:lnTo>
                <a:lnTo>
                  <a:pt x="45529" y="372873"/>
                </a:lnTo>
                <a:lnTo>
                  <a:pt x="47243" y="410306"/>
                </a:lnTo>
                <a:lnTo>
                  <a:pt x="47815" y="436881"/>
                </a:lnTo>
                <a:lnTo>
                  <a:pt x="47243" y="452597"/>
                </a:lnTo>
                <a:lnTo>
                  <a:pt x="45791" y="462813"/>
                </a:lnTo>
                <a:lnTo>
                  <a:pt x="43624" y="470314"/>
                </a:lnTo>
                <a:lnTo>
                  <a:pt x="40600" y="474671"/>
                </a:lnTo>
                <a:lnTo>
                  <a:pt x="36575" y="475457"/>
                </a:lnTo>
                <a:lnTo>
                  <a:pt x="33527" y="475457"/>
                </a:lnTo>
                <a:lnTo>
                  <a:pt x="22859" y="437357"/>
                </a:lnTo>
                <a:lnTo>
                  <a:pt x="21335" y="434309"/>
                </a:lnTo>
                <a:lnTo>
                  <a:pt x="21335" y="428213"/>
                </a:lnTo>
                <a:lnTo>
                  <a:pt x="22859" y="422117"/>
                </a:lnTo>
                <a:lnTo>
                  <a:pt x="22574" y="414664"/>
                </a:lnTo>
                <a:lnTo>
                  <a:pt x="21716" y="399067"/>
                </a:lnTo>
                <a:lnTo>
                  <a:pt x="20288" y="375183"/>
                </a:lnTo>
                <a:lnTo>
                  <a:pt x="18287" y="342869"/>
                </a:lnTo>
                <a:lnTo>
                  <a:pt x="16621" y="308302"/>
                </a:lnTo>
                <a:lnTo>
                  <a:pt x="14096" y="264017"/>
                </a:lnTo>
                <a:lnTo>
                  <a:pt x="11001" y="210017"/>
                </a:lnTo>
                <a:lnTo>
                  <a:pt x="7619" y="146303"/>
                </a:lnTo>
                <a:lnTo>
                  <a:pt x="7619" y="143255"/>
                </a:lnTo>
                <a:lnTo>
                  <a:pt x="7619" y="140207"/>
                </a:lnTo>
                <a:lnTo>
                  <a:pt x="7619" y="137159"/>
                </a:lnTo>
                <a:lnTo>
                  <a:pt x="6738" y="121443"/>
                </a:lnTo>
                <a:lnTo>
                  <a:pt x="6286" y="108584"/>
                </a:lnTo>
                <a:lnTo>
                  <a:pt x="6119" y="98583"/>
                </a:lnTo>
                <a:lnTo>
                  <a:pt x="6095" y="91439"/>
                </a:lnTo>
                <a:lnTo>
                  <a:pt x="5191" y="86296"/>
                </a:lnTo>
                <a:lnTo>
                  <a:pt x="4571" y="80009"/>
                </a:lnTo>
                <a:lnTo>
                  <a:pt x="3952" y="72580"/>
                </a:lnTo>
                <a:lnTo>
                  <a:pt x="3047" y="64007"/>
                </a:lnTo>
                <a:lnTo>
                  <a:pt x="2143" y="55459"/>
                </a:lnTo>
                <a:lnTo>
                  <a:pt x="1523" y="48196"/>
                </a:lnTo>
                <a:lnTo>
                  <a:pt x="904" y="42362"/>
                </a:lnTo>
                <a:lnTo>
                  <a:pt x="0" y="38099"/>
                </a:lnTo>
                <a:lnTo>
                  <a:pt x="47" y="29527"/>
                </a:lnTo>
                <a:lnTo>
                  <a:pt x="380" y="22097"/>
                </a:lnTo>
                <a:lnTo>
                  <a:pt x="1285" y="15811"/>
                </a:lnTo>
                <a:lnTo>
                  <a:pt x="3047" y="10667"/>
                </a:lnTo>
                <a:lnTo>
                  <a:pt x="4571" y="3047"/>
                </a:lnTo>
                <a:lnTo>
                  <a:pt x="7619" y="0"/>
                </a:lnTo>
                <a:lnTo>
                  <a:pt x="10667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3825">
              <a:lnSpc>
                <a:spcPts val="165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1829</Words>
  <Application>Microsoft Office PowerPoint</Application>
  <PresentationFormat>Custom</PresentationFormat>
  <Paragraphs>254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Taylor’s Special Care Services, Inc. OSHA/MIOSHA</vt:lpstr>
      <vt:lpstr>Safety, Health, &amp;  Accessibility Plan and Program</vt:lpstr>
      <vt:lpstr>Agenda</vt:lpstr>
      <vt:lpstr>OSHA/MIOSHA Overview</vt:lpstr>
      <vt:lpstr>Definitions</vt:lpstr>
      <vt:lpstr>OSHA/MIOSHA Standards</vt:lpstr>
      <vt:lpstr>Employer Responsibilities and Rights</vt:lpstr>
      <vt:lpstr>OSHA/MIOSHA Inspection</vt:lpstr>
      <vt:lpstr>Human Factor Theory</vt:lpstr>
      <vt:lpstr>When an Accident Occurs</vt:lpstr>
      <vt:lpstr>Taylor Special Care Services, Inc.</vt:lpstr>
      <vt:lpstr>TSCS Safety, Health, &amp; Accessibility Plan</vt:lpstr>
      <vt:lpstr>TSCS Safety, Health, &amp; Accessibility Plan</vt:lpstr>
      <vt:lpstr>TSCS Safety, Health, &amp; Accessibility Plan</vt:lpstr>
      <vt:lpstr>TSCS SH&amp;A Team</vt:lpstr>
      <vt:lpstr>TSCS Safety, Health, &amp; Accessibility Plan</vt:lpstr>
      <vt:lpstr>TSCS Safety, Health, &amp; Accessibility Plan</vt:lpstr>
      <vt:lpstr>TSCS Safety, Health, &amp; Accessibility Plan</vt:lpstr>
      <vt:lpstr>TSCS Safety, Health, &amp; Accessibility Plan</vt:lpstr>
      <vt:lpstr>TSCS Safety, Health, &amp; Accessibility Plan</vt:lpstr>
      <vt:lpstr>TSCS Safety, Health, &amp; Accessibility</vt:lpstr>
      <vt:lpstr>SAFETY, HEALTH, &amp;           ACCESSIBILITY  MATTERS</vt:lpstr>
      <vt:lpstr>TSCS Safety, Health, and Accessibility</vt:lpstr>
      <vt:lpstr>Sample Quiz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- 2015-2016 TSCS SH&amp;A Training [Compatibility Mode]</dc:title>
  <dc:creator>spop</dc:creator>
  <cp:lastModifiedBy>officehelp</cp:lastModifiedBy>
  <cp:revision>4</cp:revision>
  <dcterms:created xsi:type="dcterms:W3CDTF">2019-06-06T14:45:57Z</dcterms:created>
  <dcterms:modified xsi:type="dcterms:W3CDTF">2023-07-26T17:07:00Z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2015-03-26T00:00:00Z</vt:filetime>
  </property>
  <property fmtid="{D5CDD505-2E9C-101B-9397-08002B2CF9AE}" pid="3" name="Creator">
    <vt:lpwstr>PrimoPDF http://www.primopdf.com</vt:lpwstr>
  </property>
  <property fmtid="{D5CDD505-2E9C-101B-9397-08002B2CF9AE}" pid="4" name="LastSaved">
    <vt:filetime>2019-06-06T00:00:00Z</vt:filetime>
  </property>
</Properties>
</file>